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8"/>
  </p:notesMasterIdLst>
  <p:sldIdLst>
    <p:sldId id="269" r:id="rId2"/>
    <p:sldId id="259" r:id="rId3"/>
    <p:sldId id="282" r:id="rId4"/>
    <p:sldId id="258" r:id="rId5"/>
    <p:sldId id="311" r:id="rId6"/>
    <p:sldId id="313" r:id="rId7"/>
    <p:sldId id="322" r:id="rId8"/>
    <p:sldId id="330" r:id="rId9"/>
    <p:sldId id="320" r:id="rId10"/>
    <p:sldId id="315" r:id="rId11"/>
    <p:sldId id="316" r:id="rId12"/>
    <p:sldId id="317" r:id="rId13"/>
    <p:sldId id="339" r:id="rId14"/>
    <p:sldId id="319" r:id="rId15"/>
    <p:sldId id="323" r:id="rId16"/>
    <p:sldId id="324" r:id="rId17"/>
    <p:sldId id="325" r:id="rId18"/>
    <p:sldId id="329" r:id="rId19"/>
    <p:sldId id="326" r:id="rId20"/>
    <p:sldId id="327" r:id="rId21"/>
    <p:sldId id="328" r:id="rId22"/>
    <p:sldId id="340" r:id="rId23"/>
    <p:sldId id="335" r:id="rId24"/>
    <p:sldId id="341" r:id="rId25"/>
    <p:sldId id="288" r:id="rId26"/>
    <p:sldId id="289" r:id="rId27"/>
    <p:sldId id="342" r:id="rId28"/>
    <p:sldId id="290" r:id="rId29"/>
    <p:sldId id="291" r:id="rId30"/>
    <p:sldId id="294" r:id="rId31"/>
    <p:sldId id="300" r:id="rId32"/>
    <p:sldId id="337" r:id="rId33"/>
    <p:sldId id="301" r:id="rId34"/>
    <p:sldId id="336" r:id="rId35"/>
    <p:sldId id="338" r:id="rId36"/>
    <p:sldId id="302" r:id="rId37"/>
    <p:sldId id="303" r:id="rId38"/>
    <p:sldId id="296" r:id="rId39"/>
    <p:sldId id="310" r:id="rId40"/>
    <p:sldId id="297" r:id="rId41"/>
    <p:sldId id="293" r:id="rId42"/>
    <p:sldId id="298" r:id="rId43"/>
    <p:sldId id="295" r:id="rId44"/>
    <p:sldId id="306" r:id="rId45"/>
    <p:sldId id="308" r:id="rId46"/>
    <p:sldId id="309" r:id="rId47"/>
  </p:sldIdLst>
  <p:sldSz cx="12192000" cy="6858000"/>
  <p:notesSz cx="6858000" cy="9144000"/>
  <p:embeddedFontLst>
    <p:embeddedFont>
      <p:font typeface="Athiti" panose="020B0604020202020204" charset="-34"/>
      <p:regular r:id="rId49"/>
      <p:bold r:id="rId50"/>
    </p:embeddedFont>
    <p:embeddedFont>
      <p:font typeface="Athiti Medium" panose="00000600000000000000" charset="-34"/>
      <p:regular r:id="rId51"/>
    </p:embeddedFont>
    <p:embeddedFont>
      <p:font typeface="Calibri" panose="020F0502020204030204" pitchFamily="34" charset="0"/>
      <p:regular r:id="rId52"/>
      <p:bold r:id="rId53"/>
      <p:italic r:id="rId54"/>
      <p:boldItalic r:id="rId55"/>
    </p:embeddedFont>
    <p:embeddedFont>
      <p:font typeface="Roboto Bold" panose="020B0604020202020204" charset="0"/>
      <p:bold r:id="rId56"/>
    </p:embeddedFont>
    <p:embeddedFont>
      <p:font typeface="Sakkal Majalla" panose="02000000000000000000" pitchFamily="2" charset="-78"/>
      <p:regular r:id="rId57"/>
      <p:bold r:id="rId58"/>
    </p:embeddedFont>
    <p:embeddedFont>
      <p:font typeface="Source Sans Pro Light" panose="020B0403030403020204" pitchFamily="34" charset="0"/>
      <p:regular r:id="rId59"/>
      <p: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5015" autoAdjust="0"/>
  </p:normalViewPr>
  <p:slideViewPr>
    <p:cSldViewPr snapToGrid="0">
      <p:cViewPr varScale="1">
        <p:scale>
          <a:sx n="67" d="100"/>
          <a:sy n="67" d="100"/>
        </p:scale>
        <p:origin x="3"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BE4EB-DF02-4BC1-8484-322090A3B9C9}" type="datetimeFigureOut">
              <a:rPr lang="en-GB" smtClean="0"/>
              <a:t>07/06/2022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01075-6310-4F1A-A0BD-C4D3F865268E}" type="slidenum">
              <a:rPr lang="en-GB" smtClean="0"/>
              <a:t>‹#›</a:t>
            </a:fld>
            <a:endParaRPr lang="en-GB"/>
          </a:p>
        </p:txBody>
      </p:sp>
    </p:spTree>
    <p:extLst>
      <p:ext uri="{BB962C8B-B14F-4D97-AF65-F5344CB8AC3E}">
        <p14:creationId xmlns:p14="http://schemas.microsoft.com/office/powerpoint/2010/main" val="267062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79BE-E731-43FD-9F13-776F9AC543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3C79A-9908-4D64-B109-B8A8BEE9D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FC6F5D-5B4A-4E45-9601-83FE09E12308}"/>
              </a:ext>
            </a:extLst>
          </p:cNvPr>
          <p:cNvSpPr>
            <a:spLocks noGrp="1"/>
          </p:cNvSpPr>
          <p:nvPr>
            <p:ph type="dt" sz="half" idx="10"/>
          </p:nvPr>
        </p:nvSpPr>
        <p:spPr/>
        <p:txBody>
          <a:bodyPr/>
          <a:lstStyle/>
          <a:p>
            <a:fld id="{191CE512-26E1-4041-97CD-439A7D4CA28B}" type="datetime1">
              <a:rPr lang="en-US" smtClean="0"/>
              <a:t>6/7/2022</a:t>
            </a:fld>
            <a:endParaRPr lang="en-US"/>
          </a:p>
        </p:txBody>
      </p:sp>
      <p:sp>
        <p:nvSpPr>
          <p:cNvPr id="5" name="Footer Placeholder 4">
            <a:extLst>
              <a:ext uri="{FF2B5EF4-FFF2-40B4-BE49-F238E27FC236}">
                <a16:creationId xmlns:a16="http://schemas.microsoft.com/office/drawing/2014/main" id="{2A77C37C-7714-4912-90ED-69C31E6B610A}"/>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6" name="Slide Number Placeholder 5">
            <a:extLst>
              <a:ext uri="{FF2B5EF4-FFF2-40B4-BE49-F238E27FC236}">
                <a16:creationId xmlns:a16="http://schemas.microsoft.com/office/drawing/2014/main" id="{04F1129C-2DEB-4751-8B44-7A407C588826}"/>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148527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086E20-B39C-49F9-A8F0-D6AE55AD9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6BAE8AC9-CB25-4970-8D6E-60963E5659BE}"/>
              </a:ext>
            </a:extLst>
          </p:cNvPr>
          <p:cNvSpPr>
            <a:spLocks noGrp="1"/>
          </p:cNvSpPr>
          <p:nvPr>
            <p:ph type="dt" sz="half" idx="10"/>
          </p:nvPr>
        </p:nvSpPr>
        <p:spPr/>
        <p:txBody>
          <a:bodyPr/>
          <a:lstStyle/>
          <a:p>
            <a:fld id="{B68C8204-18F7-4049-A20C-0A2575BF3C31}" type="datetime1">
              <a:rPr lang="en-US" smtClean="0"/>
              <a:t>6/7/2022</a:t>
            </a:fld>
            <a:endParaRPr lang="en-US"/>
          </a:p>
        </p:txBody>
      </p:sp>
      <p:sp>
        <p:nvSpPr>
          <p:cNvPr id="4" name="Footer Placeholder 3">
            <a:extLst>
              <a:ext uri="{FF2B5EF4-FFF2-40B4-BE49-F238E27FC236}">
                <a16:creationId xmlns:a16="http://schemas.microsoft.com/office/drawing/2014/main" id="{71966714-FB26-4D1F-8C24-2F9777F8CE8D}"/>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3CD3BC51-AA99-45FE-B1F4-7CF12B782B91}"/>
              </a:ext>
            </a:extLst>
          </p:cNvPr>
          <p:cNvSpPr>
            <a:spLocks noGrp="1"/>
          </p:cNvSpPr>
          <p:nvPr>
            <p:ph type="sldNum" sz="quarter" idx="12"/>
          </p:nvPr>
        </p:nvSpPr>
        <p:spPr/>
        <p:txBody>
          <a:bodyPr/>
          <a:lstStyle/>
          <a:p>
            <a:fld id="{9B17CF23-03A9-49C3-B7C9-A68759EF3A43}" type="slidenum">
              <a:rPr lang="en-US" smtClean="0"/>
              <a:t>‹#›</a:t>
            </a:fld>
            <a:endParaRPr lang="en-US"/>
          </a:p>
        </p:txBody>
      </p:sp>
      <p:sp>
        <p:nvSpPr>
          <p:cNvPr id="9" name="Picture Placeholder 8">
            <a:extLst>
              <a:ext uri="{FF2B5EF4-FFF2-40B4-BE49-F238E27FC236}">
                <a16:creationId xmlns:a16="http://schemas.microsoft.com/office/drawing/2014/main" id="{8C37588B-90D6-4FAC-9729-CCE48F87CE0E}"/>
              </a:ext>
            </a:extLst>
          </p:cNvPr>
          <p:cNvSpPr>
            <a:spLocks noGrp="1"/>
          </p:cNvSpPr>
          <p:nvPr>
            <p:ph type="pic" sz="quarter" idx="13"/>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99441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FFF03C2-080D-4112-91C0-E980C16D7D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5C703764-D848-4CD5-969A-F0C9E0BD5CEB}"/>
              </a:ext>
            </a:extLst>
          </p:cNvPr>
          <p:cNvSpPr>
            <a:spLocks noGrp="1"/>
          </p:cNvSpPr>
          <p:nvPr>
            <p:ph type="dt" sz="half" idx="10"/>
          </p:nvPr>
        </p:nvSpPr>
        <p:spPr/>
        <p:txBody>
          <a:bodyPr/>
          <a:lstStyle/>
          <a:p>
            <a:fld id="{6C133CC0-01A5-4CCD-926F-E480502AF2DB}" type="datetime1">
              <a:rPr lang="en-US" smtClean="0"/>
              <a:t>6/7/2022</a:t>
            </a:fld>
            <a:endParaRPr lang="en-US"/>
          </a:p>
        </p:txBody>
      </p:sp>
      <p:sp>
        <p:nvSpPr>
          <p:cNvPr id="4" name="Footer Placeholder 3">
            <a:extLst>
              <a:ext uri="{FF2B5EF4-FFF2-40B4-BE49-F238E27FC236}">
                <a16:creationId xmlns:a16="http://schemas.microsoft.com/office/drawing/2014/main" id="{B59FA256-E8E5-4D87-A4FB-CB2513953989}"/>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26B78347-9550-49A5-9A35-674960BC470B}"/>
              </a:ext>
            </a:extLst>
          </p:cNvPr>
          <p:cNvSpPr>
            <a:spLocks noGrp="1"/>
          </p:cNvSpPr>
          <p:nvPr>
            <p:ph type="sldNum" sz="quarter" idx="12"/>
          </p:nvPr>
        </p:nvSpPr>
        <p:spPr/>
        <p:txBody>
          <a:bodyPr/>
          <a:lstStyle/>
          <a:p>
            <a:fld id="{9B17CF23-03A9-49C3-B7C9-A68759EF3A43}" type="slidenum">
              <a:rPr lang="en-US" smtClean="0"/>
              <a:t>‹#›</a:t>
            </a:fld>
            <a:endParaRPr lang="en-US"/>
          </a:p>
        </p:txBody>
      </p:sp>
      <p:sp>
        <p:nvSpPr>
          <p:cNvPr id="6" name="Picture Placeholder 1">
            <a:extLst>
              <a:ext uri="{FF2B5EF4-FFF2-40B4-BE49-F238E27FC236}">
                <a16:creationId xmlns:a16="http://schemas.microsoft.com/office/drawing/2014/main" id="{7B20807C-59FF-47EC-AA7E-7BABA917714D}"/>
              </a:ext>
            </a:extLst>
          </p:cNvPr>
          <p:cNvSpPr>
            <a:spLocks noGrp="1"/>
          </p:cNvSpPr>
          <p:nvPr userDrawn="1"/>
        </p:nvSpPr>
        <p:spPr>
          <a:xfrm>
            <a:off x="0" y="244597"/>
            <a:ext cx="18315800" cy="4772982"/>
          </a:xfrm>
          <a:prstGeom prst="rect">
            <a:avLst/>
          </a:prstGeom>
          <a:effectLst/>
        </p:spPr>
        <p:txBody>
          <a:bodyPr vert="horz" lIns="182843" tIns="91422" rIns="182843" bIns="91422" rtlCol="0">
            <a:normAutofit/>
          </a:bodyPr>
          <a:lstStyle/>
          <a:p>
            <a:endParaRPr lang="en-US"/>
          </a:p>
        </p:txBody>
      </p:sp>
      <p:sp>
        <p:nvSpPr>
          <p:cNvPr id="7" name="Picture Placeholder 13">
            <a:extLst>
              <a:ext uri="{FF2B5EF4-FFF2-40B4-BE49-F238E27FC236}">
                <a16:creationId xmlns:a16="http://schemas.microsoft.com/office/drawing/2014/main" id="{A0E66F6E-9FE2-4B64-B0BA-F8BFD3E2A570}"/>
              </a:ext>
            </a:extLst>
          </p:cNvPr>
          <p:cNvSpPr>
            <a:spLocks noGrp="1"/>
          </p:cNvSpPr>
          <p:nvPr userDrawn="1"/>
        </p:nvSpPr>
        <p:spPr>
          <a:xfrm>
            <a:off x="-6123800" y="244597"/>
            <a:ext cx="24439600" cy="6368806"/>
          </a:xfrm>
          <a:prstGeom prst="rect">
            <a:avLst/>
          </a:prstGeom>
          <a:effectLst/>
        </p:spPr>
        <p:txBody>
          <a:bodyPr vert="horz" lIns="182843" tIns="91422" rIns="182843" bIns="91422" rtlCol="0">
            <a:norm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Athiti" panose="00000500000000000000" pitchFamily="2" charset="-34"/>
              <a:cs typeface="Athiti" panose="00000500000000000000" pitchFamily="2" charset="-34"/>
            </a:endParaRPr>
          </a:p>
        </p:txBody>
      </p:sp>
      <p:sp>
        <p:nvSpPr>
          <p:cNvPr id="11" name="Picture Placeholder 10">
            <a:extLst>
              <a:ext uri="{FF2B5EF4-FFF2-40B4-BE49-F238E27FC236}">
                <a16:creationId xmlns:a16="http://schemas.microsoft.com/office/drawing/2014/main" id="{A2007442-4DC5-45FE-8D13-A4720F6CE229}"/>
              </a:ext>
            </a:extLst>
          </p:cNvPr>
          <p:cNvSpPr>
            <a:spLocks noGrp="1"/>
          </p:cNvSpPr>
          <p:nvPr>
            <p:ph type="pic" sz="quarter" idx="13"/>
          </p:nvPr>
        </p:nvSpPr>
        <p:spPr>
          <a:xfrm>
            <a:off x="0" y="1639796"/>
            <a:ext cx="12192000" cy="3177158"/>
          </a:xfrm>
          <a:custGeom>
            <a:avLst/>
            <a:gdLst>
              <a:gd name="connsiteX0" fmla="*/ 0 w 12192000"/>
              <a:gd name="connsiteY0" fmla="*/ 0 h 3177158"/>
              <a:gd name="connsiteX1" fmla="*/ 12192000 w 12192000"/>
              <a:gd name="connsiteY1" fmla="*/ 0 h 3177158"/>
              <a:gd name="connsiteX2" fmla="*/ 12192000 w 12192000"/>
              <a:gd name="connsiteY2" fmla="*/ 3177158 h 3177158"/>
              <a:gd name="connsiteX3" fmla="*/ 0 w 12192000"/>
              <a:gd name="connsiteY3" fmla="*/ 3177158 h 3177158"/>
            </a:gdLst>
            <a:ahLst/>
            <a:cxnLst>
              <a:cxn ang="0">
                <a:pos x="connsiteX0" y="connsiteY0"/>
              </a:cxn>
              <a:cxn ang="0">
                <a:pos x="connsiteX1" y="connsiteY1"/>
              </a:cxn>
              <a:cxn ang="0">
                <a:pos x="connsiteX2" y="connsiteY2"/>
              </a:cxn>
              <a:cxn ang="0">
                <a:pos x="connsiteX3" y="connsiteY3"/>
              </a:cxn>
            </a:cxnLst>
            <a:rect l="l" t="t" r="r" b="b"/>
            <a:pathLst>
              <a:path w="12192000" h="3177158">
                <a:moveTo>
                  <a:pt x="0" y="0"/>
                </a:moveTo>
                <a:lnTo>
                  <a:pt x="12192000" y="0"/>
                </a:lnTo>
                <a:lnTo>
                  <a:pt x="12192000" y="3177158"/>
                </a:lnTo>
                <a:lnTo>
                  <a:pt x="0" y="3177158"/>
                </a:lnTo>
                <a:close/>
              </a:path>
            </a:pathLst>
          </a:custGeom>
        </p:spPr>
        <p:txBody>
          <a:bodyPr wrap="square">
            <a:noAutofit/>
          </a:bodyPr>
          <a:lstStyle/>
          <a:p>
            <a:endParaRPr lang="en-US" dirty="0"/>
          </a:p>
        </p:txBody>
      </p:sp>
    </p:spTree>
    <p:extLst>
      <p:ext uri="{BB962C8B-B14F-4D97-AF65-F5344CB8AC3E}">
        <p14:creationId xmlns:p14="http://schemas.microsoft.com/office/powerpoint/2010/main" val="289141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082FBA-E0D8-426D-943C-CE33407F4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4851B3AF-2BA0-4741-B7E5-FE0B3E89FF67}"/>
              </a:ext>
            </a:extLst>
          </p:cNvPr>
          <p:cNvSpPr>
            <a:spLocks noGrp="1"/>
          </p:cNvSpPr>
          <p:nvPr>
            <p:ph type="dt" sz="half" idx="10"/>
          </p:nvPr>
        </p:nvSpPr>
        <p:spPr/>
        <p:txBody>
          <a:bodyPr/>
          <a:lstStyle/>
          <a:p>
            <a:fld id="{A44CDA3A-720E-46F5-847E-D7C92D6BF7FC}" type="datetime1">
              <a:rPr lang="en-US" smtClean="0"/>
              <a:t>6/7/2022</a:t>
            </a:fld>
            <a:endParaRPr lang="en-US"/>
          </a:p>
        </p:txBody>
      </p:sp>
      <p:sp>
        <p:nvSpPr>
          <p:cNvPr id="4" name="Footer Placeholder 3">
            <a:extLst>
              <a:ext uri="{FF2B5EF4-FFF2-40B4-BE49-F238E27FC236}">
                <a16:creationId xmlns:a16="http://schemas.microsoft.com/office/drawing/2014/main" id="{79662432-AD6D-4C88-8904-911256B46C0A}"/>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C5FB69FA-E67C-4A68-ADAE-4E10D8D914E1}"/>
              </a:ext>
            </a:extLst>
          </p:cNvPr>
          <p:cNvSpPr>
            <a:spLocks noGrp="1"/>
          </p:cNvSpPr>
          <p:nvPr>
            <p:ph type="sldNum" sz="quarter" idx="12"/>
          </p:nvPr>
        </p:nvSpPr>
        <p:spPr/>
        <p:txBody>
          <a:bodyPr/>
          <a:lstStyle/>
          <a:p>
            <a:fld id="{9B17CF23-03A9-49C3-B7C9-A68759EF3A43}" type="slidenum">
              <a:rPr lang="en-US" smtClean="0"/>
              <a:t>‹#›</a:t>
            </a:fld>
            <a:endParaRPr lang="en-US"/>
          </a:p>
        </p:txBody>
      </p:sp>
      <p:sp>
        <p:nvSpPr>
          <p:cNvPr id="6" name="Picture Placeholder 5">
            <a:extLst>
              <a:ext uri="{FF2B5EF4-FFF2-40B4-BE49-F238E27FC236}">
                <a16:creationId xmlns:a16="http://schemas.microsoft.com/office/drawing/2014/main" id="{383AB3D5-6C23-445B-9B97-133B250D49DE}"/>
              </a:ext>
            </a:extLst>
          </p:cNvPr>
          <p:cNvSpPr>
            <a:spLocks noGrp="1"/>
          </p:cNvSpPr>
          <p:nvPr>
            <p:ph type="pic" sz="quarter" idx="13"/>
          </p:nvPr>
        </p:nvSpPr>
        <p:spPr>
          <a:xfrm>
            <a:off x="0" y="2690383"/>
            <a:ext cx="12192000" cy="3177158"/>
          </a:xfrm>
          <a:custGeom>
            <a:avLst/>
            <a:gdLst>
              <a:gd name="connsiteX0" fmla="*/ 0 w 12192000"/>
              <a:gd name="connsiteY0" fmla="*/ 0 h 3177158"/>
              <a:gd name="connsiteX1" fmla="*/ 12192000 w 12192000"/>
              <a:gd name="connsiteY1" fmla="*/ 0 h 3177158"/>
              <a:gd name="connsiteX2" fmla="*/ 12192000 w 12192000"/>
              <a:gd name="connsiteY2" fmla="*/ 3177158 h 3177158"/>
              <a:gd name="connsiteX3" fmla="*/ 0 w 12192000"/>
              <a:gd name="connsiteY3" fmla="*/ 3177158 h 3177158"/>
            </a:gdLst>
            <a:ahLst/>
            <a:cxnLst>
              <a:cxn ang="0">
                <a:pos x="connsiteX0" y="connsiteY0"/>
              </a:cxn>
              <a:cxn ang="0">
                <a:pos x="connsiteX1" y="connsiteY1"/>
              </a:cxn>
              <a:cxn ang="0">
                <a:pos x="connsiteX2" y="connsiteY2"/>
              </a:cxn>
              <a:cxn ang="0">
                <a:pos x="connsiteX3" y="connsiteY3"/>
              </a:cxn>
            </a:cxnLst>
            <a:rect l="l" t="t" r="r" b="b"/>
            <a:pathLst>
              <a:path w="12192000" h="3177158">
                <a:moveTo>
                  <a:pt x="0" y="0"/>
                </a:moveTo>
                <a:lnTo>
                  <a:pt x="12192000" y="0"/>
                </a:lnTo>
                <a:lnTo>
                  <a:pt x="12192000" y="3177158"/>
                </a:lnTo>
                <a:lnTo>
                  <a:pt x="0" y="3177158"/>
                </a:lnTo>
                <a:close/>
              </a:path>
            </a:pathLst>
          </a:custGeom>
        </p:spPr>
        <p:txBody>
          <a:bodyPr wrap="square">
            <a:noAutofit/>
          </a:bodyPr>
          <a:lstStyle/>
          <a:p>
            <a:endParaRPr lang="en-US"/>
          </a:p>
        </p:txBody>
      </p:sp>
      <p:sp>
        <p:nvSpPr>
          <p:cNvPr id="7" name="Rectangle 6">
            <a:extLst>
              <a:ext uri="{FF2B5EF4-FFF2-40B4-BE49-F238E27FC236}">
                <a16:creationId xmlns:a16="http://schemas.microsoft.com/office/drawing/2014/main" id="{19410D9D-2B4B-4B42-B7E7-A4D1C946ADF6}"/>
              </a:ext>
            </a:extLst>
          </p:cNvPr>
          <p:cNvSpPr/>
          <p:nvPr userDrawn="1"/>
        </p:nvSpPr>
        <p:spPr>
          <a:xfrm>
            <a:off x="0" y="5867541"/>
            <a:ext cx="12192000" cy="6499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1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87B58FD-9DF4-4FE0-9ACF-31819A74A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8631D8DE-0232-42F9-9D43-DA546A7CCF9C}"/>
              </a:ext>
            </a:extLst>
          </p:cNvPr>
          <p:cNvSpPr>
            <a:spLocks noGrp="1"/>
          </p:cNvSpPr>
          <p:nvPr>
            <p:ph type="dt" sz="half" idx="10"/>
          </p:nvPr>
        </p:nvSpPr>
        <p:spPr/>
        <p:txBody>
          <a:bodyPr/>
          <a:lstStyle/>
          <a:p>
            <a:fld id="{7A8406CD-5D50-4A66-A085-E799D18C3262}" type="datetime1">
              <a:rPr lang="en-US" smtClean="0"/>
              <a:t>6/7/2022</a:t>
            </a:fld>
            <a:endParaRPr lang="en-US"/>
          </a:p>
        </p:txBody>
      </p:sp>
      <p:sp>
        <p:nvSpPr>
          <p:cNvPr id="4" name="Footer Placeholder 3">
            <a:extLst>
              <a:ext uri="{FF2B5EF4-FFF2-40B4-BE49-F238E27FC236}">
                <a16:creationId xmlns:a16="http://schemas.microsoft.com/office/drawing/2014/main" id="{31076A87-B65E-4540-950B-D2602E745F5E}"/>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38E0C9E9-9F91-41B6-A2FA-F2275B091A3E}"/>
              </a:ext>
            </a:extLst>
          </p:cNvPr>
          <p:cNvSpPr>
            <a:spLocks noGrp="1"/>
          </p:cNvSpPr>
          <p:nvPr>
            <p:ph type="sldNum" sz="quarter" idx="12"/>
          </p:nvPr>
        </p:nvSpPr>
        <p:spPr/>
        <p:txBody>
          <a:bodyPr/>
          <a:lstStyle/>
          <a:p>
            <a:fld id="{9B17CF23-03A9-49C3-B7C9-A68759EF3A43}" type="slidenum">
              <a:rPr lang="en-US" smtClean="0"/>
              <a:t>‹#›</a:t>
            </a:fld>
            <a:endParaRPr lang="en-US"/>
          </a:p>
        </p:txBody>
      </p:sp>
      <p:sp>
        <p:nvSpPr>
          <p:cNvPr id="11" name="Picture Placeholder 10">
            <a:extLst>
              <a:ext uri="{FF2B5EF4-FFF2-40B4-BE49-F238E27FC236}">
                <a16:creationId xmlns:a16="http://schemas.microsoft.com/office/drawing/2014/main" id="{291BC394-16FB-4C36-B136-BF4F054DD1E7}"/>
              </a:ext>
            </a:extLst>
          </p:cNvPr>
          <p:cNvSpPr>
            <a:spLocks noGrp="1"/>
          </p:cNvSpPr>
          <p:nvPr>
            <p:ph type="pic" sz="quarter" idx="13"/>
          </p:nvPr>
        </p:nvSpPr>
        <p:spPr>
          <a:xfrm>
            <a:off x="1237033" y="2062260"/>
            <a:ext cx="4552544" cy="2315183"/>
          </a:xfrm>
          <a:custGeom>
            <a:avLst/>
            <a:gdLst>
              <a:gd name="connsiteX0" fmla="*/ 0 w 4552544"/>
              <a:gd name="connsiteY0" fmla="*/ 0 h 2315183"/>
              <a:gd name="connsiteX1" fmla="*/ 4552544 w 4552544"/>
              <a:gd name="connsiteY1" fmla="*/ 0 h 2315183"/>
              <a:gd name="connsiteX2" fmla="*/ 4552544 w 4552544"/>
              <a:gd name="connsiteY2" fmla="*/ 2315183 h 2315183"/>
              <a:gd name="connsiteX3" fmla="*/ 0 w 4552544"/>
              <a:gd name="connsiteY3" fmla="*/ 2315183 h 2315183"/>
            </a:gdLst>
            <a:ahLst/>
            <a:cxnLst>
              <a:cxn ang="0">
                <a:pos x="connsiteX0" y="connsiteY0"/>
              </a:cxn>
              <a:cxn ang="0">
                <a:pos x="connsiteX1" y="connsiteY1"/>
              </a:cxn>
              <a:cxn ang="0">
                <a:pos x="connsiteX2" y="connsiteY2"/>
              </a:cxn>
              <a:cxn ang="0">
                <a:pos x="connsiteX3" y="connsiteY3"/>
              </a:cxn>
            </a:cxnLst>
            <a:rect l="l" t="t" r="r" b="b"/>
            <a:pathLst>
              <a:path w="4552544" h="2315183">
                <a:moveTo>
                  <a:pt x="0" y="0"/>
                </a:moveTo>
                <a:lnTo>
                  <a:pt x="4552544" y="0"/>
                </a:lnTo>
                <a:lnTo>
                  <a:pt x="4552544" y="2315183"/>
                </a:lnTo>
                <a:lnTo>
                  <a:pt x="0" y="2315183"/>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EBC03FA3-6796-4B91-A7B2-044A2DFF5573}"/>
              </a:ext>
            </a:extLst>
          </p:cNvPr>
          <p:cNvSpPr>
            <a:spLocks noGrp="1"/>
          </p:cNvSpPr>
          <p:nvPr>
            <p:ph type="pic" sz="quarter" idx="14"/>
          </p:nvPr>
        </p:nvSpPr>
        <p:spPr>
          <a:xfrm>
            <a:off x="6402423" y="2062260"/>
            <a:ext cx="4552544" cy="2315183"/>
          </a:xfrm>
          <a:custGeom>
            <a:avLst/>
            <a:gdLst>
              <a:gd name="connsiteX0" fmla="*/ 0 w 4552544"/>
              <a:gd name="connsiteY0" fmla="*/ 0 h 2315183"/>
              <a:gd name="connsiteX1" fmla="*/ 4552544 w 4552544"/>
              <a:gd name="connsiteY1" fmla="*/ 0 h 2315183"/>
              <a:gd name="connsiteX2" fmla="*/ 4552544 w 4552544"/>
              <a:gd name="connsiteY2" fmla="*/ 2315183 h 2315183"/>
              <a:gd name="connsiteX3" fmla="*/ 0 w 4552544"/>
              <a:gd name="connsiteY3" fmla="*/ 2315183 h 2315183"/>
            </a:gdLst>
            <a:ahLst/>
            <a:cxnLst>
              <a:cxn ang="0">
                <a:pos x="connsiteX0" y="connsiteY0"/>
              </a:cxn>
              <a:cxn ang="0">
                <a:pos x="connsiteX1" y="connsiteY1"/>
              </a:cxn>
              <a:cxn ang="0">
                <a:pos x="connsiteX2" y="connsiteY2"/>
              </a:cxn>
              <a:cxn ang="0">
                <a:pos x="connsiteX3" y="connsiteY3"/>
              </a:cxn>
            </a:cxnLst>
            <a:rect l="l" t="t" r="r" b="b"/>
            <a:pathLst>
              <a:path w="4552544" h="2315183">
                <a:moveTo>
                  <a:pt x="0" y="0"/>
                </a:moveTo>
                <a:lnTo>
                  <a:pt x="4552544" y="0"/>
                </a:lnTo>
                <a:lnTo>
                  <a:pt x="4552544" y="2315183"/>
                </a:lnTo>
                <a:lnTo>
                  <a:pt x="0" y="2315183"/>
                </a:lnTo>
                <a:close/>
              </a:path>
            </a:pathLst>
          </a:custGeom>
        </p:spPr>
        <p:txBody>
          <a:bodyPr wrap="square">
            <a:noAutofit/>
          </a:bodyPr>
          <a:lstStyle/>
          <a:p>
            <a:endParaRPr lang="en-US"/>
          </a:p>
        </p:txBody>
      </p:sp>
    </p:spTree>
    <p:extLst>
      <p:ext uri="{BB962C8B-B14F-4D97-AF65-F5344CB8AC3E}">
        <p14:creationId xmlns:p14="http://schemas.microsoft.com/office/powerpoint/2010/main" val="410286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593734A-3C22-409A-AC47-36ED35EB6B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0AE53B7D-543F-4F41-BEBB-D588B09F38C3}"/>
              </a:ext>
            </a:extLst>
          </p:cNvPr>
          <p:cNvSpPr>
            <a:spLocks noGrp="1"/>
          </p:cNvSpPr>
          <p:nvPr>
            <p:ph type="dt" sz="half" idx="10"/>
          </p:nvPr>
        </p:nvSpPr>
        <p:spPr/>
        <p:txBody>
          <a:bodyPr/>
          <a:lstStyle/>
          <a:p>
            <a:fld id="{6ABFAD4F-E3A8-4A32-B36A-F6010541A342}" type="datetime1">
              <a:rPr lang="en-US" smtClean="0"/>
              <a:t>6/7/2022</a:t>
            </a:fld>
            <a:endParaRPr lang="en-US"/>
          </a:p>
        </p:txBody>
      </p:sp>
      <p:sp>
        <p:nvSpPr>
          <p:cNvPr id="4" name="Footer Placeholder 3">
            <a:extLst>
              <a:ext uri="{FF2B5EF4-FFF2-40B4-BE49-F238E27FC236}">
                <a16:creationId xmlns:a16="http://schemas.microsoft.com/office/drawing/2014/main" id="{C92CACDE-AAD3-485C-AF30-C5BA3F8A2318}"/>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252FC6F7-56A1-49ED-84C8-32F4CF26F807}"/>
              </a:ext>
            </a:extLst>
          </p:cNvPr>
          <p:cNvSpPr>
            <a:spLocks noGrp="1"/>
          </p:cNvSpPr>
          <p:nvPr>
            <p:ph type="sldNum" sz="quarter" idx="12"/>
          </p:nvPr>
        </p:nvSpPr>
        <p:spPr/>
        <p:txBody>
          <a:bodyPr/>
          <a:lstStyle/>
          <a:p>
            <a:fld id="{9B17CF23-03A9-49C3-B7C9-A68759EF3A43}" type="slidenum">
              <a:rPr lang="en-US" smtClean="0"/>
              <a:t>‹#›</a:t>
            </a:fld>
            <a:endParaRPr lang="en-US"/>
          </a:p>
        </p:txBody>
      </p:sp>
      <p:sp>
        <p:nvSpPr>
          <p:cNvPr id="6" name="Picture Placeholder 5">
            <a:extLst>
              <a:ext uri="{FF2B5EF4-FFF2-40B4-BE49-F238E27FC236}">
                <a16:creationId xmlns:a16="http://schemas.microsoft.com/office/drawing/2014/main" id="{56C63B54-19AC-4D92-B1BC-1EFCCB8C1E44}"/>
              </a:ext>
            </a:extLst>
          </p:cNvPr>
          <p:cNvSpPr>
            <a:spLocks noGrp="1"/>
          </p:cNvSpPr>
          <p:nvPr>
            <p:ph type="pic" sz="quarter" idx="13"/>
          </p:nvPr>
        </p:nvSpPr>
        <p:spPr>
          <a:xfrm>
            <a:off x="0" y="1119135"/>
            <a:ext cx="12192000" cy="3177158"/>
          </a:xfrm>
          <a:custGeom>
            <a:avLst/>
            <a:gdLst>
              <a:gd name="connsiteX0" fmla="*/ 0 w 12192000"/>
              <a:gd name="connsiteY0" fmla="*/ 0 h 3177158"/>
              <a:gd name="connsiteX1" fmla="*/ 12192000 w 12192000"/>
              <a:gd name="connsiteY1" fmla="*/ 0 h 3177158"/>
              <a:gd name="connsiteX2" fmla="*/ 12192000 w 12192000"/>
              <a:gd name="connsiteY2" fmla="*/ 3177158 h 3177158"/>
              <a:gd name="connsiteX3" fmla="*/ 0 w 12192000"/>
              <a:gd name="connsiteY3" fmla="*/ 3177158 h 3177158"/>
            </a:gdLst>
            <a:ahLst/>
            <a:cxnLst>
              <a:cxn ang="0">
                <a:pos x="connsiteX0" y="connsiteY0"/>
              </a:cxn>
              <a:cxn ang="0">
                <a:pos x="connsiteX1" y="connsiteY1"/>
              </a:cxn>
              <a:cxn ang="0">
                <a:pos x="connsiteX2" y="connsiteY2"/>
              </a:cxn>
              <a:cxn ang="0">
                <a:pos x="connsiteX3" y="connsiteY3"/>
              </a:cxn>
            </a:cxnLst>
            <a:rect l="l" t="t" r="r" b="b"/>
            <a:pathLst>
              <a:path w="12192000" h="3177158">
                <a:moveTo>
                  <a:pt x="0" y="0"/>
                </a:moveTo>
                <a:lnTo>
                  <a:pt x="12192000" y="0"/>
                </a:lnTo>
                <a:lnTo>
                  <a:pt x="12192000" y="3177158"/>
                </a:lnTo>
                <a:lnTo>
                  <a:pt x="0" y="3177158"/>
                </a:lnTo>
                <a:close/>
              </a:path>
            </a:pathLst>
          </a:custGeom>
        </p:spPr>
        <p:txBody>
          <a:bodyPr wrap="square">
            <a:noAutofit/>
          </a:bodyPr>
          <a:lstStyle/>
          <a:p>
            <a:endParaRPr lang="en-US"/>
          </a:p>
        </p:txBody>
      </p:sp>
    </p:spTree>
    <p:extLst>
      <p:ext uri="{BB962C8B-B14F-4D97-AF65-F5344CB8AC3E}">
        <p14:creationId xmlns:p14="http://schemas.microsoft.com/office/powerpoint/2010/main" val="262390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1765D7-AB5C-43BE-8507-BC4C65D8C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62517D81-1D51-4EA2-861F-F677680237DC}"/>
              </a:ext>
            </a:extLst>
          </p:cNvPr>
          <p:cNvSpPr>
            <a:spLocks noGrp="1"/>
          </p:cNvSpPr>
          <p:nvPr>
            <p:ph type="dt" sz="half" idx="10"/>
          </p:nvPr>
        </p:nvSpPr>
        <p:spPr/>
        <p:txBody>
          <a:bodyPr/>
          <a:lstStyle/>
          <a:p>
            <a:fld id="{6B97D10C-981F-4505-A96B-517C8E4DF645}" type="datetime1">
              <a:rPr lang="en-US" smtClean="0"/>
              <a:t>6/7/2022</a:t>
            </a:fld>
            <a:endParaRPr lang="en-US"/>
          </a:p>
        </p:txBody>
      </p:sp>
      <p:sp>
        <p:nvSpPr>
          <p:cNvPr id="4" name="Footer Placeholder 3">
            <a:extLst>
              <a:ext uri="{FF2B5EF4-FFF2-40B4-BE49-F238E27FC236}">
                <a16:creationId xmlns:a16="http://schemas.microsoft.com/office/drawing/2014/main" id="{BAE8D472-3ECA-446D-BEA4-5FC28F65CA6C}"/>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3EFA3828-2A52-47F7-B8DC-B11C0C22EBE1}"/>
              </a:ext>
            </a:extLst>
          </p:cNvPr>
          <p:cNvSpPr>
            <a:spLocks noGrp="1"/>
          </p:cNvSpPr>
          <p:nvPr>
            <p:ph type="sldNum" sz="quarter" idx="12"/>
          </p:nvPr>
        </p:nvSpPr>
        <p:spPr/>
        <p:txBody>
          <a:bodyPr/>
          <a:lstStyle/>
          <a:p>
            <a:fld id="{9B17CF23-03A9-49C3-B7C9-A68759EF3A43}" type="slidenum">
              <a:rPr lang="en-US" smtClean="0"/>
              <a:t>‹#›</a:t>
            </a:fld>
            <a:endParaRPr lang="en-US"/>
          </a:p>
        </p:txBody>
      </p:sp>
      <p:sp>
        <p:nvSpPr>
          <p:cNvPr id="9" name="Picture Placeholder 8">
            <a:extLst>
              <a:ext uri="{FF2B5EF4-FFF2-40B4-BE49-F238E27FC236}">
                <a16:creationId xmlns:a16="http://schemas.microsoft.com/office/drawing/2014/main" id="{623E535D-28D5-4DA4-A6B5-B24B7C66788D}"/>
              </a:ext>
            </a:extLst>
          </p:cNvPr>
          <p:cNvSpPr>
            <a:spLocks noGrp="1"/>
          </p:cNvSpPr>
          <p:nvPr>
            <p:ph type="pic" sz="quarter" idx="13"/>
          </p:nvPr>
        </p:nvSpPr>
        <p:spPr>
          <a:xfrm>
            <a:off x="488950" y="1536700"/>
            <a:ext cx="11214100" cy="4445000"/>
          </a:xfrm>
          <a:custGeom>
            <a:avLst/>
            <a:gdLst>
              <a:gd name="connsiteX0" fmla="*/ 0 w 11214100"/>
              <a:gd name="connsiteY0" fmla="*/ 0 h 4445000"/>
              <a:gd name="connsiteX1" fmla="*/ 11214100 w 11214100"/>
              <a:gd name="connsiteY1" fmla="*/ 0 h 4445000"/>
              <a:gd name="connsiteX2" fmla="*/ 11214100 w 11214100"/>
              <a:gd name="connsiteY2" fmla="*/ 4445000 h 4445000"/>
              <a:gd name="connsiteX3" fmla="*/ 0 w 11214100"/>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11214100" h="4445000">
                <a:moveTo>
                  <a:pt x="0" y="0"/>
                </a:moveTo>
                <a:lnTo>
                  <a:pt x="11214100" y="0"/>
                </a:lnTo>
                <a:lnTo>
                  <a:pt x="11214100" y="4445000"/>
                </a:lnTo>
                <a:lnTo>
                  <a:pt x="0" y="4445000"/>
                </a:lnTo>
                <a:close/>
              </a:path>
            </a:pathLst>
          </a:custGeom>
        </p:spPr>
        <p:txBody>
          <a:bodyPr wrap="square">
            <a:noAutofit/>
          </a:bodyPr>
          <a:lstStyle/>
          <a:p>
            <a:endParaRPr lang="en-US"/>
          </a:p>
        </p:txBody>
      </p:sp>
    </p:spTree>
    <p:extLst>
      <p:ext uri="{BB962C8B-B14F-4D97-AF65-F5344CB8AC3E}">
        <p14:creationId xmlns:p14="http://schemas.microsoft.com/office/powerpoint/2010/main" val="1271064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B1CAC0E-0D97-40AE-90AF-B9B3EC5353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074AC081-48A8-4323-9FDD-16ADB3F889E6}"/>
              </a:ext>
            </a:extLst>
          </p:cNvPr>
          <p:cNvSpPr>
            <a:spLocks noGrp="1"/>
          </p:cNvSpPr>
          <p:nvPr>
            <p:ph type="dt" sz="half" idx="10"/>
          </p:nvPr>
        </p:nvSpPr>
        <p:spPr/>
        <p:txBody>
          <a:bodyPr/>
          <a:lstStyle/>
          <a:p>
            <a:fld id="{CC890286-2542-430B-8EC0-B0C552F00A69}" type="datetime1">
              <a:rPr lang="en-US" smtClean="0"/>
              <a:t>6/7/2022</a:t>
            </a:fld>
            <a:endParaRPr lang="en-US"/>
          </a:p>
        </p:txBody>
      </p:sp>
      <p:sp>
        <p:nvSpPr>
          <p:cNvPr id="4" name="Footer Placeholder 3">
            <a:extLst>
              <a:ext uri="{FF2B5EF4-FFF2-40B4-BE49-F238E27FC236}">
                <a16:creationId xmlns:a16="http://schemas.microsoft.com/office/drawing/2014/main" id="{B5CF01CB-72C8-44E5-A5CF-CE47EE47CA0D}"/>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56D3856B-C682-49F2-A7B2-DEDC6E2DB931}"/>
              </a:ext>
            </a:extLst>
          </p:cNvPr>
          <p:cNvSpPr>
            <a:spLocks noGrp="1"/>
          </p:cNvSpPr>
          <p:nvPr>
            <p:ph type="sldNum" sz="quarter" idx="12"/>
          </p:nvPr>
        </p:nvSpPr>
        <p:spPr/>
        <p:txBody>
          <a:bodyPr/>
          <a:lstStyle/>
          <a:p>
            <a:fld id="{9B17CF23-03A9-49C3-B7C9-A68759EF3A43}" type="slidenum">
              <a:rPr lang="en-US" smtClean="0"/>
              <a:t>‹#›</a:t>
            </a:fld>
            <a:endParaRPr lang="en-US"/>
          </a:p>
        </p:txBody>
      </p:sp>
      <p:sp>
        <p:nvSpPr>
          <p:cNvPr id="10" name="Picture Placeholder 9">
            <a:extLst>
              <a:ext uri="{FF2B5EF4-FFF2-40B4-BE49-F238E27FC236}">
                <a16:creationId xmlns:a16="http://schemas.microsoft.com/office/drawing/2014/main" id="{5524202B-C589-4788-B445-8A0E46AA8E70}"/>
              </a:ext>
            </a:extLst>
          </p:cNvPr>
          <p:cNvSpPr>
            <a:spLocks noGrp="1"/>
          </p:cNvSpPr>
          <p:nvPr>
            <p:ph type="pic" sz="quarter" idx="13"/>
          </p:nvPr>
        </p:nvSpPr>
        <p:spPr>
          <a:xfrm>
            <a:off x="6887183" y="1692613"/>
            <a:ext cx="5304817" cy="4513633"/>
          </a:xfrm>
          <a:custGeom>
            <a:avLst/>
            <a:gdLst>
              <a:gd name="connsiteX0" fmla="*/ 0 w 5304817"/>
              <a:gd name="connsiteY0" fmla="*/ 0 h 4513633"/>
              <a:gd name="connsiteX1" fmla="*/ 5304817 w 5304817"/>
              <a:gd name="connsiteY1" fmla="*/ 0 h 4513633"/>
              <a:gd name="connsiteX2" fmla="*/ 5304817 w 5304817"/>
              <a:gd name="connsiteY2" fmla="*/ 4513633 h 4513633"/>
              <a:gd name="connsiteX3" fmla="*/ 0 w 5304817"/>
              <a:gd name="connsiteY3" fmla="*/ 4513633 h 4513633"/>
            </a:gdLst>
            <a:ahLst/>
            <a:cxnLst>
              <a:cxn ang="0">
                <a:pos x="connsiteX0" y="connsiteY0"/>
              </a:cxn>
              <a:cxn ang="0">
                <a:pos x="connsiteX1" y="connsiteY1"/>
              </a:cxn>
              <a:cxn ang="0">
                <a:pos x="connsiteX2" y="connsiteY2"/>
              </a:cxn>
              <a:cxn ang="0">
                <a:pos x="connsiteX3" y="connsiteY3"/>
              </a:cxn>
            </a:cxnLst>
            <a:rect l="l" t="t" r="r" b="b"/>
            <a:pathLst>
              <a:path w="5304817" h="4513633">
                <a:moveTo>
                  <a:pt x="0" y="0"/>
                </a:moveTo>
                <a:lnTo>
                  <a:pt x="5304817" y="0"/>
                </a:lnTo>
                <a:lnTo>
                  <a:pt x="5304817" y="4513633"/>
                </a:lnTo>
                <a:lnTo>
                  <a:pt x="0" y="4513633"/>
                </a:lnTo>
                <a:close/>
              </a:path>
            </a:pathLst>
          </a:custGeom>
        </p:spPr>
        <p:txBody>
          <a:bodyPr wrap="square">
            <a:noAutofit/>
          </a:bodyPr>
          <a:lstStyle/>
          <a:p>
            <a:endParaRPr lang="en-US"/>
          </a:p>
        </p:txBody>
      </p:sp>
    </p:spTree>
    <p:extLst>
      <p:ext uri="{BB962C8B-B14F-4D97-AF65-F5344CB8AC3E}">
        <p14:creationId xmlns:p14="http://schemas.microsoft.com/office/powerpoint/2010/main" val="31472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0A79D5-8D78-4C5B-8C3D-19BB4200E5B1}"/>
              </a:ext>
            </a:extLst>
          </p:cNvPr>
          <p:cNvSpPr>
            <a:spLocks noGrp="1"/>
          </p:cNvSpPr>
          <p:nvPr>
            <p:ph type="dt" sz="half" idx="10"/>
          </p:nvPr>
        </p:nvSpPr>
        <p:spPr/>
        <p:txBody>
          <a:bodyPr/>
          <a:lstStyle/>
          <a:p>
            <a:fld id="{63D6182F-F652-46F5-AB50-BBD50A64C37C}" type="datetime1">
              <a:rPr lang="en-US" smtClean="0"/>
              <a:t>6/7/2022</a:t>
            </a:fld>
            <a:endParaRPr lang="en-US"/>
          </a:p>
        </p:txBody>
      </p:sp>
      <p:sp>
        <p:nvSpPr>
          <p:cNvPr id="4" name="Footer Placeholder 3">
            <a:extLst>
              <a:ext uri="{FF2B5EF4-FFF2-40B4-BE49-F238E27FC236}">
                <a16:creationId xmlns:a16="http://schemas.microsoft.com/office/drawing/2014/main" id="{CC2861F5-C604-4642-A4DF-C6FDF433347C}"/>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76F8E52E-4211-48AA-B40A-2DFBB775E00A}"/>
              </a:ext>
            </a:extLst>
          </p:cNvPr>
          <p:cNvSpPr>
            <a:spLocks noGrp="1"/>
          </p:cNvSpPr>
          <p:nvPr>
            <p:ph type="sldNum" sz="quarter" idx="12"/>
          </p:nvPr>
        </p:nvSpPr>
        <p:spPr/>
        <p:txBody>
          <a:bodyPr/>
          <a:lstStyle/>
          <a:p>
            <a:fld id="{9B17CF23-03A9-49C3-B7C9-A68759EF3A43}" type="slidenum">
              <a:rPr lang="en-US" smtClean="0"/>
              <a:t>‹#›</a:t>
            </a:fld>
            <a:endParaRPr lang="en-US"/>
          </a:p>
        </p:txBody>
      </p:sp>
      <p:sp>
        <p:nvSpPr>
          <p:cNvPr id="9" name="Picture Placeholder 8">
            <a:extLst>
              <a:ext uri="{FF2B5EF4-FFF2-40B4-BE49-F238E27FC236}">
                <a16:creationId xmlns:a16="http://schemas.microsoft.com/office/drawing/2014/main" id="{A4BE1A30-44A7-4F25-AA5E-4E6228A59AFB}"/>
              </a:ext>
            </a:extLst>
          </p:cNvPr>
          <p:cNvSpPr>
            <a:spLocks noGrp="1"/>
          </p:cNvSpPr>
          <p:nvPr>
            <p:ph type="pic" sz="quarter" idx="13"/>
          </p:nvPr>
        </p:nvSpPr>
        <p:spPr>
          <a:xfrm>
            <a:off x="1" y="1"/>
            <a:ext cx="9434209" cy="6858002"/>
          </a:xfrm>
          <a:custGeom>
            <a:avLst/>
            <a:gdLst>
              <a:gd name="connsiteX0" fmla="*/ 0 w 9434209"/>
              <a:gd name="connsiteY0" fmla="*/ 0 h 6858002"/>
              <a:gd name="connsiteX1" fmla="*/ 9434209 w 9434209"/>
              <a:gd name="connsiteY1" fmla="*/ 0 h 6858002"/>
              <a:gd name="connsiteX2" fmla="*/ 0 w 9434209"/>
              <a:gd name="connsiteY2" fmla="*/ 6858002 h 6858002"/>
            </a:gdLst>
            <a:ahLst/>
            <a:cxnLst>
              <a:cxn ang="0">
                <a:pos x="connsiteX0" y="connsiteY0"/>
              </a:cxn>
              <a:cxn ang="0">
                <a:pos x="connsiteX1" y="connsiteY1"/>
              </a:cxn>
              <a:cxn ang="0">
                <a:pos x="connsiteX2" y="connsiteY2"/>
              </a:cxn>
            </a:cxnLst>
            <a:rect l="l" t="t" r="r" b="b"/>
            <a:pathLst>
              <a:path w="9434209" h="6858002">
                <a:moveTo>
                  <a:pt x="0" y="0"/>
                </a:moveTo>
                <a:lnTo>
                  <a:pt x="9434209" y="0"/>
                </a:lnTo>
                <a:lnTo>
                  <a:pt x="0" y="6858002"/>
                </a:lnTo>
                <a:close/>
              </a:path>
            </a:pathLst>
          </a:custGeom>
        </p:spPr>
        <p:txBody>
          <a:bodyPr wrap="square">
            <a:noAutofit/>
          </a:bodyPr>
          <a:lstStyle/>
          <a:p>
            <a:endParaRPr lang="en-US"/>
          </a:p>
        </p:txBody>
      </p:sp>
    </p:spTree>
    <p:extLst>
      <p:ext uri="{BB962C8B-B14F-4D97-AF65-F5344CB8AC3E}">
        <p14:creationId xmlns:p14="http://schemas.microsoft.com/office/powerpoint/2010/main" val="2642999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15FC-5932-456F-A58D-D5BA7B78F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329012-5F1F-4582-9EF9-689FF06B3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412F3-A949-4D62-87BE-C68A13E51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2A27C-2351-4B8F-A085-8F7C5061AFFC}"/>
              </a:ext>
            </a:extLst>
          </p:cNvPr>
          <p:cNvSpPr>
            <a:spLocks noGrp="1"/>
          </p:cNvSpPr>
          <p:nvPr>
            <p:ph type="dt" sz="half" idx="10"/>
          </p:nvPr>
        </p:nvSpPr>
        <p:spPr/>
        <p:txBody>
          <a:bodyPr/>
          <a:lstStyle/>
          <a:p>
            <a:fld id="{4F3CC2C6-ECBF-433A-88DF-E05BE68A75CD}" type="datetime1">
              <a:rPr lang="en-US" smtClean="0"/>
              <a:t>6/7/2022</a:t>
            </a:fld>
            <a:endParaRPr lang="en-US"/>
          </a:p>
        </p:txBody>
      </p:sp>
      <p:sp>
        <p:nvSpPr>
          <p:cNvPr id="6" name="Footer Placeholder 5">
            <a:extLst>
              <a:ext uri="{FF2B5EF4-FFF2-40B4-BE49-F238E27FC236}">
                <a16:creationId xmlns:a16="http://schemas.microsoft.com/office/drawing/2014/main" id="{1C0DF9A2-706E-4E52-B8F3-13D81F47448B}"/>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7" name="Slide Number Placeholder 6">
            <a:extLst>
              <a:ext uri="{FF2B5EF4-FFF2-40B4-BE49-F238E27FC236}">
                <a16:creationId xmlns:a16="http://schemas.microsoft.com/office/drawing/2014/main" id="{FBEEF6E9-AD42-4AFC-8263-ED5413795B1F}"/>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1397167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2AA7-E027-43E7-9353-8F4A2A79A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4DC9B-6775-45CD-ADFB-386EFB641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3EDCC4-4245-4818-9651-E9D12E023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FCF5A-A947-4F0D-BBB7-EFB6E0703C9E}"/>
              </a:ext>
            </a:extLst>
          </p:cNvPr>
          <p:cNvSpPr>
            <a:spLocks noGrp="1"/>
          </p:cNvSpPr>
          <p:nvPr>
            <p:ph type="dt" sz="half" idx="10"/>
          </p:nvPr>
        </p:nvSpPr>
        <p:spPr/>
        <p:txBody>
          <a:bodyPr/>
          <a:lstStyle/>
          <a:p>
            <a:fld id="{E6F3CDC0-EC53-4A69-8BA3-117950E41D9B}" type="datetime1">
              <a:rPr lang="en-US" smtClean="0"/>
              <a:t>6/7/2022</a:t>
            </a:fld>
            <a:endParaRPr lang="en-US"/>
          </a:p>
        </p:txBody>
      </p:sp>
      <p:sp>
        <p:nvSpPr>
          <p:cNvPr id="6" name="Footer Placeholder 5">
            <a:extLst>
              <a:ext uri="{FF2B5EF4-FFF2-40B4-BE49-F238E27FC236}">
                <a16:creationId xmlns:a16="http://schemas.microsoft.com/office/drawing/2014/main" id="{91B1AF79-594A-4476-B1E6-294A9BB381D0}"/>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7" name="Slide Number Placeholder 6">
            <a:extLst>
              <a:ext uri="{FF2B5EF4-FFF2-40B4-BE49-F238E27FC236}">
                <a16:creationId xmlns:a16="http://schemas.microsoft.com/office/drawing/2014/main" id="{8F1E6531-D3AD-40B8-AFCF-C0520A060D7D}"/>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22063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532-3835-43CC-8937-968FB4630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26549-62B2-4C6D-AC72-ED8EDBBBA2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FD9E9-C02F-4622-9561-67550FB84851}"/>
              </a:ext>
            </a:extLst>
          </p:cNvPr>
          <p:cNvSpPr>
            <a:spLocks noGrp="1"/>
          </p:cNvSpPr>
          <p:nvPr>
            <p:ph type="dt" sz="half" idx="10"/>
          </p:nvPr>
        </p:nvSpPr>
        <p:spPr/>
        <p:txBody>
          <a:bodyPr/>
          <a:lstStyle/>
          <a:p>
            <a:fld id="{9827110D-C6DA-48D9-A767-F056AFFC2779}" type="datetime1">
              <a:rPr lang="en-US" smtClean="0"/>
              <a:t>6/7/2022</a:t>
            </a:fld>
            <a:endParaRPr lang="en-US"/>
          </a:p>
        </p:txBody>
      </p:sp>
      <p:sp>
        <p:nvSpPr>
          <p:cNvPr id="5" name="Footer Placeholder 4">
            <a:extLst>
              <a:ext uri="{FF2B5EF4-FFF2-40B4-BE49-F238E27FC236}">
                <a16:creationId xmlns:a16="http://schemas.microsoft.com/office/drawing/2014/main" id="{26470EAC-07BD-4E8C-9793-AA850F44E36B}"/>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6" name="Slide Number Placeholder 5">
            <a:extLst>
              <a:ext uri="{FF2B5EF4-FFF2-40B4-BE49-F238E27FC236}">
                <a16:creationId xmlns:a16="http://schemas.microsoft.com/office/drawing/2014/main" id="{842290A0-BA69-4964-9C67-464E5DBE52E0}"/>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1127624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5E15-3044-484B-BD8C-41FC178788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2ED6E4-E3A2-4113-AD72-8533D7AD4A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57E94-9A8C-430A-A47E-D428D9256DAC}"/>
              </a:ext>
            </a:extLst>
          </p:cNvPr>
          <p:cNvSpPr>
            <a:spLocks noGrp="1"/>
          </p:cNvSpPr>
          <p:nvPr>
            <p:ph type="dt" sz="half" idx="10"/>
          </p:nvPr>
        </p:nvSpPr>
        <p:spPr/>
        <p:txBody>
          <a:bodyPr/>
          <a:lstStyle/>
          <a:p>
            <a:fld id="{270D0789-1892-40B2-91C7-4C57665BFBAB}" type="datetime1">
              <a:rPr lang="en-US" smtClean="0"/>
              <a:t>6/7/2022</a:t>
            </a:fld>
            <a:endParaRPr lang="en-US"/>
          </a:p>
        </p:txBody>
      </p:sp>
      <p:sp>
        <p:nvSpPr>
          <p:cNvPr id="5" name="Footer Placeholder 4">
            <a:extLst>
              <a:ext uri="{FF2B5EF4-FFF2-40B4-BE49-F238E27FC236}">
                <a16:creationId xmlns:a16="http://schemas.microsoft.com/office/drawing/2014/main" id="{C1B3E32C-8E06-49B1-BE6D-0362B5059B15}"/>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6" name="Slide Number Placeholder 5">
            <a:extLst>
              <a:ext uri="{FF2B5EF4-FFF2-40B4-BE49-F238E27FC236}">
                <a16:creationId xmlns:a16="http://schemas.microsoft.com/office/drawing/2014/main" id="{D160141A-D534-4E31-A210-3E4ACEA79F9B}"/>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178111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E31142-F106-4A15-95D6-589614DD27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DE4B9-3D6D-4FF8-9AB6-9B3541255F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AB8EF-DC25-470D-A3AF-133C04B87B38}"/>
              </a:ext>
            </a:extLst>
          </p:cNvPr>
          <p:cNvSpPr>
            <a:spLocks noGrp="1"/>
          </p:cNvSpPr>
          <p:nvPr>
            <p:ph type="dt" sz="half" idx="10"/>
          </p:nvPr>
        </p:nvSpPr>
        <p:spPr/>
        <p:txBody>
          <a:bodyPr/>
          <a:lstStyle/>
          <a:p>
            <a:fld id="{526C0B40-0ED2-4AE8-8C8D-1B65EDCB3F67}" type="datetime1">
              <a:rPr lang="en-US" smtClean="0"/>
              <a:t>6/7/2022</a:t>
            </a:fld>
            <a:endParaRPr lang="en-US"/>
          </a:p>
        </p:txBody>
      </p:sp>
      <p:sp>
        <p:nvSpPr>
          <p:cNvPr id="5" name="Footer Placeholder 4">
            <a:extLst>
              <a:ext uri="{FF2B5EF4-FFF2-40B4-BE49-F238E27FC236}">
                <a16:creationId xmlns:a16="http://schemas.microsoft.com/office/drawing/2014/main" id="{56B6D2E2-9385-44BC-972E-4DA27AE8F10C}"/>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6" name="Slide Number Placeholder 5">
            <a:extLst>
              <a:ext uri="{FF2B5EF4-FFF2-40B4-BE49-F238E27FC236}">
                <a16:creationId xmlns:a16="http://schemas.microsoft.com/office/drawing/2014/main" id="{FEA0510D-2819-4275-8417-D4625B42EAB0}"/>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113595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660B-DF18-4D41-A3E5-161E4CF26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EB85A-AD73-45E2-B9BE-F27D496A3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94E58-9AFD-4141-95A7-1AE0E44D07E9}"/>
              </a:ext>
            </a:extLst>
          </p:cNvPr>
          <p:cNvSpPr>
            <a:spLocks noGrp="1"/>
          </p:cNvSpPr>
          <p:nvPr>
            <p:ph type="dt" sz="half" idx="10"/>
          </p:nvPr>
        </p:nvSpPr>
        <p:spPr/>
        <p:txBody>
          <a:bodyPr/>
          <a:lstStyle/>
          <a:p>
            <a:fld id="{CFBBEBB2-FB2C-4B7B-8B6E-FC647D90B591}" type="datetime1">
              <a:rPr lang="en-US" smtClean="0"/>
              <a:t>6/7/2022</a:t>
            </a:fld>
            <a:endParaRPr lang="en-US"/>
          </a:p>
        </p:txBody>
      </p:sp>
      <p:sp>
        <p:nvSpPr>
          <p:cNvPr id="5" name="Footer Placeholder 4">
            <a:extLst>
              <a:ext uri="{FF2B5EF4-FFF2-40B4-BE49-F238E27FC236}">
                <a16:creationId xmlns:a16="http://schemas.microsoft.com/office/drawing/2014/main" id="{20DC5AF7-9BEC-4859-A7E5-37B0BDBBF482}"/>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6" name="Slide Number Placeholder 5">
            <a:extLst>
              <a:ext uri="{FF2B5EF4-FFF2-40B4-BE49-F238E27FC236}">
                <a16:creationId xmlns:a16="http://schemas.microsoft.com/office/drawing/2014/main" id="{62FAEC0E-7EEE-4DC6-9380-2697B5C0569C}"/>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174548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4A0C-93FF-48FE-930F-B0A6A7B37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51E2A-BD74-4E05-8178-6BB1AE376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19E2C0-24D2-4DF3-A53C-1B4ECF6DE8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7029CD-CE8C-414F-ABD7-CF80FA6B8CA4}"/>
              </a:ext>
            </a:extLst>
          </p:cNvPr>
          <p:cNvSpPr>
            <a:spLocks noGrp="1"/>
          </p:cNvSpPr>
          <p:nvPr>
            <p:ph type="dt" sz="half" idx="10"/>
          </p:nvPr>
        </p:nvSpPr>
        <p:spPr/>
        <p:txBody>
          <a:bodyPr/>
          <a:lstStyle/>
          <a:p>
            <a:fld id="{1D88EC18-5CB8-4C92-B4C9-8C670EB497B3}" type="datetime1">
              <a:rPr lang="en-US" smtClean="0"/>
              <a:t>6/7/2022</a:t>
            </a:fld>
            <a:endParaRPr lang="en-US"/>
          </a:p>
        </p:txBody>
      </p:sp>
      <p:sp>
        <p:nvSpPr>
          <p:cNvPr id="6" name="Footer Placeholder 5">
            <a:extLst>
              <a:ext uri="{FF2B5EF4-FFF2-40B4-BE49-F238E27FC236}">
                <a16:creationId xmlns:a16="http://schemas.microsoft.com/office/drawing/2014/main" id="{B08DBAAD-5DD7-4806-BEC0-2D86837FBDAE}"/>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7" name="Slide Number Placeholder 6">
            <a:extLst>
              <a:ext uri="{FF2B5EF4-FFF2-40B4-BE49-F238E27FC236}">
                <a16:creationId xmlns:a16="http://schemas.microsoft.com/office/drawing/2014/main" id="{9EE3A537-ACD5-4685-85C8-09E3A801CD09}"/>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261182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B2823-F7B4-4AEE-8F9B-15B1369008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C3DBE3-F190-4B99-822D-B03AE66E8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DBF59-D39E-4310-8344-877B59F97B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86B44-CE6C-4469-BA97-D0D4E3BF3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910E97-12AB-4D36-893B-9D29785F3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AC90B4-A8CF-47A0-A86F-8F8E01376D56}"/>
              </a:ext>
            </a:extLst>
          </p:cNvPr>
          <p:cNvSpPr>
            <a:spLocks noGrp="1"/>
          </p:cNvSpPr>
          <p:nvPr>
            <p:ph type="dt" sz="half" idx="10"/>
          </p:nvPr>
        </p:nvSpPr>
        <p:spPr/>
        <p:txBody>
          <a:bodyPr/>
          <a:lstStyle/>
          <a:p>
            <a:fld id="{ABEDA12E-96D3-49E7-B693-5AC8921B7891}" type="datetime1">
              <a:rPr lang="en-US" smtClean="0"/>
              <a:t>6/7/2022</a:t>
            </a:fld>
            <a:endParaRPr lang="en-US"/>
          </a:p>
        </p:txBody>
      </p:sp>
      <p:sp>
        <p:nvSpPr>
          <p:cNvPr id="8" name="Footer Placeholder 7">
            <a:extLst>
              <a:ext uri="{FF2B5EF4-FFF2-40B4-BE49-F238E27FC236}">
                <a16:creationId xmlns:a16="http://schemas.microsoft.com/office/drawing/2014/main" id="{2C11FBF8-8CA3-4D3C-BF8C-0B4068B10102}"/>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9" name="Slide Number Placeholder 8">
            <a:extLst>
              <a:ext uri="{FF2B5EF4-FFF2-40B4-BE49-F238E27FC236}">
                <a16:creationId xmlns:a16="http://schemas.microsoft.com/office/drawing/2014/main" id="{5C868565-EF4D-4615-B28B-4889B8A76FC6}"/>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380241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B6D7-360A-4825-9485-A085DBC02C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C70481-143F-4F5B-8921-7040D40F9CC5}"/>
              </a:ext>
            </a:extLst>
          </p:cNvPr>
          <p:cNvSpPr>
            <a:spLocks noGrp="1"/>
          </p:cNvSpPr>
          <p:nvPr>
            <p:ph type="dt" sz="half" idx="10"/>
          </p:nvPr>
        </p:nvSpPr>
        <p:spPr/>
        <p:txBody>
          <a:bodyPr/>
          <a:lstStyle/>
          <a:p>
            <a:fld id="{C8C232E8-B342-47B6-846C-8E237E714083}" type="datetime1">
              <a:rPr lang="en-US" smtClean="0"/>
              <a:t>6/7/2022</a:t>
            </a:fld>
            <a:endParaRPr lang="en-US"/>
          </a:p>
        </p:txBody>
      </p:sp>
      <p:sp>
        <p:nvSpPr>
          <p:cNvPr id="4" name="Footer Placeholder 3">
            <a:extLst>
              <a:ext uri="{FF2B5EF4-FFF2-40B4-BE49-F238E27FC236}">
                <a16:creationId xmlns:a16="http://schemas.microsoft.com/office/drawing/2014/main" id="{D8B75FBC-7AF9-4796-B1FB-53C6F077B50D}"/>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9F4E5677-DDDA-4D58-97B5-30153E45F99C}"/>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377553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3D5903-87A6-4235-9517-69AB10DBED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EF1D65FB-C1A8-4566-B62B-8F91EB9B5BB7}"/>
              </a:ext>
            </a:extLst>
          </p:cNvPr>
          <p:cNvSpPr>
            <a:spLocks noGrp="1"/>
          </p:cNvSpPr>
          <p:nvPr>
            <p:ph type="dt" sz="half" idx="10"/>
          </p:nvPr>
        </p:nvSpPr>
        <p:spPr/>
        <p:txBody>
          <a:bodyPr/>
          <a:lstStyle/>
          <a:p>
            <a:fld id="{39317D5C-795F-4E81-90C0-A882C29B6A0B}" type="datetime1">
              <a:rPr lang="en-US" smtClean="0"/>
              <a:t>6/7/2022</a:t>
            </a:fld>
            <a:endParaRPr lang="en-US"/>
          </a:p>
        </p:txBody>
      </p:sp>
      <p:sp>
        <p:nvSpPr>
          <p:cNvPr id="3" name="Footer Placeholder 2">
            <a:extLst>
              <a:ext uri="{FF2B5EF4-FFF2-40B4-BE49-F238E27FC236}">
                <a16:creationId xmlns:a16="http://schemas.microsoft.com/office/drawing/2014/main" id="{0FB39E6B-87D5-47EE-B60B-B1C79494DBDD}"/>
              </a:ext>
            </a:extLst>
          </p:cNvPr>
          <p:cNvSpPr>
            <a:spLocks noGrp="1"/>
          </p:cNvSpPr>
          <p:nvPr>
            <p:ph type="ftr" sz="quarter" idx="11"/>
          </p:nvPr>
        </p:nvSpPr>
        <p:spPr>
          <a:xfrm>
            <a:off x="4038600" y="6482277"/>
            <a:ext cx="4114800" cy="365125"/>
          </a:xfrm>
        </p:spPr>
        <p:txBody>
          <a:bodyPr/>
          <a:lstStyle>
            <a:lvl1pPr>
              <a:defRPr>
                <a:solidFill>
                  <a:schemeClr val="bg1">
                    <a:lumMod val="65000"/>
                  </a:schemeClr>
                </a:solidFill>
                <a:latin typeface="Sakkal Majalla" panose="02000000000000000000" pitchFamily="2" charset="-78"/>
                <a:cs typeface="Sakkal Majalla" panose="02000000000000000000" pitchFamily="2" charset="-78"/>
              </a:defRPr>
            </a:lvl1pPr>
          </a:lstStyle>
          <a:p>
            <a:r>
              <a:rPr lang="ar-SY" dirty="0"/>
              <a:t>واقع النشر الخارجي في جامعة دمشق - الدكتور المهندس غيث </a:t>
            </a:r>
            <a:r>
              <a:rPr lang="ar-SY" dirty="0" err="1"/>
              <a:t>ورقوزق</a:t>
            </a:r>
            <a:endParaRPr lang="en-US" dirty="0"/>
          </a:p>
        </p:txBody>
      </p:sp>
      <p:sp>
        <p:nvSpPr>
          <p:cNvPr id="4" name="Slide Number Placeholder 3">
            <a:extLst>
              <a:ext uri="{FF2B5EF4-FFF2-40B4-BE49-F238E27FC236}">
                <a16:creationId xmlns:a16="http://schemas.microsoft.com/office/drawing/2014/main" id="{5599417F-2780-428C-900C-CC8159992AD7}"/>
              </a:ext>
            </a:extLst>
          </p:cNvPr>
          <p:cNvSpPr>
            <a:spLocks noGrp="1"/>
          </p:cNvSpPr>
          <p:nvPr>
            <p:ph type="sldNum" sz="quarter" idx="12"/>
          </p:nvPr>
        </p:nvSpPr>
        <p:spPr/>
        <p:txBody>
          <a:bodyPr/>
          <a:lstStyle/>
          <a:p>
            <a:fld id="{9B17CF23-03A9-49C3-B7C9-A68759EF3A43}" type="slidenum">
              <a:rPr lang="en-US" smtClean="0"/>
              <a:t>‹#›</a:t>
            </a:fld>
            <a:endParaRPr lang="en-US"/>
          </a:p>
        </p:txBody>
      </p:sp>
    </p:spTree>
    <p:extLst>
      <p:ext uri="{BB962C8B-B14F-4D97-AF65-F5344CB8AC3E}">
        <p14:creationId xmlns:p14="http://schemas.microsoft.com/office/powerpoint/2010/main" val="243569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EE3F1B-A41C-4035-8176-DE73BE33C824}"/>
              </a:ext>
            </a:extLst>
          </p:cNvPr>
          <p:cNvSpPr>
            <a:spLocks noGrp="1"/>
          </p:cNvSpPr>
          <p:nvPr>
            <p:ph type="dt" sz="half" idx="10"/>
          </p:nvPr>
        </p:nvSpPr>
        <p:spPr/>
        <p:txBody>
          <a:bodyPr/>
          <a:lstStyle/>
          <a:p>
            <a:fld id="{767D7853-3D80-49D4-8FB9-833F10E00957}" type="datetime1">
              <a:rPr lang="en-US" smtClean="0"/>
              <a:t>6/7/2022</a:t>
            </a:fld>
            <a:endParaRPr lang="en-US"/>
          </a:p>
        </p:txBody>
      </p:sp>
      <p:sp>
        <p:nvSpPr>
          <p:cNvPr id="4" name="Footer Placeholder 3">
            <a:extLst>
              <a:ext uri="{FF2B5EF4-FFF2-40B4-BE49-F238E27FC236}">
                <a16:creationId xmlns:a16="http://schemas.microsoft.com/office/drawing/2014/main" id="{61B586A5-B286-48EE-B2F8-61F51141F8DA}"/>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E1F35CC5-8E69-4320-9BE9-995797C4F81C}"/>
              </a:ext>
            </a:extLst>
          </p:cNvPr>
          <p:cNvSpPr>
            <a:spLocks noGrp="1"/>
          </p:cNvSpPr>
          <p:nvPr>
            <p:ph type="sldNum" sz="quarter" idx="12"/>
          </p:nvPr>
        </p:nvSpPr>
        <p:spPr/>
        <p:txBody>
          <a:bodyPr/>
          <a:lstStyle/>
          <a:p>
            <a:fld id="{9B17CF23-03A9-49C3-B7C9-A68759EF3A43}" type="slidenum">
              <a:rPr lang="en-US" smtClean="0"/>
              <a:t>‹#›</a:t>
            </a:fld>
            <a:endParaRPr lang="en-US"/>
          </a:p>
        </p:txBody>
      </p:sp>
      <p:sp>
        <p:nvSpPr>
          <p:cNvPr id="10" name="Picture Placeholder 9">
            <a:extLst>
              <a:ext uri="{FF2B5EF4-FFF2-40B4-BE49-F238E27FC236}">
                <a16:creationId xmlns:a16="http://schemas.microsoft.com/office/drawing/2014/main" id="{0E9A29B2-8D43-4D8A-A0A3-7885E2EABDBE}"/>
              </a:ext>
            </a:extLst>
          </p:cNvPr>
          <p:cNvSpPr>
            <a:spLocks noGrp="1"/>
          </p:cNvSpPr>
          <p:nvPr>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276147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23767DA-5098-4683-A549-80C4B5C07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6BAE8AC9-CB25-4970-8D6E-60963E5659BE}"/>
              </a:ext>
            </a:extLst>
          </p:cNvPr>
          <p:cNvSpPr>
            <a:spLocks noGrp="1"/>
          </p:cNvSpPr>
          <p:nvPr>
            <p:ph type="dt" sz="half" idx="10"/>
          </p:nvPr>
        </p:nvSpPr>
        <p:spPr/>
        <p:txBody>
          <a:bodyPr/>
          <a:lstStyle/>
          <a:p>
            <a:fld id="{F398E180-0E2B-4443-9C8D-214BA7B39EA8}" type="datetime1">
              <a:rPr lang="en-US" smtClean="0"/>
              <a:t>6/7/2022</a:t>
            </a:fld>
            <a:endParaRPr lang="en-US"/>
          </a:p>
        </p:txBody>
      </p:sp>
      <p:sp>
        <p:nvSpPr>
          <p:cNvPr id="4" name="Footer Placeholder 3">
            <a:extLst>
              <a:ext uri="{FF2B5EF4-FFF2-40B4-BE49-F238E27FC236}">
                <a16:creationId xmlns:a16="http://schemas.microsoft.com/office/drawing/2014/main" id="{71966714-FB26-4D1F-8C24-2F9777F8CE8D}"/>
              </a:ext>
            </a:extLst>
          </p:cNvPr>
          <p:cNvSpPr>
            <a:spLocks noGrp="1"/>
          </p:cNvSpPr>
          <p:nvPr>
            <p:ph type="ftr" sz="quarter" idx="11"/>
          </p:nvPr>
        </p:nvSpPr>
        <p:spPr/>
        <p:txBody>
          <a:bodyPr/>
          <a:lstStyle/>
          <a:p>
            <a:r>
              <a:rPr lang="ar-SY"/>
              <a:t>واقع النشر الخارجي في جامعة دمشق - الدكتور المهندس غيث ورقوزق</a:t>
            </a:r>
            <a:endParaRPr lang="en-US"/>
          </a:p>
        </p:txBody>
      </p:sp>
      <p:sp>
        <p:nvSpPr>
          <p:cNvPr id="5" name="Slide Number Placeholder 4">
            <a:extLst>
              <a:ext uri="{FF2B5EF4-FFF2-40B4-BE49-F238E27FC236}">
                <a16:creationId xmlns:a16="http://schemas.microsoft.com/office/drawing/2014/main" id="{3CD3BC51-AA99-45FE-B1F4-7CF12B782B91}"/>
              </a:ext>
            </a:extLst>
          </p:cNvPr>
          <p:cNvSpPr>
            <a:spLocks noGrp="1"/>
          </p:cNvSpPr>
          <p:nvPr>
            <p:ph type="sldNum" sz="quarter" idx="12"/>
          </p:nvPr>
        </p:nvSpPr>
        <p:spPr/>
        <p:txBody>
          <a:bodyPr/>
          <a:lstStyle/>
          <a:p>
            <a:fld id="{9B17CF23-03A9-49C3-B7C9-A68759EF3A43}" type="slidenum">
              <a:rPr lang="en-US" smtClean="0"/>
              <a:t>‹#›</a:t>
            </a:fld>
            <a:endParaRPr lang="en-US"/>
          </a:p>
        </p:txBody>
      </p:sp>
      <p:sp>
        <p:nvSpPr>
          <p:cNvPr id="9" name="Picture Placeholder 8">
            <a:extLst>
              <a:ext uri="{FF2B5EF4-FFF2-40B4-BE49-F238E27FC236}">
                <a16:creationId xmlns:a16="http://schemas.microsoft.com/office/drawing/2014/main" id="{8C37588B-90D6-4FAC-9729-CCE48F87CE0E}"/>
              </a:ext>
            </a:extLst>
          </p:cNvPr>
          <p:cNvSpPr>
            <a:spLocks noGrp="1"/>
          </p:cNvSpPr>
          <p:nvPr>
            <p:ph type="pic" sz="quarter" idx="13"/>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8008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E84086-0D55-4AFC-8EDD-D64444508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088337-D881-4156-A23C-ECC69E96A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DE790-234F-41DC-B3E0-06FDC372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7040C-1693-454E-80C3-A9FAB6DDEC20}" type="datetime1">
              <a:rPr lang="en-US" smtClean="0"/>
              <a:t>6/7/2022</a:t>
            </a:fld>
            <a:endParaRPr lang="en-US"/>
          </a:p>
        </p:txBody>
      </p:sp>
      <p:sp>
        <p:nvSpPr>
          <p:cNvPr id="5" name="Footer Placeholder 4">
            <a:extLst>
              <a:ext uri="{FF2B5EF4-FFF2-40B4-BE49-F238E27FC236}">
                <a16:creationId xmlns:a16="http://schemas.microsoft.com/office/drawing/2014/main" id="{49E8239E-A4EF-4022-A49B-F2456C505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Y"/>
              <a:t>واقع النشر الخارجي في جامعة دمشق - الدكتور المهندس غيث ورقوزق</a:t>
            </a:r>
            <a:endParaRPr lang="en-US"/>
          </a:p>
        </p:txBody>
      </p:sp>
      <p:sp>
        <p:nvSpPr>
          <p:cNvPr id="6" name="Slide Number Placeholder 5">
            <a:extLst>
              <a:ext uri="{FF2B5EF4-FFF2-40B4-BE49-F238E27FC236}">
                <a16:creationId xmlns:a16="http://schemas.microsoft.com/office/drawing/2014/main" id="{C1C3FC4A-896A-46E8-B735-CB69A34A3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7CF23-03A9-49C3-B7C9-A68759EF3A43}" type="slidenum">
              <a:rPr lang="en-US" smtClean="0"/>
              <a:t>‹#›</a:t>
            </a:fld>
            <a:endParaRPr lang="en-US"/>
          </a:p>
        </p:txBody>
      </p:sp>
    </p:spTree>
    <p:extLst>
      <p:ext uri="{BB962C8B-B14F-4D97-AF65-F5344CB8AC3E}">
        <p14:creationId xmlns:p14="http://schemas.microsoft.com/office/powerpoint/2010/main" val="1676304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3" r:id="rId10"/>
    <p:sldLayoutId id="2147483662" r:id="rId11"/>
    <p:sldLayoutId id="2147483664" r:id="rId12"/>
    <p:sldLayoutId id="2147483666" r:id="rId13"/>
    <p:sldLayoutId id="2147483667" r:id="rId14"/>
    <p:sldLayoutId id="2147483668" r:id="rId15"/>
    <p:sldLayoutId id="2147483669" r:id="rId16"/>
    <p:sldLayoutId id="2147483665" r:id="rId17"/>
    <p:sldLayoutId id="2147483656" r:id="rId18"/>
    <p:sldLayoutId id="2147483657" r:id="rId19"/>
    <p:sldLayoutId id="2147483658" r:id="rId20"/>
    <p:sldLayoutId id="2147483659"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wo Test Tubes">
            <a:extLst>
              <a:ext uri="{FF2B5EF4-FFF2-40B4-BE49-F238E27FC236}">
                <a16:creationId xmlns:a16="http://schemas.microsoft.com/office/drawing/2014/main" id="{C41F8A57-61D8-45CA-9BC6-D79A4046909D}"/>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835" b="78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259CE9-15A6-4614-A69C-B84DFEC61CD0}"/>
              </a:ext>
            </a:extLst>
          </p:cNvPr>
          <p:cNvSpPr/>
          <p:nvPr/>
        </p:nvSpPr>
        <p:spPr>
          <a:xfrm>
            <a:off x="0" y="0"/>
            <a:ext cx="12192000" cy="6858000"/>
          </a:xfrm>
          <a:prstGeom prst="rect">
            <a:avLst/>
          </a:prstGeom>
          <a:solidFill>
            <a:srgbClr val="002E5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E810F224-BA43-4866-A5B7-4933D73E9E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6019" y="-1798690"/>
            <a:ext cx="5286375" cy="4552950"/>
          </a:xfrm>
          <a:prstGeom prst="rect">
            <a:avLst/>
          </a:prstGeom>
        </p:spPr>
      </p:pic>
      <p:pic>
        <p:nvPicPr>
          <p:cNvPr id="9" name="Graphic 8">
            <a:extLst>
              <a:ext uri="{FF2B5EF4-FFF2-40B4-BE49-F238E27FC236}">
                <a16:creationId xmlns:a16="http://schemas.microsoft.com/office/drawing/2014/main" id="{FD0A70B7-E64C-4DC2-9930-FEE5A7B804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810422">
            <a:off x="8573268" y="3829290"/>
            <a:ext cx="5286375" cy="4552950"/>
          </a:xfrm>
          <a:prstGeom prst="rect">
            <a:avLst/>
          </a:prstGeom>
        </p:spPr>
      </p:pic>
      <p:sp>
        <p:nvSpPr>
          <p:cNvPr id="10" name="TextBox 9">
            <a:extLst>
              <a:ext uri="{FF2B5EF4-FFF2-40B4-BE49-F238E27FC236}">
                <a16:creationId xmlns:a16="http://schemas.microsoft.com/office/drawing/2014/main" id="{67BCC7DE-64F7-4F25-9013-7141BE4347D0}"/>
              </a:ext>
            </a:extLst>
          </p:cNvPr>
          <p:cNvSpPr txBox="1"/>
          <p:nvPr/>
        </p:nvSpPr>
        <p:spPr>
          <a:xfrm>
            <a:off x="-383161" y="1793268"/>
            <a:ext cx="12568137" cy="3785652"/>
          </a:xfrm>
          <a:prstGeom prst="rect">
            <a:avLst/>
          </a:prstGeom>
          <a:noFill/>
        </p:spPr>
        <p:txBody>
          <a:bodyPr wrap="square" rtlCol="0">
            <a:spAutoFit/>
          </a:bodyPr>
          <a:lstStyle/>
          <a:p>
            <a:pPr algn="ctr"/>
            <a:r>
              <a:rPr lang="ar-SY" sz="8000" dirty="0">
                <a:solidFill>
                  <a:schemeClr val="bg2"/>
                </a:solidFill>
                <a:latin typeface="Sakkal Majalla" panose="02000000000000000000" pitchFamily="2" charset="-78"/>
                <a:cs typeface="Sakkal Majalla" panose="02000000000000000000" pitchFamily="2" charset="-78"/>
              </a:rPr>
              <a:t>واقع البحث العلمي</a:t>
            </a:r>
          </a:p>
          <a:p>
            <a:pPr algn="ctr"/>
            <a:r>
              <a:rPr lang="ar-SY" sz="8000" dirty="0">
                <a:solidFill>
                  <a:schemeClr val="bg2"/>
                </a:solidFill>
                <a:latin typeface="Sakkal Majalla" panose="02000000000000000000" pitchFamily="2" charset="-78"/>
                <a:cs typeface="Sakkal Majalla" panose="02000000000000000000" pitchFamily="2" charset="-78"/>
              </a:rPr>
              <a:t>في جامعة دمشق </a:t>
            </a:r>
          </a:p>
          <a:p>
            <a:pPr algn="ctr"/>
            <a:r>
              <a:rPr lang="ar-SY" sz="8000" dirty="0">
                <a:solidFill>
                  <a:schemeClr val="bg2"/>
                </a:solidFill>
                <a:latin typeface="Sakkal Majalla" panose="02000000000000000000" pitchFamily="2" charset="-78"/>
                <a:cs typeface="Sakkal Majalla" panose="02000000000000000000" pitchFamily="2" charset="-78"/>
              </a:rPr>
              <a:t>2021</a:t>
            </a:r>
            <a:endParaRPr lang="en-US" sz="1400" dirty="0">
              <a:solidFill>
                <a:schemeClr val="bg2"/>
              </a:solidFill>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2248FD46-F683-423B-9024-4CD84305CD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8989" y="197115"/>
            <a:ext cx="1896950" cy="1726135"/>
          </a:xfrm>
          <a:prstGeom prst="ellipse">
            <a:avLst/>
          </a:prstGeom>
          <a:ln>
            <a:noFill/>
          </a:ln>
          <a:effectLst>
            <a:softEdge rad="112500"/>
          </a:effectLst>
        </p:spPr>
      </p:pic>
      <p:sp>
        <p:nvSpPr>
          <p:cNvPr id="4" name="TextBox 3">
            <a:extLst>
              <a:ext uri="{FF2B5EF4-FFF2-40B4-BE49-F238E27FC236}">
                <a16:creationId xmlns:a16="http://schemas.microsoft.com/office/drawing/2014/main" id="{3D0DCEBF-B1B1-453B-8E6B-006B5028BF99}"/>
              </a:ext>
            </a:extLst>
          </p:cNvPr>
          <p:cNvSpPr txBox="1"/>
          <p:nvPr/>
        </p:nvSpPr>
        <p:spPr>
          <a:xfrm>
            <a:off x="0" y="5661614"/>
            <a:ext cx="5070266" cy="830997"/>
          </a:xfrm>
          <a:prstGeom prst="rect">
            <a:avLst/>
          </a:prstGeom>
          <a:noFill/>
        </p:spPr>
        <p:txBody>
          <a:bodyPr wrap="square" rtlCol="0">
            <a:spAutoFit/>
          </a:bodyPr>
          <a:lstStyle/>
          <a:p>
            <a:pPr algn="r"/>
            <a:r>
              <a:rPr lang="ar-SA" sz="2400" b="1" dirty="0">
                <a:solidFill>
                  <a:schemeClr val="bg1"/>
                </a:solidFill>
                <a:latin typeface="Sakkal Majalla" panose="02000000000000000000" pitchFamily="2" charset="-78"/>
                <a:cs typeface="Sakkal Majalla" panose="02000000000000000000" pitchFamily="2" charset="-78"/>
              </a:rPr>
              <a:t>الدكتور المهندس غيث هاشم </a:t>
            </a:r>
            <a:r>
              <a:rPr lang="ar-SA" sz="2400" b="1" dirty="0" err="1">
                <a:solidFill>
                  <a:schemeClr val="bg1"/>
                </a:solidFill>
                <a:latin typeface="Sakkal Majalla" panose="02000000000000000000" pitchFamily="2" charset="-78"/>
                <a:cs typeface="Sakkal Majalla" panose="02000000000000000000" pitchFamily="2" charset="-78"/>
              </a:rPr>
              <a:t>ورقوزق</a:t>
            </a:r>
            <a:endParaRPr lang="ar-SA" sz="2400" b="1" dirty="0">
              <a:solidFill>
                <a:schemeClr val="bg1"/>
              </a:solidFill>
              <a:latin typeface="Sakkal Majalla" panose="02000000000000000000" pitchFamily="2" charset="-78"/>
              <a:cs typeface="Sakkal Majalla" panose="02000000000000000000" pitchFamily="2" charset="-78"/>
            </a:endParaRPr>
          </a:p>
          <a:p>
            <a:pPr algn="r"/>
            <a:r>
              <a:rPr lang="ar-SA" sz="2400" b="1" dirty="0">
                <a:solidFill>
                  <a:schemeClr val="bg1"/>
                </a:solidFill>
                <a:latin typeface="Sakkal Majalla" panose="02000000000000000000" pitchFamily="2" charset="-78"/>
                <a:cs typeface="Sakkal Majalla" panose="02000000000000000000" pitchFamily="2" charset="-78"/>
              </a:rPr>
              <a:t>مدير البحث العلمي والدراسات العليا</a:t>
            </a:r>
            <a:endParaRPr lang="en-GB" sz="2400" b="1" dirty="0">
              <a:solidFill>
                <a:schemeClr val="bg1"/>
              </a:solidFill>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B4EC86B2-B24F-48EC-A272-F3443CFFC0B4}"/>
              </a:ext>
            </a:extLst>
          </p:cNvPr>
          <p:cNvPicPr>
            <a:picLocks noChangeAspect="1"/>
          </p:cNvPicPr>
          <p:nvPr/>
        </p:nvPicPr>
        <p:blipFill rotWithShape="1">
          <a:blip r:embed="rId6">
            <a:extLst>
              <a:ext uri="{28A0092B-C50C-407E-A947-70E740481C1C}">
                <a14:useLocalDpi xmlns:a14="http://schemas.microsoft.com/office/drawing/2010/main" val="0"/>
              </a:ext>
            </a:extLst>
          </a:blip>
          <a:srcRect l="9307" t="10220" r="10253" b="11311"/>
          <a:stretch/>
        </p:blipFill>
        <p:spPr>
          <a:xfrm>
            <a:off x="290199" y="5524728"/>
            <a:ext cx="1116992" cy="1089615"/>
          </a:xfrm>
          <a:prstGeom prst="rect">
            <a:avLst/>
          </a:prstGeom>
        </p:spPr>
      </p:pic>
      <p:sp>
        <p:nvSpPr>
          <p:cNvPr id="12" name="Slide Number Placeholder 11">
            <a:extLst>
              <a:ext uri="{FF2B5EF4-FFF2-40B4-BE49-F238E27FC236}">
                <a16:creationId xmlns:a16="http://schemas.microsoft.com/office/drawing/2014/main" id="{13BA3C60-AE30-4EE6-8DA9-27F5157AD1B2}"/>
              </a:ext>
            </a:extLst>
          </p:cNvPr>
          <p:cNvSpPr>
            <a:spLocks noGrp="1"/>
          </p:cNvSpPr>
          <p:nvPr>
            <p:ph type="sldNum" sz="quarter" idx="12"/>
          </p:nvPr>
        </p:nvSpPr>
        <p:spPr/>
        <p:txBody>
          <a:bodyPr/>
          <a:lstStyle/>
          <a:p>
            <a:fld id="{9B17CF23-03A9-49C3-B7C9-A68759EF3A43}" type="slidenum">
              <a:rPr lang="en-US" smtClean="0"/>
              <a:t>1</a:t>
            </a:fld>
            <a:endParaRPr lang="en-US"/>
          </a:p>
        </p:txBody>
      </p:sp>
    </p:spTree>
    <p:extLst>
      <p:ext uri="{BB962C8B-B14F-4D97-AF65-F5344CB8AC3E}">
        <p14:creationId xmlns:p14="http://schemas.microsoft.com/office/powerpoint/2010/main" val="3665514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الأهداف الاستراتيجية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571454" y="1770069"/>
            <a:ext cx="9395675" cy="3270126"/>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تطوير الأبحاث الخدمية المختلفة.</a:t>
            </a:r>
            <a:endParaRPr lang="en-US" sz="28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تشجيع أعضاء الهيئة التدريسية على إجراء مشاريع بحثية مع المؤسسات التطبيقية المختلفة التي يعاني منها القطاع العام والخاص.</a:t>
            </a:r>
            <a:endParaRPr lang="en-US" sz="28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تطوير وحدات البحث العلمي بما يتوافق والخطط البحثية للأقسام العلمية في كليات الجامعة ومتابعة نشاطاتها وتقييم أدائها</a:t>
            </a:r>
            <a:r>
              <a:rPr lang="ar-SY"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a:t>
            </a:r>
            <a:endParaRPr lang="en-US" sz="28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grpSp>
        <p:nvGrpSpPr>
          <p:cNvPr id="8" name="Group 7">
            <a:extLst>
              <a:ext uri="{FF2B5EF4-FFF2-40B4-BE49-F238E27FC236}">
                <a16:creationId xmlns:a16="http://schemas.microsoft.com/office/drawing/2014/main" id="{0EEEC42E-B3E1-4347-9E07-BBCFE7C4CFA3}"/>
              </a:ext>
            </a:extLst>
          </p:cNvPr>
          <p:cNvGrpSpPr/>
          <p:nvPr/>
        </p:nvGrpSpPr>
        <p:grpSpPr>
          <a:xfrm>
            <a:off x="1033548" y="330804"/>
            <a:ext cx="840835" cy="975367"/>
            <a:chOff x="1033548" y="330804"/>
            <a:chExt cx="840835" cy="975367"/>
          </a:xfrm>
        </p:grpSpPr>
        <p:sp>
          <p:nvSpPr>
            <p:cNvPr id="9" name="Hexagon 8">
              <a:extLst>
                <a:ext uri="{FF2B5EF4-FFF2-40B4-BE49-F238E27FC236}">
                  <a16:creationId xmlns:a16="http://schemas.microsoft.com/office/drawing/2014/main" id="{6CD353C7-E6CD-45E9-8A47-FD678BB0B2A0}"/>
                </a:ext>
              </a:extLst>
            </p:cNvPr>
            <p:cNvSpPr/>
            <p:nvPr/>
          </p:nvSpPr>
          <p:spPr>
            <a:xfrm rot="5400000">
              <a:off x="966282" y="398070"/>
              <a:ext cx="975367" cy="840835"/>
            </a:xfrm>
            <a:prstGeom prst="hexagon">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0" name="Parallelogram 30">
              <a:extLst>
                <a:ext uri="{FF2B5EF4-FFF2-40B4-BE49-F238E27FC236}">
                  <a16:creationId xmlns:a16="http://schemas.microsoft.com/office/drawing/2014/main" id="{C9D4F6F8-040C-46ED-BAC3-E90A1E49CD80}"/>
                </a:ext>
              </a:extLst>
            </p:cNvPr>
            <p:cNvSpPr/>
            <p:nvPr/>
          </p:nvSpPr>
          <p:spPr>
            <a:xfrm flipH="1">
              <a:off x="1196477" y="560362"/>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Tree>
    <p:extLst>
      <p:ext uri="{BB962C8B-B14F-4D97-AF65-F5344CB8AC3E}">
        <p14:creationId xmlns:p14="http://schemas.microsoft.com/office/powerpoint/2010/main" val="4235562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الأهداف البحثية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98162" y="1468919"/>
            <a:ext cx="9395675" cy="5209118"/>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استثمار الإمكانيات المتاحة في جامعة دمشق في خدمة البحث العلمي سواء الخبرات العلمية والعملية، البنى التحتية</a:t>
            </a:r>
            <a:r>
              <a:rPr lang="ar-SY"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 </a:t>
            </a: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وتعميق ربط الجامعة بالمجتمع.</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 تطوير البنى التحتية المتاحة بما يفي بالمتطلبات البحثية المتجددة ويساهم في التحسين والتطوير المستمر لأنشطة البحث العلمي.</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تطوير قواعد بيانات الإنتاج العلمي للجامعة وربطها مع الجامعات الأخرى ومراكز البحث العلمي المحلية من جهة، والقطاعات المستفيدة من نتائج البحث العلمي من جهة أخرى.</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توفير التقنيات الحديثة لتطوير الابتكار والإبداع ودعمهما في مجال البحث العلمي وتطبيقاته العملية.</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grpSp>
        <p:nvGrpSpPr>
          <p:cNvPr id="8" name="Group 7">
            <a:extLst>
              <a:ext uri="{FF2B5EF4-FFF2-40B4-BE49-F238E27FC236}">
                <a16:creationId xmlns:a16="http://schemas.microsoft.com/office/drawing/2014/main" id="{B93DD828-8D86-4F89-92BB-5AD9C22196F6}"/>
              </a:ext>
            </a:extLst>
          </p:cNvPr>
          <p:cNvGrpSpPr/>
          <p:nvPr/>
        </p:nvGrpSpPr>
        <p:grpSpPr>
          <a:xfrm>
            <a:off x="1033548" y="330804"/>
            <a:ext cx="840835" cy="975367"/>
            <a:chOff x="1033548" y="330804"/>
            <a:chExt cx="840835" cy="975367"/>
          </a:xfrm>
        </p:grpSpPr>
        <p:sp>
          <p:nvSpPr>
            <p:cNvPr id="9" name="Hexagon 8">
              <a:extLst>
                <a:ext uri="{FF2B5EF4-FFF2-40B4-BE49-F238E27FC236}">
                  <a16:creationId xmlns:a16="http://schemas.microsoft.com/office/drawing/2014/main" id="{52301CB9-37DD-4799-8E80-BA5F8B8981D2}"/>
                </a:ext>
              </a:extLst>
            </p:cNvPr>
            <p:cNvSpPr/>
            <p:nvPr/>
          </p:nvSpPr>
          <p:spPr>
            <a:xfrm rot="5400000">
              <a:off x="966282" y="398070"/>
              <a:ext cx="975367" cy="840835"/>
            </a:xfrm>
            <a:prstGeom prst="hexagon">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0" name="Parallelogram 30">
              <a:extLst>
                <a:ext uri="{FF2B5EF4-FFF2-40B4-BE49-F238E27FC236}">
                  <a16:creationId xmlns:a16="http://schemas.microsoft.com/office/drawing/2014/main" id="{C705D4EB-F367-448E-9935-7218E5584E2A}"/>
                </a:ext>
              </a:extLst>
            </p:cNvPr>
            <p:cNvSpPr/>
            <p:nvPr/>
          </p:nvSpPr>
          <p:spPr>
            <a:xfrm flipH="1">
              <a:off x="1196477" y="560362"/>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Tree>
    <p:extLst>
      <p:ext uri="{BB962C8B-B14F-4D97-AF65-F5344CB8AC3E}">
        <p14:creationId xmlns:p14="http://schemas.microsoft.com/office/powerpoint/2010/main" val="1929510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الأهداف البحثية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98162" y="1468919"/>
            <a:ext cx="9395675" cy="4562788"/>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تطوير آلية تتيح تحديد المحاور البحثية الأساسية التي تتناسب واحتياجات التنمية من جهة ومع الإمكانات البشرية والعلمية والتقنية المتوافرة لدى جامعة دمشق من جهة أخرى.</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توسيع اتفاقيات التعاون مع الجامعة لتشمل توزعاً أكبر لهيئات علمية وبحثية متقدمة إقليمية ودولية.</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السعي إلى خلق مشاريع بحث مشتركة مع مؤسسات علمية وطنية أو عربية أو دولية ترتبط باتفاقات تعاون علمي مع جامعة دمشق.</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تكريس الجهود والطاقات كافة في جامعة دمشق لإعادة إعمار سورية</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grpSp>
        <p:nvGrpSpPr>
          <p:cNvPr id="8" name="Group 7">
            <a:extLst>
              <a:ext uri="{FF2B5EF4-FFF2-40B4-BE49-F238E27FC236}">
                <a16:creationId xmlns:a16="http://schemas.microsoft.com/office/drawing/2014/main" id="{2EE1C82C-5363-40D9-81A0-9F7523501048}"/>
              </a:ext>
            </a:extLst>
          </p:cNvPr>
          <p:cNvGrpSpPr/>
          <p:nvPr/>
        </p:nvGrpSpPr>
        <p:grpSpPr>
          <a:xfrm>
            <a:off x="1033548" y="330804"/>
            <a:ext cx="840835" cy="975367"/>
            <a:chOff x="1033548" y="330804"/>
            <a:chExt cx="840835" cy="975367"/>
          </a:xfrm>
        </p:grpSpPr>
        <p:sp>
          <p:nvSpPr>
            <p:cNvPr id="9" name="Hexagon 8">
              <a:extLst>
                <a:ext uri="{FF2B5EF4-FFF2-40B4-BE49-F238E27FC236}">
                  <a16:creationId xmlns:a16="http://schemas.microsoft.com/office/drawing/2014/main" id="{8070DDE3-5C46-4CBB-8988-23177E948385}"/>
                </a:ext>
              </a:extLst>
            </p:cNvPr>
            <p:cNvSpPr/>
            <p:nvPr/>
          </p:nvSpPr>
          <p:spPr>
            <a:xfrm rot="5400000">
              <a:off x="966282" y="398070"/>
              <a:ext cx="975367" cy="840835"/>
            </a:xfrm>
            <a:prstGeom prst="hexagon">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0" name="Parallelogram 30">
              <a:extLst>
                <a:ext uri="{FF2B5EF4-FFF2-40B4-BE49-F238E27FC236}">
                  <a16:creationId xmlns:a16="http://schemas.microsoft.com/office/drawing/2014/main" id="{C6A36B5B-8C12-4F54-91AE-5A8F74CE194B}"/>
                </a:ext>
              </a:extLst>
            </p:cNvPr>
            <p:cNvSpPr/>
            <p:nvPr/>
          </p:nvSpPr>
          <p:spPr>
            <a:xfrm flipH="1">
              <a:off x="1196477" y="560362"/>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Tree>
    <p:extLst>
      <p:ext uri="{BB962C8B-B14F-4D97-AF65-F5344CB8AC3E}">
        <p14:creationId xmlns:p14="http://schemas.microsoft.com/office/powerpoint/2010/main" val="55984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8F388-1CA3-433C-8D87-32650E8C8AA8}"/>
              </a:ext>
            </a:extLst>
          </p:cNvPr>
          <p:cNvSpPr/>
          <p:nvPr/>
        </p:nvSpPr>
        <p:spPr>
          <a:xfrm>
            <a:off x="1929777" y="2544910"/>
            <a:ext cx="10083357" cy="1847576"/>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1782494" y="3021944"/>
            <a:ext cx="6065197" cy="923330"/>
          </a:xfrm>
          <a:prstGeom prst="rect">
            <a:avLst/>
          </a:prstGeom>
          <a:noFill/>
        </p:spPr>
        <p:txBody>
          <a:bodyPr wrap="square" rtlCol="0">
            <a:spAutoFit/>
          </a:bodyPr>
          <a:lstStyle/>
          <a:p>
            <a:pPr algn="ctr"/>
            <a:r>
              <a:rPr lang="ar-SY" sz="5400" b="1" dirty="0">
                <a:solidFill>
                  <a:schemeClr val="bg1"/>
                </a:solidFill>
                <a:latin typeface="Sakkal Majalla" panose="02000000000000000000" pitchFamily="2" charset="-78"/>
                <a:cs typeface="Sakkal Majalla" panose="02000000000000000000" pitchFamily="2" charset="-78"/>
              </a:rPr>
              <a:t>المراكز البحثية</a:t>
            </a:r>
            <a:endParaRPr lang="en-US" sz="5400" b="1" dirty="0">
              <a:solidFill>
                <a:schemeClr val="bg1"/>
              </a:solidFill>
              <a:latin typeface="Sakkal Majalla" panose="02000000000000000000" pitchFamily="2" charset="-78"/>
              <a:cs typeface="Sakkal Majalla" panose="02000000000000000000" pitchFamily="2" charset="-78"/>
            </a:endParaRPr>
          </a:p>
        </p:txBody>
      </p:sp>
      <p:sp>
        <p:nvSpPr>
          <p:cNvPr id="3" name="Slide Number Placeholder 2">
            <a:extLst>
              <a:ext uri="{FF2B5EF4-FFF2-40B4-BE49-F238E27FC236}">
                <a16:creationId xmlns:a16="http://schemas.microsoft.com/office/drawing/2014/main" id="{ECF9B549-9628-409C-9191-F0423A61CE3B}"/>
              </a:ext>
            </a:extLst>
          </p:cNvPr>
          <p:cNvSpPr>
            <a:spLocks noGrp="1"/>
          </p:cNvSpPr>
          <p:nvPr>
            <p:ph type="sldNum" sz="quarter" idx="12"/>
          </p:nvPr>
        </p:nvSpPr>
        <p:spPr/>
        <p:txBody>
          <a:bodyPr/>
          <a:lstStyle/>
          <a:p>
            <a:fld id="{9B17CF23-03A9-49C3-B7C9-A68759EF3A43}" type="slidenum">
              <a:rPr lang="en-US" smtClean="0"/>
              <a:t>13</a:t>
            </a:fld>
            <a:endParaRPr lang="en-US"/>
          </a:p>
        </p:txBody>
      </p:sp>
      <p:grpSp>
        <p:nvGrpSpPr>
          <p:cNvPr id="7" name="Group 6">
            <a:extLst>
              <a:ext uri="{FF2B5EF4-FFF2-40B4-BE49-F238E27FC236}">
                <a16:creationId xmlns:a16="http://schemas.microsoft.com/office/drawing/2014/main" id="{A6BDE482-E187-47E5-B6E4-2A854DF8F76B}"/>
              </a:ext>
            </a:extLst>
          </p:cNvPr>
          <p:cNvGrpSpPr/>
          <p:nvPr/>
        </p:nvGrpSpPr>
        <p:grpSpPr>
          <a:xfrm>
            <a:off x="1621734" y="2883445"/>
            <a:ext cx="6988866" cy="3729685"/>
            <a:chOff x="1621733" y="2883445"/>
            <a:chExt cx="6988866" cy="3729685"/>
          </a:xfrm>
        </p:grpSpPr>
        <p:sp>
          <p:nvSpPr>
            <p:cNvPr id="12" name="TextBox 11">
              <a:extLst>
                <a:ext uri="{FF2B5EF4-FFF2-40B4-BE49-F238E27FC236}">
                  <a16:creationId xmlns:a16="http://schemas.microsoft.com/office/drawing/2014/main" id="{E9AD206F-3940-4B0D-B25F-37A2993807AC}"/>
                </a:ext>
              </a:extLst>
            </p:cNvPr>
            <p:cNvSpPr txBox="1"/>
            <p:nvPr/>
          </p:nvSpPr>
          <p:spPr>
            <a:xfrm>
              <a:off x="1621733" y="6336131"/>
              <a:ext cx="3637043"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520AF9DE-0ECD-4B70-8039-B0DC2C369D25}"/>
                </a:ext>
              </a:extLst>
            </p:cNvPr>
            <p:cNvSpPr txBox="1"/>
            <p:nvPr/>
          </p:nvSpPr>
          <p:spPr>
            <a:xfrm>
              <a:off x="7247881" y="2883445"/>
              <a:ext cx="1362718" cy="1200329"/>
            </a:xfrm>
            <a:prstGeom prst="rect">
              <a:avLst/>
            </a:prstGeom>
            <a:noFill/>
          </p:spPr>
          <p:txBody>
            <a:bodyPr wrap="square" rtlCol="0">
              <a:spAutoFit/>
            </a:bodyPr>
            <a:lstStyle/>
            <a:p>
              <a:pPr algn="ctr"/>
              <a:r>
                <a:rPr lang="en-US" altLang="ko-KR" sz="7200" b="1" dirty="0">
                  <a:solidFill>
                    <a:schemeClr val="accent4"/>
                  </a:solidFill>
                  <a:cs typeface="Arial" pitchFamily="34" charset="0"/>
                </a:rPr>
                <a:t>0</a:t>
              </a:r>
              <a:r>
                <a:rPr lang="ar-SY" altLang="ko-KR" sz="7200" b="1" dirty="0">
                  <a:solidFill>
                    <a:schemeClr val="accent4"/>
                  </a:solidFill>
                  <a:cs typeface="Arial" pitchFamily="34" charset="0"/>
                </a:rPr>
                <a:t>2</a:t>
              </a:r>
              <a:endParaRPr lang="ko-KR" altLang="en-US" sz="7200" b="1" dirty="0">
                <a:solidFill>
                  <a:schemeClr val="accent4"/>
                </a:solidFill>
                <a:cs typeface="Arial" pitchFamily="34" charset="0"/>
              </a:endParaRPr>
            </a:p>
          </p:txBody>
        </p:sp>
      </p:grpSp>
    </p:spTree>
    <p:extLst>
      <p:ext uri="{BB962C8B-B14F-4D97-AF65-F5344CB8AC3E}">
        <p14:creationId xmlns:p14="http://schemas.microsoft.com/office/powerpoint/2010/main" val="1876345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المراكز البحثية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98162" y="1468919"/>
            <a:ext cx="9395675" cy="3174395"/>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مركز المكافحة الحيوية</a:t>
            </a:r>
          </a:p>
          <a:p>
            <a:pPr lvl="0" algn="just" rtl="1">
              <a:lnSpc>
                <a:spcPct val="150000"/>
              </a:lnSpc>
              <a:spcAft>
                <a:spcPts val="0"/>
              </a:spcAft>
              <a:tabLst>
                <a:tab pos="457200" algn="l"/>
              </a:tabLst>
            </a:pPr>
            <a:r>
              <a:rPr lang="ar-SA" sz="2800" dirty="0">
                <a:solidFill>
                  <a:srgbClr val="082A75"/>
                </a:solidFill>
                <a:ea typeface="Calibri" panose="020F0502020204030204" pitchFamily="34" charset="0"/>
                <a:cs typeface="Sakkal Majalla" panose="02000000000000000000" pitchFamily="2" charset="-78"/>
              </a:rPr>
              <a:t>وضع وتنفيذ برامج البحوث المشتركة مع الوزارات المعنية أو الهيئات العلمية المختصة بما ينسجم مع بناء استراتيجية علمية </a:t>
            </a:r>
            <a:r>
              <a:rPr lang="ar-SY" sz="2800" dirty="0">
                <a:solidFill>
                  <a:srgbClr val="082A75"/>
                </a:solidFill>
                <a:ea typeface="Calibri" panose="020F0502020204030204" pitchFamily="34" charset="0"/>
                <a:cs typeface="Sakkal Majalla" panose="02000000000000000000" pitchFamily="2" charset="-78"/>
              </a:rPr>
              <a:t>و</a:t>
            </a:r>
            <a:r>
              <a:rPr lang="ar-SA" sz="2800" dirty="0">
                <a:solidFill>
                  <a:srgbClr val="082A75"/>
                </a:solidFill>
                <a:ea typeface="Calibri" panose="020F0502020204030204" pitchFamily="34" charset="0"/>
                <a:cs typeface="Sakkal Majalla" panose="02000000000000000000" pitchFamily="2" charset="-78"/>
              </a:rPr>
              <a:t>عملية للإدارة المتكاملة للآفات الزراعية والمشروع الوطني لتطوير المكافحة الحيوية بعد إقرارها من مجلس الإدارة تسجيلها في خطة بحوث الجامعة</a:t>
            </a:r>
            <a:r>
              <a:rPr lang="ar-SY" sz="2800" dirty="0">
                <a:solidFill>
                  <a:srgbClr val="082A75"/>
                </a:solidFill>
                <a:ea typeface="Calibri" panose="020F0502020204030204" pitchFamily="34" charset="0"/>
                <a:cs typeface="Sakkal Majalla" panose="02000000000000000000" pitchFamily="2" charset="-78"/>
              </a:rPr>
              <a:t>.</a:t>
            </a:r>
            <a:endPar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endParaRPr>
          </a:p>
          <a:p>
            <a:pPr marL="342900" lvl="0" indent="-342900" algn="just" rtl="1">
              <a:lnSpc>
                <a:spcPct val="150000"/>
              </a:lnSpc>
              <a:spcAft>
                <a:spcPts val="0"/>
              </a:spcAft>
              <a:buFont typeface="Wingdings" panose="05000000000000000000" pitchFamily="2" charset="2"/>
              <a:buChar char=""/>
              <a:tabLst>
                <a:tab pos="457200" algn="l"/>
              </a:tabLst>
            </a:pP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grpSp>
        <p:nvGrpSpPr>
          <p:cNvPr id="10" name="Group 9">
            <a:extLst>
              <a:ext uri="{FF2B5EF4-FFF2-40B4-BE49-F238E27FC236}">
                <a16:creationId xmlns:a16="http://schemas.microsoft.com/office/drawing/2014/main" id="{298238A5-2BBB-494B-BD2D-D75AD2582EB7}"/>
              </a:ext>
            </a:extLst>
          </p:cNvPr>
          <p:cNvGrpSpPr/>
          <p:nvPr/>
        </p:nvGrpSpPr>
        <p:grpSpPr>
          <a:xfrm>
            <a:off x="898810" y="394752"/>
            <a:ext cx="840835" cy="975367"/>
            <a:chOff x="898810" y="394752"/>
            <a:chExt cx="840835" cy="975367"/>
          </a:xfrm>
        </p:grpSpPr>
        <p:sp>
          <p:nvSpPr>
            <p:cNvPr id="11" name="Hexagon 10">
              <a:extLst>
                <a:ext uri="{FF2B5EF4-FFF2-40B4-BE49-F238E27FC236}">
                  <a16:creationId xmlns:a16="http://schemas.microsoft.com/office/drawing/2014/main" id="{2237AD8F-6815-4512-A1C0-E1B7E7A1866A}"/>
                </a:ext>
              </a:extLst>
            </p:cNvPr>
            <p:cNvSpPr/>
            <p:nvPr/>
          </p:nvSpPr>
          <p:spPr>
            <a:xfrm rot="5400000">
              <a:off x="831544" y="462018"/>
              <a:ext cx="975367" cy="840835"/>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2" name="Oval 21">
              <a:extLst>
                <a:ext uri="{FF2B5EF4-FFF2-40B4-BE49-F238E27FC236}">
                  <a16:creationId xmlns:a16="http://schemas.microsoft.com/office/drawing/2014/main" id="{F3F73536-F610-4A4B-B02C-543C0B82C5C0}"/>
                </a:ext>
              </a:extLst>
            </p:cNvPr>
            <p:cNvSpPr>
              <a:spLocks noChangeAspect="1"/>
            </p:cNvSpPr>
            <p:nvPr/>
          </p:nvSpPr>
          <p:spPr>
            <a:xfrm>
              <a:off x="1063576" y="629243"/>
              <a:ext cx="518550" cy="52288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1510264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المراكز البحثية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98162" y="1468919"/>
            <a:ext cx="9395675" cy="2850204"/>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مركز جراحة الفم والفكين</a:t>
            </a:r>
          </a:p>
          <a:p>
            <a:pPr algn="justLow" rtl="1">
              <a:lnSpc>
                <a:spcPct val="115000"/>
              </a:lnSpc>
              <a:spcAft>
                <a:spcPts val="1000"/>
              </a:spcAft>
              <a:tabLst>
                <a:tab pos="143510" algn="l"/>
              </a:tabLst>
            </a:pPr>
            <a:r>
              <a:rPr lang="ar-SA" sz="2800" dirty="0">
                <a:solidFill>
                  <a:srgbClr val="082A75"/>
                </a:solidFill>
                <a:latin typeface="Calibri" panose="020F0502020204030204" pitchFamily="34" charset="0"/>
                <a:ea typeface="Calibri" panose="020F0502020204030204" pitchFamily="34" charset="0"/>
                <a:cs typeface="Sakkal Majalla" panose="02000000000000000000" pitchFamily="2" charset="-78"/>
              </a:rPr>
              <a:t>يهدف مركز جراحة الفم والفكين في كلية طب الأسنان في جامعة دمشق إلى تقديم الخدمات المتعلقة بالأعمال الجراحية المتوسطة والكبرى للمرضى الذين يعانون من مشاكل صحية وآفات وأورام وكسور ضمن مجال جراحة الفكين</a:t>
            </a:r>
            <a:r>
              <a:rPr lang="ar-SY" sz="2800" dirty="0">
                <a:solidFill>
                  <a:srgbClr val="082A75"/>
                </a:solidFill>
                <a:latin typeface="Calibri" panose="020F0502020204030204" pitchFamily="34" charset="0"/>
                <a:ea typeface="Calibri" panose="020F0502020204030204" pitchFamily="34" charset="0"/>
                <a:cs typeface="Sakkal Majalla" panose="02000000000000000000" pitchFamily="2" charset="-78"/>
              </a:rPr>
              <a:t>.</a:t>
            </a:r>
            <a:endParaRPr lang="en-US" sz="28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grpSp>
        <p:nvGrpSpPr>
          <p:cNvPr id="2" name="Group 1">
            <a:extLst>
              <a:ext uri="{FF2B5EF4-FFF2-40B4-BE49-F238E27FC236}">
                <a16:creationId xmlns:a16="http://schemas.microsoft.com/office/drawing/2014/main" id="{500F836B-AFB1-4566-8EF9-E88B55319CA9}"/>
              </a:ext>
            </a:extLst>
          </p:cNvPr>
          <p:cNvGrpSpPr/>
          <p:nvPr/>
        </p:nvGrpSpPr>
        <p:grpSpPr>
          <a:xfrm>
            <a:off x="898810" y="394752"/>
            <a:ext cx="840835" cy="975367"/>
            <a:chOff x="898810" y="394752"/>
            <a:chExt cx="840835" cy="975367"/>
          </a:xfrm>
        </p:grpSpPr>
        <p:sp>
          <p:nvSpPr>
            <p:cNvPr id="8" name="Hexagon 7">
              <a:extLst>
                <a:ext uri="{FF2B5EF4-FFF2-40B4-BE49-F238E27FC236}">
                  <a16:creationId xmlns:a16="http://schemas.microsoft.com/office/drawing/2014/main" id="{242ACC4A-F205-43E8-99B3-B58A4B53EBFC}"/>
                </a:ext>
              </a:extLst>
            </p:cNvPr>
            <p:cNvSpPr/>
            <p:nvPr/>
          </p:nvSpPr>
          <p:spPr>
            <a:xfrm rot="5400000">
              <a:off x="831544" y="462018"/>
              <a:ext cx="975367" cy="840835"/>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9" name="Oval 21">
              <a:extLst>
                <a:ext uri="{FF2B5EF4-FFF2-40B4-BE49-F238E27FC236}">
                  <a16:creationId xmlns:a16="http://schemas.microsoft.com/office/drawing/2014/main" id="{B7F49523-5C80-41FA-A20F-64870DCCC9C9}"/>
                </a:ext>
              </a:extLst>
            </p:cNvPr>
            <p:cNvSpPr>
              <a:spLocks noChangeAspect="1"/>
            </p:cNvSpPr>
            <p:nvPr/>
          </p:nvSpPr>
          <p:spPr>
            <a:xfrm>
              <a:off x="1063576" y="629243"/>
              <a:ext cx="518550" cy="52288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3545192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المراكز البحثية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98162" y="1468919"/>
            <a:ext cx="9395675" cy="5190845"/>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مركز نقل الدم</a:t>
            </a:r>
          </a:p>
          <a:p>
            <a:pPr algn="justLow" rtl="1">
              <a:lnSpc>
                <a:spcPct val="115000"/>
              </a:lnSpc>
              <a:spcAft>
                <a:spcPts val="1000"/>
              </a:spcAft>
              <a:tabLst>
                <a:tab pos="143510" algn="l"/>
              </a:tabLst>
            </a:pPr>
            <a:r>
              <a:rPr lang="ar-SY" sz="2800" dirty="0">
                <a:solidFill>
                  <a:srgbClr val="082A75"/>
                </a:solidFill>
                <a:latin typeface="Calibri" panose="020F0502020204030204" pitchFamily="34" charset="0"/>
                <a:ea typeface="Calibri" panose="020F0502020204030204" pitchFamily="34" charset="0"/>
                <a:cs typeface="Sakkal Majalla" panose="02000000000000000000" pitchFamily="2" charset="-78"/>
              </a:rPr>
              <a:t>يقوم ب</a:t>
            </a:r>
            <a:r>
              <a:rPr lang="ar-SA" sz="2800" dirty="0">
                <a:solidFill>
                  <a:srgbClr val="082A75"/>
                </a:solidFill>
                <a:ea typeface="Calibri" panose="020F0502020204030204" pitchFamily="34" charset="0"/>
                <a:cs typeface="Sakkal Majalla" panose="02000000000000000000" pitchFamily="2" charset="-78"/>
              </a:rPr>
              <a:t>تأمين منتجات الدم لكافة مشافي التعليم العالي بالدرجة الأولى ولمشافي باقي القطاعات الصحية بالدرجة الثانية</a:t>
            </a:r>
            <a:r>
              <a:rPr lang="ar-SY" sz="2800" dirty="0">
                <a:solidFill>
                  <a:srgbClr val="082A75"/>
                </a:solidFill>
                <a:ea typeface="Calibri" panose="020F0502020204030204" pitchFamily="34" charset="0"/>
                <a:cs typeface="Sakkal Majalla" panose="02000000000000000000" pitchFamily="2" charset="-78"/>
              </a:rPr>
              <a:t>.</a:t>
            </a:r>
          </a:p>
          <a:p>
            <a:pPr algn="justLow" rtl="1">
              <a:lnSpc>
                <a:spcPct val="115000"/>
              </a:lnSpc>
              <a:spcAft>
                <a:spcPts val="1000"/>
              </a:spcAft>
              <a:tabLst>
                <a:tab pos="143510" algn="l"/>
              </a:tabLst>
            </a:pPr>
            <a:r>
              <a:rPr lang="ar-SA" sz="2400" dirty="0">
                <a:solidFill>
                  <a:srgbClr val="082A75"/>
                </a:solidFill>
                <a:ea typeface="Calibri" panose="020F0502020204030204" pitchFamily="34" charset="0"/>
                <a:cs typeface="Sakkal Majalla" panose="02000000000000000000" pitchFamily="2" charset="-78"/>
              </a:rPr>
              <a:t>خدمات علاجية (تبديل بلازما علاجي - تبديل دم لمرضى فقر الدم المنجلي) وهو قسم متوفر فقط في مركز جامعة دمشق لنقل الدم </a:t>
            </a:r>
            <a:endParaRPr lang="ar-SY" sz="2400" dirty="0">
              <a:solidFill>
                <a:srgbClr val="082A75"/>
              </a:solidFill>
              <a:ea typeface="Calibri" panose="020F0502020204030204" pitchFamily="34" charset="0"/>
              <a:cs typeface="Sakkal Majalla" panose="02000000000000000000" pitchFamily="2" charset="-78"/>
            </a:endParaRPr>
          </a:p>
          <a:p>
            <a:pPr algn="justLow" rtl="1">
              <a:lnSpc>
                <a:spcPct val="115000"/>
              </a:lnSpc>
              <a:spcAft>
                <a:spcPts val="1000"/>
              </a:spcAft>
              <a:tabLst>
                <a:tab pos="143510" algn="l"/>
              </a:tabLst>
            </a:pPr>
            <a:r>
              <a:rPr lang="ar-SA" sz="2400" dirty="0">
                <a:solidFill>
                  <a:srgbClr val="082A75"/>
                </a:solidFill>
                <a:ea typeface="Calibri" panose="020F0502020204030204" pitchFamily="34" charset="0"/>
                <a:cs typeface="Sakkal Majalla" panose="02000000000000000000" pitchFamily="2" charset="-78"/>
              </a:rPr>
              <a:t>قام المركز في السنوات السابقةً بتقديم الخدمات لطلاب الدراسات العليا في جامعة دمشق وقد بلغ عددهم (53) طالب ماجستير و(87) طالب تدريب من مخبر مشفى الأسد الجامعي .</a:t>
            </a:r>
            <a:endParaRPr lang="ar-SY" sz="2400" dirty="0">
              <a:solidFill>
                <a:srgbClr val="082A75"/>
              </a:solidFill>
              <a:ea typeface="Calibri" panose="020F0502020204030204" pitchFamily="34" charset="0"/>
              <a:cs typeface="Sakkal Majalla" panose="02000000000000000000" pitchFamily="2" charset="-78"/>
            </a:endParaRPr>
          </a:p>
          <a:p>
            <a:pPr algn="justLow" rtl="1">
              <a:lnSpc>
                <a:spcPct val="115000"/>
              </a:lnSpc>
              <a:spcAft>
                <a:spcPts val="1000"/>
              </a:spcAft>
              <a:tabLst>
                <a:tab pos="143510" algn="l"/>
              </a:tabLst>
            </a:pPr>
            <a:r>
              <a:rPr lang="ar-SA" sz="2400" dirty="0">
                <a:solidFill>
                  <a:srgbClr val="082A75"/>
                </a:solidFill>
                <a:latin typeface="Calibri" panose="020F0502020204030204" pitchFamily="34" charset="0"/>
                <a:ea typeface="Calibri" panose="020F0502020204030204" pitchFamily="34" charset="0"/>
                <a:cs typeface="Sakkal Majalla" panose="02000000000000000000" pitchFamily="2" charset="-78"/>
              </a:rPr>
              <a:t> يقوم مركز جامعة دمشق لنقل الدم باستقبال طلاب برنامج العلوم الطبية الحيوية سنوياً لمدة اسبوع يتعرفون من خلالها على ألية العمل والأجهزة والمخابر والاتجاهات البحثية في البنك </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algn="justLow" rtl="1">
              <a:lnSpc>
                <a:spcPct val="115000"/>
              </a:lnSpc>
              <a:spcAft>
                <a:spcPts val="1000"/>
              </a:spcAft>
              <a:tabLst>
                <a:tab pos="143510" algn="l"/>
              </a:tabLst>
            </a:pP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grpSp>
        <p:nvGrpSpPr>
          <p:cNvPr id="8" name="Group 7">
            <a:extLst>
              <a:ext uri="{FF2B5EF4-FFF2-40B4-BE49-F238E27FC236}">
                <a16:creationId xmlns:a16="http://schemas.microsoft.com/office/drawing/2014/main" id="{5533E561-2D42-4B80-A521-31A284085D3D}"/>
              </a:ext>
            </a:extLst>
          </p:cNvPr>
          <p:cNvGrpSpPr/>
          <p:nvPr/>
        </p:nvGrpSpPr>
        <p:grpSpPr>
          <a:xfrm>
            <a:off x="898810" y="394752"/>
            <a:ext cx="840835" cy="975367"/>
            <a:chOff x="898810" y="394752"/>
            <a:chExt cx="840835" cy="975367"/>
          </a:xfrm>
        </p:grpSpPr>
        <p:sp>
          <p:nvSpPr>
            <p:cNvPr id="9" name="Hexagon 8">
              <a:extLst>
                <a:ext uri="{FF2B5EF4-FFF2-40B4-BE49-F238E27FC236}">
                  <a16:creationId xmlns:a16="http://schemas.microsoft.com/office/drawing/2014/main" id="{ACC07F13-211D-4CF9-A278-15DE514C66D4}"/>
                </a:ext>
              </a:extLst>
            </p:cNvPr>
            <p:cNvSpPr/>
            <p:nvPr/>
          </p:nvSpPr>
          <p:spPr>
            <a:xfrm rot="5400000">
              <a:off x="831544" y="462018"/>
              <a:ext cx="975367" cy="840835"/>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0" name="Oval 21">
              <a:extLst>
                <a:ext uri="{FF2B5EF4-FFF2-40B4-BE49-F238E27FC236}">
                  <a16:creationId xmlns:a16="http://schemas.microsoft.com/office/drawing/2014/main" id="{222001F0-2AE3-4E9B-AE09-8174BC68F853}"/>
                </a:ext>
              </a:extLst>
            </p:cNvPr>
            <p:cNvSpPr>
              <a:spLocks noChangeAspect="1"/>
            </p:cNvSpPr>
            <p:nvPr/>
          </p:nvSpPr>
          <p:spPr>
            <a:xfrm>
              <a:off x="1063576" y="629243"/>
              <a:ext cx="518550" cy="52288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2215893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المراكز البحثية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98162" y="1468919"/>
            <a:ext cx="9395675" cy="4347537"/>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مركز جامعة دمشق للدراسات البيولوجية والجزيئية</a:t>
            </a:r>
          </a:p>
          <a:p>
            <a:pPr algn="justLow" rtl="1">
              <a:lnSpc>
                <a:spcPct val="115000"/>
              </a:lnSpc>
              <a:spcAft>
                <a:spcPts val="1000"/>
              </a:spcAft>
              <a:tabLst>
                <a:tab pos="143510" algn="l"/>
              </a:tabLst>
            </a:pPr>
            <a:r>
              <a:rPr lang="ar-SY" sz="2800" dirty="0">
                <a:solidFill>
                  <a:srgbClr val="082A75"/>
                </a:solidFill>
                <a:latin typeface="Calibri" panose="020F0502020204030204" pitchFamily="34" charset="0"/>
                <a:ea typeface="Calibri" panose="020F0502020204030204" pitchFamily="34" charset="0"/>
                <a:cs typeface="Sakkal Majalla" panose="02000000000000000000" pitchFamily="2" charset="-78"/>
              </a:rPr>
              <a:t>يهدف المركز إلى:</a:t>
            </a:r>
          </a:p>
          <a:p>
            <a:pPr marL="342900" lvl="0" indent="-342900" algn="justLow" rtl="1">
              <a:buFont typeface="+mj-lt"/>
              <a:buAutoNum type="arabicPeriod"/>
              <a:tabLst>
                <a:tab pos="143510" algn="l"/>
              </a:tabLst>
            </a:pPr>
            <a:r>
              <a:rPr lang="ar-SY" sz="2800" dirty="0">
                <a:solidFill>
                  <a:srgbClr val="082A75"/>
                </a:solidFill>
                <a:latin typeface="Calibri" panose="020F0502020204030204" pitchFamily="34" charset="0"/>
                <a:cs typeface="Sakkal Majalla" panose="02000000000000000000" pitchFamily="2" charset="-78"/>
              </a:rPr>
              <a:t>متابعة الأبحاث المتعلقة بإيجاد علاج و</a:t>
            </a:r>
            <a:r>
              <a:rPr lang="en-US" sz="2800" dirty="0">
                <a:solidFill>
                  <a:srgbClr val="082A75"/>
                </a:solidFill>
                <a:latin typeface="Calibri" panose="020F0502020204030204" pitchFamily="34" charset="0"/>
                <a:cs typeface="Sakkal Majalla" panose="02000000000000000000" pitchFamily="2" charset="-78"/>
              </a:rPr>
              <a:t>/ </a:t>
            </a:r>
            <a:r>
              <a:rPr lang="ar-SY" sz="2800" dirty="0">
                <a:solidFill>
                  <a:srgbClr val="082A75"/>
                </a:solidFill>
                <a:latin typeface="Calibri" panose="020F0502020204030204" pitchFamily="34" charset="0"/>
                <a:cs typeface="Sakkal Majalla" panose="02000000000000000000" pitchFamily="2" charset="-78"/>
              </a:rPr>
              <a:t>أو لقاح فعال آمن لطفيليات </a:t>
            </a:r>
            <a:r>
              <a:rPr lang="ar-SY" sz="2800" dirty="0" err="1">
                <a:solidFill>
                  <a:srgbClr val="082A75"/>
                </a:solidFill>
                <a:latin typeface="Calibri" panose="020F0502020204030204" pitchFamily="34" charset="0"/>
                <a:cs typeface="Sakkal Majalla" panose="02000000000000000000" pitchFamily="2" charset="-78"/>
              </a:rPr>
              <a:t>اللاشمانية</a:t>
            </a:r>
            <a:r>
              <a:rPr lang="ar-SY" sz="2800" dirty="0">
                <a:solidFill>
                  <a:srgbClr val="082A75"/>
                </a:solidFill>
                <a:latin typeface="Calibri" panose="020F0502020204030204" pitchFamily="34" charset="0"/>
                <a:cs typeface="Sakkal Majalla" panose="02000000000000000000" pitchFamily="2" charset="-78"/>
              </a:rPr>
              <a:t> المنتشرة في سورية</a:t>
            </a:r>
            <a:r>
              <a:rPr lang="en-US" sz="2800" dirty="0">
                <a:solidFill>
                  <a:srgbClr val="082A75"/>
                </a:solidFill>
                <a:latin typeface="Calibri" panose="020F0502020204030204" pitchFamily="34" charset="0"/>
                <a:cs typeface="Sakkal Majalla" panose="02000000000000000000" pitchFamily="2" charset="-78"/>
              </a:rPr>
              <a:t>.</a:t>
            </a:r>
          </a:p>
          <a:p>
            <a:pPr marL="342900" lvl="0" indent="-342900" algn="justLow" rtl="1">
              <a:buFont typeface="+mj-lt"/>
              <a:buAutoNum type="arabicPeriod"/>
              <a:tabLst>
                <a:tab pos="143510" algn="l"/>
              </a:tabLst>
            </a:pPr>
            <a:r>
              <a:rPr lang="ar-SY" sz="2800" dirty="0">
                <a:solidFill>
                  <a:srgbClr val="082A75"/>
                </a:solidFill>
                <a:latin typeface="Calibri" panose="020F0502020204030204" pitchFamily="34" charset="0"/>
                <a:cs typeface="Sakkal Majalla" panose="02000000000000000000" pitchFamily="2" charset="-78"/>
              </a:rPr>
              <a:t>العمل على تطوير وتطبيق طرق تشخيص نوعية للأم ا رض الانتانية صعبة التشخيص بالطرق التقليدية</a:t>
            </a:r>
            <a:r>
              <a:rPr lang="en-US" sz="2800" dirty="0">
                <a:solidFill>
                  <a:srgbClr val="082A75"/>
                </a:solidFill>
                <a:latin typeface="Calibri" panose="020F0502020204030204" pitchFamily="34" charset="0"/>
                <a:cs typeface="Sakkal Majalla" panose="02000000000000000000" pitchFamily="2" charset="-78"/>
              </a:rPr>
              <a:t>.</a:t>
            </a:r>
          </a:p>
          <a:p>
            <a:pPr marL="342900" lvl="0" indent="-342900" algn="justLow" rtl="1">
              <a:buFont typeface="+mj-lt"/>
              <a:buAutoNum type="arabicPeriod"/>
              <a:tabLst>
                <a:tab pos="143510" algn="l"/>
              </a:tabLst>
            </a:pPr>
            <a:r>
              <a:rPr lang="ar-SY" sz="2800" dirty="0">
                <a:solidFill>
                  <a:srgbClr val="082A75"/>
                </a:solidFill>
                <a:latin typeface="Calibri" panose="020F0502020204030204" pitchFamily="34" charset="0"/>
                <a:cs typeface="Sakkal Majalla" panose="02000000000000000000" pitchFamily="2" charset="-78"/>
              </a:rPr>
              <a:t>اجراء أبحاث للكشف عن الأصل الجزيئي لبعض الأورام بهدف تحديد </a:t>
            </a:r>
            <a:r>
              <a:rPr lang="ar-SY" sz="2800" dirty="0" err="1">
                <a:solidFill>
                  <a:srgbClr val="082A75"/>
                </a:solidFill>
                <a:latin typeface="Calibri" panose="020F0502020204030204" pitchFamily="34" charset="0"/>
                <a:cs typeface="Sakkal Majalla" panose="02000000000000000000" pitchFamily="2" charset="-78"/>
              </a:rPr>
              <a:t>واسمات</a:t>
            </a:r>
            <a:r>
              <a:rPr lang="ar-SY" sz="2800" dirty="0">
                <a:solidFill>
                  <a:srgbClr val="082A75"/>
                </a:solidFill>
                <a:latin typeface="Calibri" panose="020F0502020204030204" pitchFamily="34" charset="0"/>
                <a:cs typeface="Sakkal Majalla" panose="02000000000000000000" pitchFamily="2" charset="-78"/>
              </a:rPr>
              <a:t> جزيئية واعتمادها تشخيصياً وانذارياً في المجتمع السوري</a:t>
            </a:r>
            <a:r>
              <a:rPr lang="en-US" sz="2800" dirty="0">
                <a:solidFill>
                  <a:srgbClr val="082A75"/>
                </a:solidFill>
                <a:latin typeface="Calibri" panose="020F0502020204030204" pitchFamily="34" charset="0"/>
                <a:cs typeface="Sakkal Majalla" panose="02000000000000000000" pitchFamily="2" charset="-78"/>
              </a:rPr>
              <a:t>.</a:t>
            </a:r>
          </a:p>
          <a:p>
            <a:pPr algn="justLow" rtl="1">
              <a:lnSpc>
                <a:spcPct val="115000"/>
              </a:lnSpc>
              <a:spcAft>
                <a:spcPts val="1000"/>
              </a:spcAft>
              <a:tabLst>
                <a:tab pos="143510" algn="l"/>
              </a:tabLst>
            </a:pP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grpSp>
        <p:nvGrpSpPr>
          <p:cNvPr id="8" name="Group 7">
            <a:extLst>
              <a:ext uri="{FF2B5EF4-FFF2-40B4-BE49-F238E27FC236}">
                <a16:creationId xmlns:a16="http://schemas.microsoft.com/office/drawing/2014/main" id="{A8B0F55E-02EC-4D4C-BA49-004C913A21B0}"/>
              </a:ext>
            </a:extLst>
          </p:cNvPr>
          <p:cNvGrpSpPr/>
          <p:nvPr/>
        </p:nvGrpSpPr>
        <p:grpSpPr>
          <a:xfrm>
            <a:off x="898810" y="394752"/>
            <a:ext cx="840835" cy="975367"/>
            <a:chOff x="898810" y="394752"/>
            <a:chExt cx="840835" cy="975367"/>
          </a:xfrm>
        </p:grpSpPr>
        <p:sp>
          <p:nvSpPr>
            <p:cNvPr id="9" name="Hexagon 8">
              <a:extLst>
                <a:ext uri="{FF2B5EF4-FFF2-40B4-BE49-F238E27FC236}">
                  <a16:creationId xmlns:a16="http://schemas.microsoft.com/office/drawing/2014/main" id="{8036F3F8-1815-4CCF-ACA9-CA6284644582}"/>
                </a:ext>
              </a:extLst>
            </p:cNvPr>
            <p:cNvSpPr/>
            <p:nvPr/>
          </p:nvSpPr>
          <p:spPr>
            <a:xfrm rot="5400000">
              <a:off x="831544" y="462018"/>
              <a:ext cx="975367" cy="840835"/>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0" name="Oval 21">
              <a:extLst>
                <a:ext uri="{FF2B5EF4-FFF2-40B4-BE49-F238E27FC236}">
                  <a16:creationId xmlns:a16="http://schemas.microsoft.com/office/drawing/2014/main" id="{95F60D56-D4E1-49D1-BF31-D76857D853AA}"/>
                </a:ext>
              </a:extLst>
            </p:cNvPr>
            <p:cNvSpPr>
              <a:spLocks noChangeAspect="1"/>
            </p:cNvSpPr>
            <p:nvPr/>
          </p:nvSpPr>
          <p:spPr>
            <a:xfrm>
              <a:off x="1063576" y="629243"/>
              <a:ext cx="518550" cy="52288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781355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المراكز البحثية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98162" y="1468919"/>
            <a:ext cx="9395675" cy="1138453"/>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مركز جامعة دمشق للدراسات والبحوث الاستراتيجية</a:t>
            </a:r>
          </a:p>
          <a:p>
            <a:pPr algn="justLow" rtl="1">
              <a:lnSpc>
                <a:spcPct val="115000"/>
              </a:lnSpc>
              <a:spcAft>
                <a:spcPts val="1000"/>
              </a:spcAft>
              <a:tabLst>
                <a:tab pos="143510" algn="l"/>
              </a:tabLst>
            </a:pPr>
            <a:r>
              <a:rPr lang="ar-SY"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rPr>
              <a:t>قيد الإنجاز</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grpSp>
        <p:nvGrpSpPr>
          <p:cNvPr id="8" name="Group 7">
            <a:extLst>
              <a:ext uri="{FF2B5EF4-FFF2-40B4-BE49-F238E27FC236}">
                <a16:creationId xmlns:a16="http://schemas.microsoft.com/office/drawing/2014/main" id="{A8B0F55E-02EC-4D4C-BA49-004C913A21B0}"/>
              </a:ext>
            </a:extLst>
          </p:cNvPr>
          <p:cNvGrpSpPr/>
          <p:nvPr/>
        </p:nvGrpSpPr>
        <p:grpSpPr>
          <a:xfrm>
            <a:off x="898810" y="394752"/>
            <a:ext cx="840835" cy="975367"/>
            <a:chOff x="898810" y="394752"/>
            <a:chExt cx="840835" cy="975367"/>
          </a:xfrm>
        </p:grpSpPr>
        <p:sp>
          <p:nvSpPr>
            <p:cNvPr id="9" name="Hexagon 8">
              <a:extLst>
                <a:ext uri="{FF2B5EF4-FFF2-40B4-BE49-F238E27FC236}">
                  <a16:creationId xmlns:a16="http://schemas.microsoft.com/office/drawing/2014/main" id="{8036F3F8-1815-4CCF-ACA9-CA6284644582}"/>
                </a:ext>
              </a:extLst>
            </p:cNvPr>
            <p:cNvSpPr/>
            <p:nvPr/>
          </p:nvSpPr>
          <p:spPr>
            <a:xfrm rot="5400000">
              <a:off x="831544" y="462018"/>
              <a:ext cx="975367" cy="840835"/>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0" name="Oval 21">
              <a:extLst>
                <a:ext uri="{FF2B5EF4-FFF2-40B4-BE49-F238E27FC236}">
                  <a16:creationId xmlns:a16="http://schemas.microsoft.com/office/drawing/2014/main" id="{95F60D56-D4E1-49D1-BF31-D76857D853AA}"/>
                </a:ext>
              </a:extLst>
            </p:cNvPr>
            <p:cNvSpPr>
              <a:spLocks noChangeAspect="1"/>
            </p:cNvSpPr>
            <p:nvPr/>
          </p:nvSpPr>
          <p:spPr>
            <a:xfrm>
              <a:off x="1063576" y="629243"/>
              <a:ext cx="518550" cy="52288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3866326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مكاتب ربط الجامعة بالمجتمع</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98162" y="1468919"/>
            <a:ext cx="9395675" cy="4864922"/>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مكتب نقل التقانة</a:t>
            </a:r>
          </a:p>
          <a:p>
            <a:pPr algn="justLow" rtl="1">
              <a:lnSpc>
                <a:spcPct val="115000"/>
              </a:lnSpc>
              <a:spcAft>
                <a:spcPts val="1000"/>
              </a:spcAft>
              <a:tabLst>
                <a:tab pos="143510" algn="l"/>
              </a:tabLst>
            </a:pPr>
            <a:r>
              <a:rPr lang="ar-SA" sz="2400" dirty="0">
                <a:solidFill>
                  <a:srgbClr val="002060"/>
                </a:solidFill>
                <a:ea typeface="MS Mincho" panose="02020609040205080304" pitchFamily="49" charset="-128"/>
                <a:cs typeface="Sakkal Majalla" panose="02000000000000000000" pitchFamily="2" charset="-78"/>
              </a:rPr>
              <a:t>تم افتتاح مكتب نقل التقانة في جامعة دمشق  بقرار من الأستاذ الدكتور رئيس جامعة دمشق رقم 4758 تاريخ تنفيذاً لقرار مجلس التعليم العالي رقم    100   تاريخ      19/12/2020 . ينسق أعماله ونشاطه مع المكتب الوطني لنقل التقانة في الهيئة العليا للبحث العلمي ضمن إطار جامعة دمشق</a:t>
            </a:r>
            <a:r>
              <a:rPr lang="ar-SY" sz="2400">
                <a:solidFill>
                  <a:srgbClr val="002060"/>
                </a:solidFill>
                <a:ea typeface="MS Mincho" panose="02020609040205080304" pitchFamily="49" charset="-128"/>
                <a:cs typeface="Sakkal Majalla" panose="02000000000000000000" pitchFamily="2" charset="-78"/>
              </a:rPr>
              <a:t>،</a:t>
            </a:r>
            <a:r>
              <a:rPr lang="en-US" sz="2400">
                <a:solidFill>
                  <a:srgbClr val="002060"/>
                </a:solidFill>
                <a:ea typeface="MS Mincho" panose="02020609040205080304" pitchFamily="49" charset="-128"/>
                <a:cs typeface="Sakkal Majalla" panose="02000000000000000000" pitchFamily="2" charset="-78"/>
              </a:rPr>
              <a:t> </a:t>
            </a:r>
            <a:r>
              <a:rPr lang="ar-SY" sz="2400" dirty="0">
                <a:solidFill>
                  <a:srgbClr val="002060"/>
                </a:solidFill>
                <a:ea typeface="MS Mincho" panose="02020609040205080304" pitchFamily="49" charset="-128"/>
                <a:cs typeface="Sakkal Majalla" panose="02000000000000000000" pitchFamily="2" charset="-78"/>
              </a:rPr>
              <a:t> من مهامه :</a:t>
            </a:r>
            <a:endParaRPr lang="en-US" sz="2400" dirty="0">
              <a:solidFill>
                <a:srgbClr val="002060"/>
              </a:solidFill>
              <a:ea typeface="MS Mincho" panose="02020609040205080304" pitchFamily="49" charset="-128"/>
              <a:cs typeface="Sakkal Majalla" panose="02000000000000000000" pitchFamily="2" charset="-78"/>
            </a:endParaRPr>
          </a:p>
          <a:p>
            <a:pPr marL="342900" lvl="0" indent="-342900" algn="just" rtl="1">
              <a:lnSpc>
                <a:spcPct val="150000"/>
              </a:lnSpc>
              <a:spcAft>
                <a:spcPts val="0"/>
              </a:spcAft>
              <a:buSzPts val="1600"/>
              <a:buFont typeface="Arial" panose="020B0604020202020204" pitchFamily="34" charset="0"/>
              <a:buChar char="•"/>
            </a:pPr>
            <a:r>
              <a:rPr lang="ar-SA" sz="24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تحديد المجالات التنموية ذات الأولوية لنقل التقانة ووضع الخطط المستقبلية ذات الصلة بذلك</a:t>
            </a:r>
            <a:r>
              <a:rPr lang="en-US" sz="2400" b="1" dirty="0">
                <a:solidFill>
                  <a:srgbClr val="002060"/>
                </a:solidFill>
                <a:latin typeface="Sakkal Majalla" panose="02000000000000000000" pitchFamily="2" charset="-78"/>
                <a:ea typeface="MS Mincho" panose="02020609040205080304" pitchFamily="49" charset="-128"/>
                <a:cs typeface="Times New Roman" panose="02020603050405020304" pitchFamily="18" charset="0"/>
              </a:rPr>
              <a:t>.</a:t>
            </a:r>
            <a:r>
              <a:rPr lang="en-US" sz="2400" dirty="0">
                <a:solidFill>
                  <a:srgbClr val="002060"/>
                </a:solidFill>
                <a:latin typeface="Sakkal Majalla" panose="02000000000000000000" pitchFamily="2" charset="-78"/>
                <a:ea typeface="MS Mincho" panose="02020609040205080304" pitchFamily="49" charset="-128"/>
                <a:cs typeface="Times New Roman" panose="02020603050405020304" pitchFamily="18" charset="0"/>
              </a:rPr>
              <a:t> </a:t>
            </a:r>
            <a:endParaRPr lang="ar-SY"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SzPts val="1600"/>
              <a:buFont typeface="Arial" panose="020B0604020202020204" pitchFamily="34" charset="0"/>
              <a:buChar char="•"/>
            </a:pPr>
            <a:r>
              <a:rPr lang="ar-SA" sz="2400" dirty="0">
                <a:solidFill>
                  <a:srgbClr val="002060"/>
                </a:solidFill>
                <a:ea typeface="MS Mincho" panose="02020609040205080304" pitchFamily="49" charset="-128"/>
                <a:cs typeface="Sakkal Majalla" panose="02000000000000000000" pitchFamily="2" charset="-78"/>
              </a:rPr>
              <a:t>التنسيق مع مكاتب نقل التقانة في الجهات العلمية البحثية لبلورة احتياجات القطاعات الإنتاجية والخدمية إلى مشاريع بحثية، وتوظيف الإمكانيات المتاحة لدى الجهات العلمية البحثية لتلبية هذه الاحتياجات، والعمل على تسويق البحوث المنجزة لديها وبراءات الاختراع المسجلة من قبلها</a:t>
            </a:r>
            <a:endParaRPr lang="ar-SY" sz="2400" dirty="0">
              <a:solidFill>
                <a:srgbClr val="002060"/>
              </a:solidFill>
              <a:ea typeface="MS Mincho" panose="02020609040205080304" pitchFamily="49" charset="-128"/>
              <a:cs typeface="Sakkal Majalla" panose="02000000000000000000" pitchFamily="2" charset="-78"/>
            </a:endParaRPr>
          </a:p>
          <a:p>
            <a:pPr marL="342900" lvl="0" indent="-342900" algn="just" rtl="1">
              <a:lnSpc>
                <a:spcPct val="150000"/>
              </a:lnSpc>
              <a:spcAft>
                <a:spcPts val="0"/>
              </a:spcAft>
              <a:buSzPts val="1600"/>
              <a:buFont typeface="Arial" panose="020B0604020202020204" pitchFamily="34" charset="0"/>
              <a:buChar char="•"/>
            </a:pPr>
            <a:r>
              <a:rPr lang="ar-SA" sz="24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التعاون مع منظومات نقل التقانة في المنطقة العربية والعالم في المجالات ذات الصلة</a:t>
            </a:r>
            <a:r>
              <a:rPr lang="en-US" sz="2400" b="1" dirty="0">
                <a:solidFill>
                  <a:srgbClr val="002060"/>
                </a:solidFill>
                <a:latin typeface="Sakkal Majalla" panose="02000000000000000000" pitchFamily="2" charset="-78"/>
                <a:ea typeface="MS Mincho" panose="02020609040205080304" pitchFamily="49" charset="-128"/>
                <a:cs typeface="Times New Roman" panose="02020603050405020304" pitchFamily="18" charset="0"/>
              </a:rPr>
              <a:t>.</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307117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ose-up of Drinking Glass">
            <a:extLst>
              <a:ext uri="{FF2B5EF4-FFF2-40B4-BE49-F238E27FC236}">
                <a16:creationId xmlns:a16="http://schemas.microsoft.com/office/drawing/2014/main" id="{4596F187-CFA0-44ED-96D7-6915D1CB6174}"/>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835" b="78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2EB7B99-8309-4BEC-B6AA-0117E15BE890}"/>
              </a:ext>
            </a:extLst>
          </p:cNvPr>
          <p:cNvSpPr/>
          <p:nvPr/>
        </p:nvSpPr>
        <p:spPr>
          <a:xfrm>
            <a:off x="444500" y="419100"/>
            <a:ext cx="11747500" cy="6083300"/>
          </a:xfrm>
          <a:prstGeom prst="rect">
            <a:avLst/>
          </a:prstGeom>
          <a:solidFill>
            <a:srgbClr val="002E5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35AAB99-01B0-4728-A7FA-9BA0DBA1B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240420">
            <a:off x="8228012" y="-2276475"/>
            <a:ext cx="5286375" cy="4552950"/>
          </a:xfrm>
          <a:prstGeom prst="rect">
            <a:avLst/>
          </a:prstGeom>
        </p:spPr>
      </p:pic>
      <p:sp>
        <p:nvSpPr>
          <p:cNvPr id="8" name="TextBox 7">
            <a:extLst>
              <a:ext uri="{FF2B5EF4-FFF2-40B4-BE49-F238E27FC236}">
                <a16:creationId xmlns:a16="http://schemas.microsoft.com/office/drawing/2014/main" id="{62CDAD74-BEB6-4C2C-B2EF-B3C93A89879C}"/>
              </a:ext>
            </a:extLst>
          </p:cNvPr>
          <p:cNvSpPr txBox="1"/>
          <p:nvPr/>
        </p:nvSpPr>
        <p:spPr>
          <a:xfrm>
            <a:off x="444500" y="1002006"/>
            <a:ext cx="8030024" cy="4178067"/>
          </a:xfrm>
          <a:prstGeom prst="rect">
            <a:avLst/>
          </a:prstGeom>
          <a:noFill/>
        </p:spPr>
        <p:txBody>
          <a:bodyPr wrap="square" rtlCol="0">
            <a:spAutoFit/>
          </a:bodyPr>
          <a:lstStyle/>
          <a:p>
            <a:pPr algn="r">
              <a:lnSpc>
                <a:spcPct val="150000"/>
              </a:lnSpc>
            </a:pPr>
            <a:r>
              <a:rPr lang="ar-SA" sz="3600" b="1" dirty="0">
                <a:solidFill>
                  <a:schemeClr val="bg1"/>
                </a:solidFill>
                <a:latin typeface="Sakkal Majalla" panose="02000000000000000000" pitchFamily="2" charset="-78"/>
                <a:cs typeface="Sakkal Majalla" panose="02000000000000000000" pitchFamily="2" charset="-78"/>
              </a:rPr>
              <a:t>محتويات العرض</a:t>
            </a:r>
          </a:p>
          <a:p>
            <a:pPr marL="342900" indent="-342900" algn="r" rtl="1">
              <a:lnSpc>
                <a:spcPct val="150000"/>
              </a:lnSpc>
              <a:buFont typeface="Arial" panose="020B0604020202020204" pitchFamily="34" charset="0"/>
              <a:buChar char="•"/>
            </a:pPr>
            <a:r>
              <a:rPr lang="ar-SA" sz="3600" b="1" dirty="0">
                <a:solidFill>
                  <a:schemeClr val="bg1"/>
                </a:solidFill>
                <a:latin typeface="Sakkal Majalla" panose="02000000000000000000" pitchFamily="2" charset="-78"/>
                <a:cs typeface="Sakkal Majalla" panose="02000000000000000000" pitchFamily="2" charset="-78"/>
              </a:rPr>
              <a:t>مقدمة عن مديرية البحث العلمي والدراسات العليا</a:t>
            </a:r>
          </a:p>
          <a:p>
            <a:pPr marL="342900" indent="-342900" algn="r" rtl="1">
              <a:lnSpc>
                <a:spcPct val="150000"/>
              </a:lnSpc>
              <a:buFont typeface="Arial" panose="020B0604020202020204" pitchFamily="34" charset="0"/>
              <a:buChar char="•"/>
            </a:pPr>
            <a:r>
              <a:rPr lang="ar-SY" sz="3600" b="1" dirty="0">
                <a:solidFill>
                  <a:schemeClr val="bg1"/>
                </a:solidFill>
                <a:latin typeface="Sakkal Majalla" panose="02000000000000000000" pitchFamily="2" charset="-78"/>
                <a:cs typeface="Sakkal Majalla" panose="02000000000000000000" pitchFamily="2" charset="-78"/>
              </a:rPr>
              <a:t>ركائز البحث العلمي ي جامعة دمشق</a:t>
            </a:r>
          </a:p>
          <a:p>
            <a:pPr marL="342900" indent="-342900" algn="r" rtl="1">
              <a:lnSpc>
                <a:spcPct val="150000"/>
              </a:lnSpc>
              <a:buFont typeface="Arial" panose="020B0604020202020204" pitchFamily="34" charset="0"/>
              <a:buChar char="•"/>
            </a:pPr>
            <a:r>
              <a:rPr lang="ar-SA" sz="3600" b="1" dirty="0">
                <a:solidFill>
                  <a:schemeClr val="bg1"/>
                </a:solidFill>
                <a:latin typeface="Sakkal Majalla" panose="02000000000000000000" pitchFamily="2" charset="-78"/>
                <a:cs typeface="Sakkal Majalla" panose="02000000000000000000" pitchFamily="2" charset="-78"/>
              </a:rPr>
              <a:t>النشر الخارجي </a:t>
            </a:r>
            <a:r>
              <a:rPr lang="ar-SY" sz="3600" b="1" dirty="0">
                <a:solidFill>
                  <a:schemeClr val="bg1"/>
                </a:solidFill>
                <a:latin typeface="Sakkal Majalla" panose="02000000000000000000" pitchFamily="2" charset="-78"/>
                <a:cs typeface="Sakkal Majalla" panose="02000000000000000000" pitchFamily="2" charset="-78"/>
              </a:rPr>
              <a:t>ومعايير</a:t>
            </a:r>
            <a:r>
              <a:rPr lang="ar-SA" sz="3600" b="1" dirty="0">
                <a:solidFill>
                  <a:schemeClr val="bg1"/>
                </a:solidFill>
                <a:latin typeface="Sakkal Majalla" panose="02000000000000000000" pitchFamily="2" charset="-78"/>
                <a:cs typeface="Sakkal Majalla" panose="02000000000000000000" pitchFamily="2" charset="-78"/>
              </a:rPr>
              <a:t> الأهمية</a:t>
            </a:r>
          </a:p>
          <a:p>
            <a:pPr marL="342900" indent="-342900" algn="r" rtl="1">
              <a:lnSpc>
                <a:spcPct val="150000"/>
              </a:lnSpc>
              <a:buFont typeface="Arial" panose="020B0604020202020204" pitchFamily="34" charset="0"/>
              <a:buChar char="•"/>
            </a:pPr>
            <a:r>
              <a:rPr lang="ar-SA" sz="3600" b="1" dirty="0">
                <a:solidFill>
                  <a:schemeClr val="bg1"/>
                </a:solidFill>
                <a:latin typeface="Sakkal Majalla" panose="02000000000000000000" pitchFamily="2" charset="-78"/>
                <a:cs typeface="Sakkal Majalla" panose="02000000000000000000" pitchFamily="2" charset="-78"/>
              </a:rPr>
              <a:t>ال</a:t>
            </a:r>
            <a:r>
              <a:rPr lang="ar-SY" sz="3600" b="1" dirty="0">
                <a:solidFill>
                  <a:schemeClr val="bg1"/>
                </a:solidFill>
                <a:latin typeface="Sakkal Majalla" panose="02000000000000000000" pitchFamily="2" charset="-78"/>
                <a:cs typeface="Sakkal Majalla" panose="02000000000000000000" pitchFamily="2" charset="-78"/>
              </a:rPr>
              <a:t>توجهات</a:t>
            </a:r>
            <a:r>
              <a:rPr lang="ar-SA" sz="3600" b="1" dirty="0">
                <a:solidFill>
                  <a:schemeClr val="bg1"/>
                </a:solidFill>
                <a:latin typeface="Sakkal Majalla" panose="02000000000000000000" pitchFamily="2" charset="-78"/>
                <a:cs typeface="Sakkal Majalla" panose="02000000000000000000" pitchFamily="2" charset="-78"/>
              </a:rPr>
              <a:t> المستقبلية للبحث العلمي والدراسات العليا </a:t>
            </a:r>
            <a:endParaRPr lang="en-GB" sz="3600" b="1" dirty="0">
              <a:solidFill>
                <a:schemeClr val="bg1"/>
              </a:solidFill>
              <a:latin typeface="Sakkal Majalla" panose="02000000000000000000" pitchFamily="2" charset="-78"/>
              <a:cs typeface="Sakkal Majalla" panose="02000000000000000000" pitchFamily="2" charset="-78"/>
            </a:endParaRPr>
          </a:p>
        </p:txBody>
      </p:sp>
      <p:sp>
        <p:nvSpPr>
          <p:cNvPr id="6" name="Slide Number Placeholder 5">
            <a:extLst>
              <a:ext uri="{FF2B5EF4-FFF2-40B4-BE49-F238E27FC236}">
                <a16:creationId xmlns:a16="http://schemas.microsoft.com/office/drawing/2014/main" id="{613552E6-97F5-41D3-B299-BB6D41A8C64D}"/>
              </a:ext>
            </a:extLst>
          </p:cNvPr>
          <p:cNvSpPr>
            <a:spLocks noGrp="1"/>
          </p:cNvSpPr>
          <p:nvPr>
            <p:ph type="sldNum" sz="quarter" idx="12"/>
          </p:nvPr>
        </p:nvSpPr>
        <p:spPr/>
        <p:txBody>
          <a:bodyPr/>
          <a:lstStyle/>
          <a:p>
            <a:fld id="{9B17CF23-03A9-49C3-B7C9-A68759EF3A43}" type="slidenum">
              <a:rPr lang="en-US" smtClean="0"/>
              <a:t>2</a:t>
            </a:fld>
            <a:endParaRPr lang="en-US"/>
          </a:p>
        </p:txBody>
      </p:sp>
    </p:spTree>
    <p:extLst>
      <p:ext uri="{BB962C8B-B14F-4D97-AF65-F5344CB8AC3E}">
        <p14:creationId xmlns:p14="http://schemas.microsoft.com/office/powerpoint/2010/main" val="3887350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مكاتب ربط الجامعة بالمجتمع</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98162" y="1468919"/>
            <a:ext cx="9395675" cy="3916457"/>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مكتب قاعدة البيانات الوطنية </a:t>
            </a:r>
            <a:r>
              <a:rPr lang="en-US"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NSR</a:t>
            </a:r>
            <a:endPar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endParaRPr>
          </a:p>
          <a:p>
            <a:pPr lvl="0" algn="just" rtl="1">
              <a:lnSpc>
                <a:spcPct val="150000"/>
              </a:lnSpc>
              <a:spcAft>
                <a:spcPts val="0"/>
              </a:spcAft>
              <a:tabLst>
                <a:tab pos="457200" algn="l"/>
              </a:tabLst>
            </a:pPr>
            <a:endPar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endParaRPr>
          </a:p>
          <a:p>
            <a:pPr algn="just" rtl="1">
              <a:lnSpc>
                <a:spcPct val="150000"/>
              </a:lnSpc>
              <a:spcAft>
                <a:spcPts val="0"/>
              </a:spcAft>
            </a:pPr>
            <a:r>
              <a:rPr lang="ar-SA" sz="2800" dirty="0">
                <a:solidFill>
                  <a:srgbClr val="002060"/>
                </a:solidFill>
                <a:latin typeface="Calibri" panose="020F0502020204030204" pitchFamily="34" charset="0"/>
                <a:ea typeface="SimSun" panose="02010600030101010101" pitchFamily="2" charset="-122"/>
                <a:cs typeface="Sakkal Majalla" panose="02000000000000000000" pitchFamily="2" charset="-78"/>
              </a:rPr>
              <a:t>تم إحداث مكتب قاعدة البيانات البحثية الوطنية (نسر) في مديرية البحث العلمي والدراسات العليا، بحيث يشكل نقطة ارتباط بين الباحثين في جامعة دمشق والقاعدة الوطنية (نسر)، إذ يقوم المكتب بتقديم الدعم الفني لتسجيل الباحثين وأبحاثهم في قاعدة البيانات الوطنية بالإضافة لمتابعة أي تحديث لها على أرض الواقع.</a:t>
            </a:r>
            <a:endParaRPr lang="en-US" sz="24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233972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مكاتب ربط الجامعة بالمجتمع</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98162" y="1468919"/>
            <a:ext cx="9395675" cy="4562788"/>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مكتب براءات الاختراع وحماية الملكية الفكرية</a:t>
            </a:r>
          </a:p>
          <a:p>
            <a:pPr lvl="0" algn="just" rtl="1">
              <a:lnSpc>
                <a:spcPct val="150000"/>
              </a:lnSpc>
              <a:spcAft>
                <a:spcPts val="0"/>
              </a:spcAft>
              <a:tabLst>
                <a:tab pos="457200" algn="l"/>
              </a:tabLst>
            </a:pPr>
            <a:r>
              <a:rPr lang="ar-SY"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بهدف تنشيط حركة الإبداع والاختراع في الجامعة، تم إحداث هذا المكتب يقوم بالمهام التالية:</a:t>
            </a:r>
          </a:p>
          <a:p>
            <a:pPr lvl="0" algn="just" rtl="1">
              <a:lnSpc>
                <a:spcPct val="150000"/>
              </a:lnSpc>
              <a:spcAft>
                <a:spcPts val="0"/>
              </a:spcAft>
              <a:tabLst>
                <a:tab pos="457200" algn="l"/>
              </a:tabLst>
            </a:pPr>
            <a:r>
              <a:rPr lang="ar-SY"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ضمان وسيلة لربط الباحثين والجهات والهيئات المعنية بتسجيل وحماية الملكية الفكرية.</a:t>
            </a:r>
          </a:p>
          <a:p>
            <a:pPr marL="457200" lvl="0" indent="-457200" algn="just" rtl="1">
              <a:lnSpc>
                <a:spcPct val="150000"/>
              </a:lnSpc>
              <a:spcAft>
                <a:spcPts val="0"/>
              </a:spcAft>
              <a:buFont typeface="Arial" panose="020B0604020202020204" pitchFamily="34" charset="0"/>
              <a:buChar char="•"/>
              <a:tabLst>
                <a:tab pos="457200" algn="l"/>
              </a:tabLst>
            </a:pPr>
            <a:r>
              <a:rPr lang="ar-SY"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تأمين تدريب مستمر للباحثين في مجال عمل المكتب</a:t>
            </a:r>
          </a:p>
          <a:p>
            <a:pPr marL="457200" lvl="0" indent="-457200" algn="just" rtl="1">
              <a:lnSpc>
                <a:spcPct val="150000"/>
              </a:lnSpc>
              <a:spcAft>
                <a:spcPts val="0"/>
              </a:spcAft>
              <a:buFont typeface="Arial" panose="020B0604020202020204" pitchFamily="34" charset="0"/>
              <a:buChar char="•"/>
              <a:tabLst>
                <a:tab pos="457200" algn="l"/>
              </a:tabLst>
            </a:pPr>
            <a:r>
              <a:rPr lang="ar-SY"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توجيه الباحثين في تطبيق ابتكاراتهم وأفكارهم وتوثيقها بصورة مهنية.</a:t>
            </a:r>
          </a:p>
          <a:p>
            <a:pPr marL="457200" lvl="0" indent="-457200" algn="just" rtl="1">
              <a:lnSpc>
                <a:spcPct val="150000"/>
              </a:lnSpc>
              <a:spcAft>
                <a:spcPts val="0"/>
              </a:spcAft>
              <a:buFont typeface="Arial" panose="020B0604020202020204" pitchFamily="34" charset="0"/>
              <a:buChar char="•"/>
              <a:tabLst>
                <a:tab pos="457200" algn="l"/>
              </a:tabLst>
            </a:pPr>
            <a:r>
              <a:rPr lang="ar-SY"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خدمة المجتمع عبر توفير الوسائل والابتكارات وليدة أبحاث الجامعة</a:t>
            </a:r>
          </a:p>
          <a:p>
            <a:pPr marL="457200" lvl="0" indent="-457200" algn="just" rtl="1">
              <a:lnSpc>
                <a:spcPct val="150000"/>
              </a:lnSpc>
              <a:spcAft>
                <a:spcPts val="0"/>
              </a:spcAft>
              <a:buFont typeface="Arial" panose="020B0604020202020204" pitchFamily="34" charset="0"/>
              <a:buChar char="•"/>
              <a:tabLst>
                <a:tab pos="457200" algn="l"/>
              </a:tabLst>
            </a:pPr>
            <a:r>
              <a:rPr lang="ar-SY"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تنظيم الملتقيات العلمية والمهنية والمعارض والأيام </a:t>
            </a:r>
            <a:r>
              <a:rPr lang="ar-SY" sz="2800" dirty="0" err="1">
                <a:solidFill>
                  <a:srgbClr val="002060"/>
                </a:solidFill>
                <a:latin typeface="Calibri" panose="020F0502020204030204" pitchFamily="34" charset="0"/>
                <a:ea typeface="MS Mincho" panose="02020609040205080304" pitchFamily="49" charset="-128"/>
                <a:cs typeface="Sakkal Majalla" panose="02000000000000000000" pitchFamily="2" charset="-78"/>
              </a:rPr>
              <a:t>الاطلاعية</a:t>
            </a:r>
            <a:r>
              <a:rPr lang="ar-SY"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 في مجال عمل المكتب</a:t>
            </a:r>
            <a:r>
              <a:rPr lang="ar-SY" sz="2800" b="1"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a:t>
            </a: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48349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8F388-1CA3-433C-8D87-32650E8C8AA8}"/>
              </a:ext>
            </a:extLst>
          </p:cNvPr>
          <p:cNvSpPr/>
          <p:nvPr/>
        </p:nvSpPr>
        <p:spPr>
          <a:xfrm>
            <a:off x="1929777" y="2544910"/>
            <a:ext cx="10083357" cy="1847576"/>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1782494" y="3021944"/>
            <a:ext cx="6065197" cy="923330"/>
          </a:xfrm>
          <a:prstGeom prst="rect">
            <a:avLst/>
          </a:prstGeom>
          <a:noFill/>
        </p:spPr>
        <p:txBody>
          <a:bodyPr wrap="square" rtlCol="0">
            <a:spAutoFit/>
          </a:bodyPr>
          <a:lstStyle/>
          <a:p>
            <a:pPr algn="ctr"/>
            <a:r>
              <a:rPr lang="ar-SY" sz="5400" b="1" dirty="0">
                <a:solidFill>
                  <a:schemeClr val="bg1"/>
                </a:solidFill>
                <a:latin typeface="Sakkal Majalla" panose="02000000000000000000" pitchFamily="2" charset="-78"/>
                <a:cs typeface="Sakkal Majalla" panose="02000000000000000000" pitchFamily="2" charset="-78"/>
              </a:rPr>
              <a:t>الوحدات البحثية</a:t>
            </a:r>
            <a:endParaRPr lang="en-US" sz="5400" b="1" dirty="0">
              <a:solidFill>
                <a:schemeClr val="bg1"/>
              </a:solidFill>
              <a:latin typeface="Sakkal Majalla" panose="02000000000000000000" pitchFamily="2" charset="-78"/>
              <a:cs typeface="Sakkal Majalla" panose="02000000000000000000" pitchFamily="2" charset="-78"/>
            </a:endParaRPr>
          </a:p>
        </p:txBody>
      </p:sp>
      <p:sp>
        <p:nvSpPr>
          <p:cNvPr id="3" name="Slide Number Placeholder 2">
            <a:extLst>
              <a:ext uri="{FF2B5EF4-FFF2-40B4-BE49-F238E27FC236}">
                <a16:creationId xmlns:a16="http://schemas.microsoft.com/office/drawing/2014/main" id="{ECF9B549-9628-409C-9191-F0423A61CE3B}"/>
              </a:ext>
            </a:extLst>
          </p:cNvPr>
          <p:cNvSpPr>
            <a:spLocks noGrp="1"/>
          </p:cNvSpPr>
          <p:nvPr>
            <p:ph type="sldNum" sz="quarter" idx="12"/>
          </p:nvPr>
        </p:nvSpPr>
        <p:spPr/>
        <p:txBody>
          <a:bodyPr/>
          <a:lstStyle/>
          <a:p>
            <a:fld id="{9B17CF23-03A9-49C3-B7C9-A68759EF3A43}" type="slidenum">
              <a:rPr lang="en-US" smtClean="0"/>
              <a:t>22</a:t>
            </a:fld>
            <a:endParaRPr lang="en-US"/>
          </a:p>
        </p:txBody>
      </p:sp>
      <p:grpSp>
        <p:nvGrpSpPr>
          <p:cNvPr id="7" name="Group 6">
            <a:extLst>
              <a:ext uri="{FF2B5EF4-FFF2-40B4-BE49-F238E27FC236}">
                <a16:creationId xmlns:a16="http://schemas.microsoft.com/office/drawing/2014/main" id="{A6BDE482-E187-47E5-B6E4-2A854DF8F76B}"/>
              </a:ext>
            </a:extLst>
          </p:cNvPr>
          <p:cNvGrpSpPr/>
          <p:nvPr/>
        </p:nvGrpSpPr>
        <p:grpSpPr>
          <a:xfrm>
            <a:off x="1621734" y="2883445"/>
            <a:ext cx="6988866" cy="3729685"/>
            <a:chOff x="1621733" y="2883445"/>
            <a:chExt cx="6988866" cy="3729685"/>
          </a:xfrm>
        </p:grpSpPr>
        <p:sp>
          <p:nvSpPr>
            <p:cNvPr id="12" name="TextBox 11">
              <a:extLst>
                <a:ext uri="{FF2B5EF4-FFF2-40B4-BE49-F238E27FC236}">
                  <a16:creationId xmlns:a16="http://schemas.microsoft.com/office/drawing/2014/main" id="{E9AD206F-3940-4B0D-B25F-37A2993807AC}"/>
                </a:ext>
              </a:extLst>
            </p:cNvPr>
            <p:cNvSpPr txBox="1"/>
            <p:nvPr/>
          </p:nvSpPr>
          <p:spPr>
            <a:xfrm>
              <a:off x="1621733" y="6336131"/>
              <a:ext cx="3637043"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520AF9DE-0ECD-4B70-8039-B0DC2C369D25}"/>
                </a:ext>
              </a:extLst>
            </p:cNvPr>
            <p:cNvSpPr txBox="1"/>
            <p:nvPr/>
          </p:nvSpPr>
          <p:spPr>
            <a:xfrm>
              <a:off x="7247881" y="2883445"/>
              <a:ext cx="1362718" cy="1200329"/>
            </a:xfrm>
            <a:prstGeom prst="rect">
              <a:avLst/>
            </a:prstGeom>
            <a:noFill/>
          </p:spPr>
          <p:txBody>
            <a:bodyPr wrap="square" rtlCol="0">
              <a:spAutoFit/>
            </a:bodyPr>
            <a:lstStyle/>
            <a:p>
              <a:pPr algn="ctr"/>
              <a:r>
                <a:rPr lang="en-US" altLang="ko-KR" sz="7200" b="1" dirty="0">
                  <a:solidFill>
                    <a:schemeClr val="accent4"/>
                  </a:solidFill>
                  <a:cs typeface="Arial" pitchFamily="34" charset="0"/>
                </a:rPr>
                <a:t>0</a:t>
              </a:r>
              <a:r>
                <a:rPr lang="ar-SY" altLang="ko-KR" sz="7200" b="1" dirty="0">
                  <a:solidFill>
                    <a:schemeClr val="accent4"/>
                  </a:solidFill>
                  <a:cs typeface="Arial" pitchFamily="34" charset="0"/>
                </a:rPr>
                <a:t>3</a:t>
              </a:r>
              <a:endParaRPr lang="ko-KR" altLang="en-US" sz="7200" b="1" dirty="0">
                <a:solidFill>
                  <a:schemeClr val="accent4"/>
                </a:solidFill>
                <a:cs typeface="Arial" pitchFamily="34" charset="0"/>
              </a:endParaRPr>
            </a:p>
          </p:txBody>
        </p:sp>
      </p:grpSp>
    </p:spTree>
    <p:extLst>
      <p:ext uri="{BB962C8B-B14F-4D97-AF65-F5344CB8AC3E}">
        <p14:creationId xmlns:p14="http://schemas.microsoft.com/office/powerpoint/2010/main" val="2671721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الوحدات البحثية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pic>
        <p:nvPicPr>
          <p:cNvPr id="8" name="Picture 7">
            <a:extLst>
              <a:ext uri="{FF2B5EF4-FFF2-40B4-BE49-F238E27FC236}">
                <a16:creationId xmlns:a16="http://schemas.microsoft.com/office/drawing/2014/main" id="{3CB657F5-F900-4339-B971-99D94E396E81}"/>
              </a:ext>
            </a:extLst>
          </p:cNvPr>
          <p:cNvPicPr/>
          <p:nvPr/>
        </p:nvPicPr>
        <p:blipFill rotWithShape="1">
          <a:blip r:embed="rId2">
            <a:extLst>
              <a:ext uri="{28A0092B-C50C-407E-A947-70E740481C1C}">
                <a14:useLocalDpi xmlns:a14="http://schemas.microsoft.com/office/drawing/2010/main" val="0"/>
              </a:ext>
            </a:extLst>
          </a:blip>
          <a:srcRect l="820" t="1591" r="1157" b="2435"/>
          <a:stretch/>
        </p:blipFill>
        <p:spPr bwMode="auto">
          <a:xfrm>
            <a:off x="499274" y="3847324"/>
            <a:ext cx="6653241" cy="2985433"/>
          </a:xfrm>
          <a:prstGeom prst="rect">
            <a:avLst/>
          </a:prstGeom>
          <a:noFill/>
        </p:spPr>
      </p:pic>
      <p:sp>
        <p:nvSpPr>
          <p:cNvPr id="9" name="TextBox 8">
            <a:extLst>
              <a:ext uri="{FF2B5EF4-FFF2-40B4-BE49-F238E27FC236}">
                <a16:creationId xmlns:a16="http://schemas.microsoft.com/office/drawing/2014/main" id="{00B77A25-DB66-4B6F-BAD8-D18E85AB2484}"/>
              </a:ext>
            </a:extLst>
          </p:cNvPr>
          <p:cNvSpPr txBox="1"/>
          <p:nvPr/>
        </p:nvSpPr>
        <p:spPr>
          <a:xfrm>
            <a:off x="586525" y="1020134"/>
            <a:ext cx="9395675" cy="2985433"/>
          </a:xfrm>
          <a:prstGeom prst="rect">
            <a:avLst/>
          </a:prstGeom>
          <a:noFill/>
        </p:spPr>
        <p:txBody>
          <a:bodyPr wrap="square" rtlCol="0">
            <a:spAutoFit/>
          </a:bodyPr>
          <a:lstStyle/>
          <a:p>
            <a:pPr lvl="0" algn="just" rtl="1">
              <a:lnSpc>
                <a:spcPct val="150000"/>
              </a:lnSpc>
            </a:pPr>
            <a:r>
              <a:rPr lang="ar-SA" sz="3200" dirty="0">
                <a:solidFill>
                  <a:srgbClr val="002060"/>
                </a:solidFill>
                <a:ea typeface="MS Mincho" panose="02020609040205080304" pitchFamily="49" charset="-128"/>
                <a:cs typeface="Sakkal Majalla" panose="02000000000000000000" pitchFamily="2" charset="-78"/>
              </a:rPr>
              <a:t>تضم هذه الوحدة الاختصاصيين في مجال نشاط هذه الوحدة وطلاب الدراسات العليا الذين يودون إجراء رسائل الماجستير وأطروحات الدكتوراه ضمن المحاور البحثية المعتمدة لكل وحدة. إذ تقدم مديرية البحث العلمي الدعم المادي واللوجستي المتاح لإجراء الأبحاث ضمن هذه الوحدات.</a:t>
            </a:r>
            <a:endParaRPr lang="en-GB" sz="3600" dirty="0">
              <a:solidFill>
                <a:prstClr val="black"/>
              </a:solidFill>
            </a:endParaRPr>
          </a:p>
        </p:txBody>
      </p:sp>
    </p:spTree>
    <p:extLst>
      <p:ext uri="{BB962C8B-B14F-4D97-AF65-F5344CB8AC3E}">
        <p14:creationId xmlns:p14="http://schemas.microsoft.com/office/powerpoint/2010/main" val="4230162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8F388-1CA3-433C-8D87-32650E8C8AA8}"/>
              </a:ext>
            </a:extLst>
          </p:cNvPr>
          <p:cNvSpPr/>
          <p:nvPr/>
        </p:nvSpPr>
        <p:spPr>
          <a:xfrm>
            <a:off x="774155" y="2505212"/>
            <a:ext cx="10600526" cy="1847576"/>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1150013" y="2967335"/>
            <a:ext cx="7847691" cy="923330"/>
          </a:xfrm>
          <a:prstGeom prst="rect">
            <a:avLst/>
          </a:prstGeom>
          <a:noFill/>
        </p:spPr>
        <p:txBody>
          <a:bodyPr wrap="square" rtlCol="0">
            <a:spAutoFit/>
          </a:bodyPr>
          <a:lstStyle/>
          <a:p>
            <a:pPr algn="ctr"/>
            <a:r>
              <a:rPr lang="ar-SY" sz="5400" b="1" dirty="0">
                <a:solidFill>
                  <a:schemeClr val="bg1"/>
                </a:solidFill>
                <a:latin typeface="Sakkal Majalla" panose="02000000000000000000" pitchFamily="2" charset="-78"/>
                <a:cs typeface="Sakkal Majalla" panose="02000000000000000000" pitchFamily="2" charset="-78"/>
              </a:rPr>
              <a:t>أعضاء الهيئتين التدريسية والتعليمية</a:t>
            </a:r>
            <a:endParaRPr lang="en-US" sz="5400" b="1" dirty="0">
              <a:solidFill>
                <a:schemeClr val="bg1"/>
              </a:solidFill>
              <a:latin typeface="Sakkal Majalla" panose="02000000000000000000" pitchFamily="2" charset="-78"/>
              <a:cs typeface="Sakkal Majalla" panose="02000000000000000000" pitchFamily="2" charset="-78"/>
            </a:endParaRPr>
          </a:p>
        </p:txBody>
      </p:sp>
      <p:sp>
        <p:nvSpPr>
          <p:cNvPr id="3" name="Slide Number Placeholder 2">
            <a:extLst>
              <a:ext uri="{FF2B5EF4-FFF2-40B4-BE49-F238E27FC236}">
                <a16:creationId xmlns:a16="http://schemas.microsoft.com/office/drawing/2014/main" id="{ECF9B549-9628-409C-9191-F0423A61CE3B}"/>
              </a:ext>
            </a:extLst>
          </p:cNvPr>
          <p:cNvSpPr>
            <a:spLocks noGrp="1"/>
          </p:cNvSpPr>
          <p:nvPr>
            <p:ph type="sldNum" sz="quarter" idx="12"/>
          </p:nvPr>
        </p:nvSpPr>
        <p:spPr/>
        <p:txBody>
          <a:bodyPr/>
          <a:lstStyle/>
          <a:p>
            <a:fld id="{9B17CF23-03A9-49C3-B7C9-A68759EF3A43}" type="slidenum">
              <a:rPr lang="en-US" smtClean="0"/>
              <a:t>24</a:t>
            </a:fld>
            <a:endParaRPr lang="en-US"/>
          </a:p>
        </p:txBody>
      </p:sp>
      <p:grpSp>
        <p:nvGrpSpPr>
          <p:cNvPr id="7" name="Group 6">
            <a:extLst>
              <a:ext uri="{FF2B5EF4-FFF2-40B4-BE49-F238E27FC236}">
                <a16:creationId xmlns:a16="http://schemas.microsoft.com/office/drawing/2014/main" id="{A6BDE482-E187-47E5-B6E4-2A854DF8F76B}"/>
              </a:ext>
            </a:extLst>
          </p:cNvPr>
          <p:cNvGrpSpPr/>
          <p:nvPr/>
        </p:nvGrpSpPr>
        <p:grpSpPr>
          <a:xfrm>
            <a:off x="3731025" y="2809227"/>
            <a:ext cx="6988866" cy="3729685"/>
            <a:chOff x="1621733" y="2883445"/>
            <a:chExt cx="6988866" cy="3729685"/>
          </a:xfrm>
        </p:grpSpPr>
        <p:sp>
          <p:nvSpPr>
            <p:cNvPr id="12" name="TextBox 11">
              <a:extLst>
                <a:ext uri="{FF2B5EF4-FFF2-40B4-BE49-F238E27FC236}">
                  <a16:creationId xmlns:a16="http://schemas.microsoft.com/office/drawing/2014/main" id="{E9AD206F-3940-4B0D-B25F-37A2993807AC}"/>
                </a:ext>
              </a:extLst>
            </p:cNvPr>
            <p:cNvSpPr txBox="1"/>
            <p:nvPr/>
          </p:nvSpPr>
          <p:spPr>
            <a:xfrm>
              <a:off x="1621733" y="6336131"/>
              <a:ext cx="3637043"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520AF9DE-0ECD-4B70-8039-B0DC2C369D25}"/>
                </a:ext>
              </a:extLst>
            </p:cNvPr>
            <p:cNvSpPr txBox="1"/>
            <p:nvPr/>
          </p:nvSpPr>
          <p:spPr>
            <a:xfrm>
              <a:off x="7247881" y="2883445"/>
              <a:ext cx="1362718" cy="1200329"/>
            </a:xfrm>
            <a:prstGeom prst="rect">
              <a:avLst/>
            </a:prstGeom>
            <a:noFill/>
          </p:spPr>
          <p:txBody>
            <a:bodyPr wrap="square" rtlCol="0">
              <a:spAutoFit/>
            </a:bodyPr>
            <a:lstStyle/>
            <a:p>
              <a:pPr algn="ctr"/>
              <a:r>
                <a:rPr lang="en-US" altLang="ko-KR" sz="7200" b="1" dirty="0">
                  <a:solidFill>
                    <a:schemeClr val="accent4"/>
                  </a:solidFill>
                  <a:cs typeface="Arial" pitchFamily="34" charset="0"/>
                </a:rPr>
                <a:t>0</a:t>
              </a:r>
              <a:r>
                <a:rPr lang="ar-SY" altLang="ko-KR" sz="7200" b="1" dirty="0">
                  <a:solidFill>
                    <a:schemeClr val="accent4"/>
                  </a:solidFill>
                  <a:cs typeface="Arial" pitchFamily="34" charset="0"/>
                </a:rPr>
                <a:t>4</a:t>
              </a:r>
              <a:endParaRPr lang="ko-KR" altLang="en-US" sz="7200" b="1" dirty="0">
                <a:solidFill>
                  <a:schemeClr val="accent4"/>
                </a:solidFill>
                <a:cs typeface="Arial" pitchFamily="34" charset="0"/>
              </a:endParaRPr>
            </a:p>
          </p:txBody>
        </p:sp>
      </p:grpSp>
    </p:spTree>
    <p:extLst>
      <p:ext uri="{BB962C8B-B14F-4D97-AF65-F5344CB8AC3E}">
        <p14:creationId xmlns:p14="http://schemas.microsoft.com/office/powerpoint/2010/main" val="221464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أعداد أعضاء الهيئة التدريسية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grpSp>
        <p:nvGrpSpPr>
          <p:cNvPr id="11" name="Group 10">
            <a:extLst>
              <a:ext uri="{FF2B5EF4-FFF2-40B4-BE49-F238E27FC236}">
                <a16:creationId xmlns:a16="http://schemas.microsoft.com/office/drawing/2014/main" id="{8C16E582-C954-403C-A804-E4592EF5104A}"/>
              </a:ext>
            </a:extLst>
          </p:cNvPr>
          <p:cNvGrpSpPr/>
          <p:nvPr/>
        </p:nvGrpSpPr>
        <p:grpSpPr>
          <a:xfrm>
            <a:off x="783969" y="326083"/>
            <a:ext cx="296642" cy="784748"/>
            <a:chOff x="762485" y="1664845"/>
            <a:chExt cx="296642" cy="784748"/>
          </a:xfrm>
          <a:solidFill>
            <a:schemeClr val="accent3">
              <a:lumMod val="75000"/>
            </a:schemeClr>
          </a:solidFill>
        </p:grpSpPr>
        <p:sp>
          <p:nvSpPr>
            <p:cNvPr id="12" name="Freeform 23">
              <a:extLst>
                <a:ext uri="{FF2B5EF4-FFF2-40B4-BE49-F238E27FC236}">
                  <a16:creationId xmlns:a16="http://schemas.microsoft.com/office/drawing/2014/main" id="{05FB8F5F-FF66-4C31-84C4-FFF45C448DB1}"/>
                </a:ext>
              </a:extLst>
            </p:cNvPr>
            <p:cNvSpPr>
              <a:spLocks/>
            </p:cNvSpPr>
            <p:nvPr/>
          </p:nvSpPr>
          <p:spPr bwMode="auto">
            <a:xfrm flipH="1">
              <a:off x="762485" y="1820472"/>
              <a:ext cx="296642" cy="629121"/>
            </a:xfrm>
            <a:custGeom>
              <a:avLst/>
              <a:gdLst>
                <a:gd name="T0" fmla="*/ 350 w 352"/>
                <a:gd name="T1" fmla="*/ 118 h 746"/>
                <a:gd name="T2" fmla="*/ 323 w 352"/>
                <a:gd name="T3" fmla="*/ 29 h 746"/>
                <a:gd name="T4" fmla="*/ 193 w 352"/>
                <a:gd name="T5" fmla="*/ 5 h 746"/>
                <a:gd name="T6" fmla="*/ 175 w 352"/>
                <a:gd name="T7" fmla="*/ 5 h 746"/>
                <a:gd name="T8" fmla="*/ 159 w 352"/>
                <a:gd name="T9" fmla="*/ 5 h 746"/>
                <a:gd name="T10" fmla="*/ 29 w 352"/>
                <a:gd name="T11" fmla="*/ 29 h 746"/>
                <a:gd name="T12" fmla="*/ 2 w 352"/>
                <a:gd name="T13" fmla="*/ 118 h 746"/>
                <a:gd name="T14" fmla="*/ 2 w 352"/>
                <a:gd name="T15" fmla="*/ 322 h 746"/>
                <a:gd name="T16" fmla="*/ 26 w 352"/>
                <a:gd name="T17" fmla="*/ 359 h 746"/>
                <a:gd name="T18" fmla="*/ 63 w 352"/>
                <a:gd name="T19" fmla="*/ 322 h 746"/>
                <a:gd name="T20" fmla="*/ 63 w 352"/>
                <a:gd name="T21" fmla="*/ 123 h 746"/>
                <a:gd name="T22" fmla="*/ 87 w 352"/>
                <a:gd name="T23" fmla="*/ 123 h 746"/>
                <a:gd name="T24" fmla="*/ 87 w 352"/>
                <a:gd name="T25" fmla="*/ 691 h 746"/>
                <a:gd name="T26" fmla="*/ 167 w 352"/>
                <a:gd name="T27" fmla="*/ 702 h 746"/>
                <a:gd name="T28" fmla="*/ 167 w 352"/>
                <a:gd name="T29" fmla="*/ 359 h 746"/>
                <a:gd name="T30" fmla="*/ 172 w 352"/>
                <a:gd name="T31" fmla="*/ 359 h 746"/>
                <a:gd name="T32" fmla="*/ 180 w 352"/>
                <a:gd name="T33" fmla="*/ 359 h 746"/>
                <a:gd name="T34" fmla="*/ 185 w 352"/>
                <a:gd name="T35" fmla="*/ 359 h 746"/>
                <a:gd name="T36" fmla="*/ 185 w 352"/>
                <a:gd name="T37" fmla="*/ 702 h 746"/>
                <a:gd name="T38" fmla="*/ 265 w 352"/>
                <a:gd name="T39" fmla="*/ 691 h 746"/>
                <a:gd name="T40" fmla="*/ 265 w 352"/>
                <a:gd name="T41" fmla="*/ 123 h 746"/>
                <a:gd name="T42" fmla="*/ 289 w 352"/>
                <a:gd name="T43" fmla="*/ 123 h 746"/>
                <a:gd name="T44" fmla="*/ 289 w 352"/>
                <a:gd name="T45" fmla="*/ 322 h 746"/>
                <a:gd name="T46" fmla="*/ 326 w 352"/>
                <a:gd name="T47" fmla="*/ 359 h 746"/>
                <a:gd name="T48" fmla="*/ 350 w 352"/>
                <a:gd name="T49" fmla="*/ 322 h 746"/>
                <a:gd name="T50" fmla="*/ 350 w 352"/>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746">
                  <a:moveTo>
                    <a:pt x="350" y="118"/>
                  </a:moveTo>
                  <a:cubicBezTo>
                    <a:pt x="350" y="86"/>
                    <a:pt x="350" y="50"/>
                    <a:pt x="323" y="29"/>
                  </a:cubicBezTo>
                  <a:cubicBezTo>
                    <a:pt x="286" y="0"/>
                    <a:pt x="238" y="5"/>
                    <a:pt x="193" y="5"/>
                  </a:cubicBezTo>
                  <a:cubicBezTo>
                    <a:pt x="188" y="5"/>
                    <a:pt x="183" y="5"/>
                    <a:pt x="175" y="5"/>
                  </a:cubicBezTo>
                  <a:cubicBezTo>
                    <a:pt x="169"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1" y="746"/>
                    <a:pt x="167" y="702"/>
                  </a:cubicBezTo>
                  <a:cubicBezTo>
                    <a:pt x="167" y="586"/>
                    <a:pt x="167" y="474"/>
                    <a:pt x="167" y="359"/>
                  </a:cubicBezTo>
                  <a:cubicBezTo>
                    <a:pt x="172" y="359"/>
                    <a:pt x="172" y="359"/>
                    <a:pt x="172" y="359"/>
                  </a:cubicBezTo>
                  <a:cubicBezTo>
                    <a:pt x="180" y="359"/>
                    <a:pt x="180" y="359"/>
                    <a:pt x="180" y="359"/>
                  </a:cubicBezTo>
                  <a:cubicBezTo>
                    <a:pt x="185" y="359"/>
                    <a:pt x="185" y="359"/>
                    <a:pt x="185" y="359"/>
                  </a:cubicBezTo>
                  <a:cubicBezTo>
                    <a:pt x="185" y="474"/>
                    <a:pt x="185" y="586"/>
                    <a:pt x="185" y="702"/>
                  </a:cubicBezTo>
                  <a:cubicBezTo>
                    <a:pt x="191" y="746"/>
                    <a:pt x="270" y="738"/>
                    <a:pt x="265" y="691"/>
                  </a:cubicBezTo>
                  <a:cubicBezTo>
                    <a:pt x="268" y="503"/>
                    <a:pt x="265" y="311"/>
                    <a:pt x="265" y="123"/>
                  </a:cubicBezTo>
                  <a:cubicBezTo>
                    <a:pt x="273" y="123"/>
                    <a:pt x="283" y="123"/>
                    <a:pt x="289" y="123"/>
                  </a:cubicBezTo>
                  <a:cubicBezTo>
                    <a:pt x="289" y="188"/>
                    <a:pt x="289" y="254"/>
                    <a:pt x="289" y="322"/>
                  </a:cubicBezTo>
                  <a:cubicBezTo>
                    <a:pt x="289" y="340"/>
                    <a:pt x="302" y="364"/>
                    <a:pt x="326" y="359"/>
                  </a:cubicBezTo>
                  <a:cubicBezTo>
                    <a:pt x="344" y="361"/>
                    <a:pt x="352" y="338"/>
                    <a:pt x="350" y="322"/>
                  </a:cubicBezTo>
                  <a:cubicBezTo>
                    <a:pt x="352" y="254"/>
                    <a:pt x="350" y="186"/>
                    <a:pt x="350" y="118"/>
                  </a:cubicBezTo>
                  <a:close/>
                </a:path>
              </a:pathLst>
            </a:custGeom>
            <a:grp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24">
              <a:extLst>
                <a:ext uri="{FF2B5EF4-FFF2-40B4-BE49-F238E27FC236}">
                  <a16:creationId xmlns:a16="http://schemas.microsoft.com/office/drawing/2014/main" id="{D6F7C460-8822-4301-BA08-4DF298F1A1F8}"/>
                </a:ext>
              </a:extLst>
            </p:cNvPr>
            <p:cNvSpPr>
              <a:spLocks/>
            </p:cNvSpPr>
            <p:nvPr/>
          </p:nvSpPr>
          <p:spPr bwMode="auto">
            <a:xfrm flipH="1">
              <a:off x="844105" y="1664845"/>
              <a:ext cx="152303" cy="148322"/>
            </a:xfrm>
            <a:custGeom>
              <a:avLst/>
              <a:gdLst>
                <a:gd name="T0" fmla="*/ 156 w 180"/>
                <a:gd name="T1" fmla="*/ 110 h 176"/>
                <a:gd name="T2" fmla="*/ 71 w 180"/>
                <a:gd name="T3" fmla="*/ 19 h 176"/>
                <a:gd name="T4" fmla="*/ 34 w 180"/>
                <a:gd name="T5" fmla="*/ 134 h 176"/>
                <a:gd name="T6" fmla="*/ 156 w 180"/>
                <a:gd name="T7" fmla="*/ 110 h 176"/>
              </a:gdLst>
              <a:ahLst/>
              <a:cxnLst>
                <a:cxn ang="0">
                  <a:pos x="T0" y="T1"/>
                </a:cxn>
                <a:cxn ang="0">
                  <a:pos x="T2" y="T3"/>
                </a:cxn>
                <a:cxn ang="0">
                  <a:pos x="T4" y="T5"/>
                </a:cxn>
                <a:cxn ang="0">
                  <a:pos x="T6" y="T7"/>
                </a:cxn>
              </a:cxnLst>
              <a:rect l="0" t="0" r="r" b="b"/>
              <a:pathLst>
                <a:path w="180" h="176">
                  <a:moveTo>
                    <a:pt x="156" y="110"/>
                  </a:moveTo>
                  <a:cubicBezTo>
                    <a:pt x="180" y="60"/>
                    <a:pt x="125" y="0"/>
                    <a:pt x="71" y="19"/>
                  </a:cubicBezTo>
                  <a:cubicBezTo>
                    <a:pt x="21" y="26"/>
                    <a:pt x="0" y="97"/>
                    <a:pt x="34" y="134"/>
                  </a:cubicBezTo>
                  <a:cubicBezTo>
                    <a:pt x="66" y="176"/>
                    <a:pt x="143" y="163"/>
                    <a:pt x="156" y="110"/>
                  </a:cubicBezTo>
                  <a:close/>
                </a:path>
              </a:pathLst>
            </a:custGeom>
            <a:grp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4" name="Group 13">
            <a:extLst>
              <a:ext uri="{FF2B5EF4-FFF2-40B4-BE49-F238E27FC236}">
                <a16:creationId xmlns:a16="http://schemas.microsoft.com/office/drawing/2014/main" id="{673F2825-AF7B-47E3-B0D7-F81E6D7FA487}"/>
              </a:ext>
            </a:extLst>
          </p:cNvPr>
          <p:cNvGrpSpPr/>
          <p:nvPr/>
        </p:nvGrpSpPr>
        <p:grpSpPr>
          <a:xfrm>
            <a:off x="1131626" y="377881"/>
            <a:ext cx="296642" cy="721576"/>
            <a:chOff x="11068590" y="2193883"/>
            <a:chExt cx="299629" cy="681152"/>
          </a:xfrm>
          <a:solidFill>
            <a:srgbClr val="002E50"/>
          </a:solidFill>
        </p:grpSpPr>
        <p:sp>
          <p:nvSpPr>
            <p:cNvPr id="15" name="Freeform 43">
              <a:extLst>
                <a:ext uri="{FF2B5EF4-FFF2-40B4-BE49-F238E27FC236}">
                  <a16:creationId xmlns:a16="http://schemas.microsoft.com/office/drawing/2014/main" id="{CBD82552-36F8-4419-81EC-9C75DC9C16F1}"/>
                </a:ext>
              </a:extLst>
            </p:cNvPr>
            <p:cNvSpPr>
              <a:spLocks/>
            </p:cNvSpPr>
            <p:nvPr/>
          </p:nvSpPr>
          <p:spPr bwMode="auto">
            <a:xfrm>
              <a:off x="11148723" y="2193883"/>
              <a:ext cx="139362" cy="111490"/>
            </a:xfrm>
            <a:custGeom>
              <a:avLst/>
              <a:gdLst>
                <a:gd name="T0" fmla="*/ 81 w 165"/>
                <a:gd name="T1" fmla="*/ 132 h 132"/>
                <a:gd name="T2" fmla="*/ 133 w 165"/>
                <a:gd name="T3" fmla="*/ 106 h 132"/>
                <a:gd name="T4" fmla="*/ 94 w 165"/>
                <a:gd name="T5" fmla="*/ 0 h 132"/>
                <a:gd name="T6" fmla="*/ 81 w 165"/>
                <a:gd name="T7" fmla="*/ 0 h 132"/>
                <a:gd name="T8" fmla="*/ 71 w 165"/>
                <a:gd name="T9" fmla="*/ 0 h 132"/>
                <a:gd name="T10" fmla="*/ 31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3" y="106"/>
                  </a:cubicBezTo>
                  <a:cubicBezTo>
                    <a:pt x="165" y="69"/>
                    <a:pt x="139" y="11"/>
                    <a:pt x="94" y="0"/>
                  </a:cubicBezTo>
                  <a:cubicBezTo>
                    <a:pt x="91" y="0"/>
                    <a:pt x="86" y="0"/>
                    <a:pt x="81" y="0"/>
                  </a:cubicBezTo>
                  <a:cubicBezTo>
                    <a:pt x="78" y="0"/>
                    <a:pt x="73" y="0"/>
                    <a:pt x="71" y="0"/>
                  </a:cubicBezTo>
                  <a:cubicBezTo>
                    <a:pt x="26" y="11"/>
                    <a:pt x="0" y="69"/>
                    <a:pt x="31" y="106"/>
                  </a:cubicBezTo>
                  <a:cubicBezTo>
                    <a:pt x="42" y="121"/>
                    <a:pt x="63" y="132"/>
                    <a:pt x="81" y="132"/>
                  </a:cubicBezTo>
                  <a:close/>
                </a:path>
              </a:pathLst>
            </a:custGeom>
            <a:grp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44">
              <a:extLst>
                <a:ext uri="{FF2B5EF4-FFF2-40B4-BE49-F238E27FC236}">
                  <a16:creationId xmlns:a16="http://schemas.microsoft.com/office/drawing/2014/main" id="{5C3EF82E-6B3C-41EA-B25A-601CA8027821}"/>
                </a:ext>
              </a:extLst>
            </p:cNvPr>
            <p:cNvSpPr>
              <a:spLocks/>
            </p:cNvSpPr>
            <p:nvPr/>
          </p:nvSpPr>
          <p:spPr bwMode="auto">
            <a:xfrm>
              <a:off x="11068590" y="2311612"/>
              <a:ext cx="299629" cy="563423"/>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2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5 w 356"/>
                <a:gd name="T25" fmla="*/ 400 h 668"/>
                <a:gd name="T26" fmla="*/ 178 w 356"/>
                <a:gd name="T27" fmla="*/ 400 h 668"/>
                <a:gd name="T28" fmla="*/ 183 w 356"/>
                <a:gd name="T29" fmla="*/ 400 h 668"/>
                <a:gd name="T30" fmla="*/ 186 w 356"/>
                <a:gd name="T31" fmla="*/ 634 h 668"/>
                <a:gd name="T32" fmla="*/ 243 w 356"/>
                <a:gd name="T33" fmla="*/ 634 h 668"/>
                <a:gd name="T34" fmla="*/ 243 w 356"/>
                <a:gd name="T35" fmla="*/ 400 h 668"/>
                <a:gd name="T36" fmla="*/ 322 w 356"/>
                <a:gd name="T37" fmla="*/ 400 h 668"/>
                <a:gd name="T38" fmla="*/ 243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5" y="223"/>
                    <a:pt x="0" y="265"/>
                  </a:cubicBezTo>
                  <a:cubicBezTo>
                    <a:pt x="3" y="292"/>
                    <a:pt x="47" y="294"/>
                    <a:pt x="52"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5" y="557"/>
                    <a:pt x="173" y="478"/>
                    <a:pt x="175" y="400"/>
                  </a:cubicBezTo>
                  <a:cubicBezTo>
                    <a:pt x="178" y="400"/>
                    <a:pt x="178" y="400"/>
                    <a:pt x="178" y="400"/>
                  </a:cubicBezTo>
                  <a:cubicBezTo>
                    <a:pt x="181" y="400"/>
                    <a:pt x="183" y="400"/>
                    <a:pt x="183" y="400"/>
                  </a:cubicBezTo>
                  <a:cubicBezTo>
                    <a:pt x="186" y="478"/>
                    <a:pt x="183" y="557"/>
                    <a:pt x="186" y="634"/>
                  </a:cubicBezTo>
                  <a:cubicBezTo>
                    <a:pt x="188" y="668"/>
                    <a:pt x="241" y="668"/>
                    <a:pt x="243" y="634"/>
                  </a:cubicBezTo>
                  <a:cubicBezTo>
                    <a:pt x="246" y="555"/>
                    <a:pt x="243" y="478"/>
                    <a:pt x="243" y="400"/>
                  </a:cubicBezTo>
                  <a:cubicBezTo>
                    <a:pt x="270" y="400"/>
                    <a:pt x="296" y="400"/>
                    <a:pt x="322" y="400"/>
                  </a:cubicBezTo>
                  <a:cubicBezTo>
                    <a:pt x="298" y="297"/>
                    <a:pt x="270" y="194"/>
                    <a:pt x="243" y="92"/>
                  </a:cubicBezTo>
                  <a:cubicBezTo>
                    <a:pt x="249" y="94"/>
                    <a:pt x="254" y="100"/>
                    <a:pt x="257" y="100"/>
                  </a:cubicBezTo>
                  <a:cubicBezTo>
                    <a:pt x="275" y="155"/>
                    <a:pt x="288" y="213"/>
                    <a:pt x="306" y="268"/>
                  </a:cubicBezTo>
                  <a:cubicBezTo>
                    <a:pt x="311" y="294"/>
                    <a:pt x="356" y="292"/>
                    <a:pt x="356" y="265"/>
                  </a:cubicBezTo>
                  <a:cubicBezTo>
                    <a:pt x="353" y="223"/>
                    <a:pt x="335" y="181"/>
                    <a:pt x="325" y="142"/>
                  </a:cubicBezTo>
                  <a:cubicBezTo>
                    <a:pt x="311" y="102"/>
                    <a:pt x="309" y="58"/>
                    <a:pt x="280" y="26"/>
                  </a:cubicBezTo>
                  <a:close/>
                </a:path>
              </a:pathLst>
            </a:custGeom>
            <a:grp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 name="Group 1">
            <a:extLst>
              <a:ext uri="{FF2B5EF4-FFF2-40B4-BE49-F238E27FC236}">
                <a16:creationId xmlns:a16="http://schemas.microsoft.com/office/drawing/2014/main" id="{695A86BE-5673-4ED8-BF34-A3B3DE540DFF}"/>
              </a:ext>
            </a:extLst>
          </p:cNvPr>
          <p:cNvGrpSpPr/>
          <p:nvPr/>
        </p:nvGrpSpPr>
        <p:grpSpPr>
          <a:xfrm>
            <a:off x="783969" y="1809454"/>
            <a:ext cx="2252905" cy="4595420"/>
            <a:chOff x="783969" y="1809454"/>
            <a:chExt cx="2252905" cy="4595420"/>
          </a:xfrm>
        </p:grpSpPr>
        <p:sp>
          <p:nvSpPr>
            <p:cNvPr id="18" name="타원 69">
              <a:extLst>
                <a:ext uri="{FF2B5EF4-FFF2-40B4-BE49-F238E27FC236}">
                  <a16:creationId xmlns:a16="http://schemas.microsoft.com/office/drawing/2014/main" id="{B20DBE1D-82F6-4783-B876-CAB9BE14BA27}"/>
                </a:ext>
              </a:extLst>
            </p:cNvPr>
            <p:cNvSpPr/>
            <p:nvPr/>
          </p:nvSpPr>
          <p:spPr>
            <a:xfrm>
              <a:off x="828611" y="1809454"/>
              <a:ext cx="2163621" cy="2164185"/>
            </a:xfrm>
            <a:prstGeom prst="ellipse">
              <a:avLst/>
            </a:prstGeom>
            <a:solidFill>
              <a:schemeClr val="bg1">
                <a:lumMod val="7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19" name="타원 69">
              <a:extLst>
                <a:ext uri="{FF2B5EF4-FFF2-40B4-BE49-F238E27FC236}">
                  <a16:creationId xmlns:a16="http://schemas.microsoft.com/office/drawing/2014/main" id="{1A3DD15D-04E1-49A9-AED6-09B3AE787508}"/>
                </a:ext>
              </a:extLst>
            </p:cNvPr>
            <p:cNvSpPr/>
            <p:nvPr/>
          </p:nvSpPr>
          <p:spPr>
            <a:xfrm>
              <a:off x="828611" y="1809454"/>
              <a:ext cx="2163621" cy="2164185"/>
            </a:xfrm>
            <a:prstGeom prst="chord">
              <a:avLst>
                <a:gd name="adj1" fmla="val 1355058"/>
                <a:gd name="adj2" fmla="val 9422419"/>
              </a:avLst>
            </a:prstGeom>
            <a:solidFill>
              <a:srgbClr val="002E50"/>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20" name="TextBox 249">
              <a:extLst>
                <a:ext uri="{FF2B5EF4-FFF2-40B4-BE49-F238E27FC236}">
                  <a16:creationId xmlns:a16="http://schemas.microsoft.com/office/drawing/2014/main" id="{134692E0-DF14-46DC-B6D8-6FF1D37A79C9}"/>
                </a:ext>
              </a:extLst>
            </p:cNvPr>
            <p:cNvSpPr txBox="1"/>
            <p:nvPr/>
          </p:nvSpPr>
          <p:spPr>
            <a:xfrm>
              <a:off x="1189783" y="2530669"/>
              <a:ext cx="1538884" cy="738664"/>
            </a:xfrm>
            <a:prstGeom prst="rect">
              <a:avLst/>
            </a:prstGeom>
            <a:noFill/>
          </p:spPr>
          <p:txBody>
            <a:bodyPr wrap="none" lIns="0" tIns="0" rIns="0" bIns="0"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spcAft>
                  <a:spcPts val="600"/>
                </a:spcAft>
              </a:pPr>
              <a:r>
                <a:rPr lang="ar-SY" sz="4800" dirty="0">
                  <a:solidFill>
                    <a:schemeClr val="bg1"/>
                  </a:solidFill>
                  <a:latin typeface="Athiti" panose="00000500000000000000" pitchFamily="2" charset="-34"/>
                  <a:ea typeface="Roboto" charset="0"/>
                  <a:cs typeface="Athiti" panose="00000500000000000000" pitchFamily="2" charset="-34"/>
                </a:rPr>
                <a:t>29.9</a:t>
              </a:r>
              <a:r>
                <a:rPr lang="nb-NO" sz="4000" dirty="0">
                  <a:solidFill>
                    <a:schemeClr val="bg1"/>
                  </a:solidFill>
                  <a:latin typeface="Athiti" panose="00000500000000000000" pitchFamily="2" charset="-34"/>
                  <a:ea typeface="Roboto" charset="0"/>
                  <a:cs typeface="Athiti" panose="00000500000000000000" pitchFamily="2" charset="-34"/>
                </a:rPr>
                <a:t>%</a:t>
              </a:r>
              <a:endParaRPr lang="en-US" sz="4000" dirty="0">
                <a:solidFill>
                  <a:schemeClr val="bg1"/>
                </a:solidFill>
                <a:latin typeface="Athiti" panose="00000500000000000000" pitchFamily="2" charset="-34"/>
                <a:ea typeface="Roboto" charset="0"/>
                <a:cs typeface="Athiti" panose="00000500000000000000" pitchFamily="2" charset="-34"/>
              </a:endParaRPr>
            </a:p>
          </p:txBody>
        </p:sp>
        <p:sp>
          <p:nvSpPr>
            <p:cNvPr id="30" name="Rounded Rectangle 259">
              <a:extLst>
                <a:ext uri="{FF2B5EF4-FFF2-40B4-BE49-F238E27FC236}">
                  <a16:creationId xmlns:a16="http://schemas.microsoft.com/office/drawing/2014/main" id="{36B3B295-875C-42F2-A788-97C2B2DBBF93}"/>
                </a:ext>
              </a:extLst>
            </p:cNvPr>
            <p:cNvSpPr/>
            <p:nvPr/>
          </p:nvSpPr>
          <p:spPr>
            <a:xfrm>
              <a:off x="921774" y="4180604"/>
              <a:ext cx="2070458" cy="642119"/>
            </a:xfrm>
            <a:prstGeom prst="roundRect">
              <a:avLst/>
            </a:prstGeom>
            <a:solidFill>
              <a:srgbClr val="002E50"/>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wrap="square" lIns="0" tIns="91440" rIns="0" bIns="0" rtlCol="0" anchor="t"/>
            <a:lstStyle>
              <a:defPPr>
                <a:defRPr lang="en-US"/>
              </a:defPPr>
              <a:lvl1pPr marL="0" algn="l" defTabSz="1828434" rtl="0" eaLnBrk="1" latinLnBrk="0" hangingPunct="1">
                <a:defRPr sz="3600" kern="1200">
                  <a:solidFill>
                    <a:schemeClr val="dk1"/>
                  </a:solidFill>
                  <a:latin typeface="+mn-lt"/>
                  <a:ea typeface="+mn-ea"/>
                  <a:cs typeface="+mn-cs"/>
                </a:defRPr>
              </a:lvl1pPr>
              <a:lvl2pPr marL="914217" algn="l" defTabSz="1828434" rtl="0" eaLnBrk="1" latinLnBrk="0" hangingPunct="1">
                <a:defRPr sz="3600" kern="1200">
                  <a:solidFill>
                    <a:schemeClr val="dk1"/>
                  </a:solidFill>
                  <a:latin typeface="+mn-lt"/>
                  <a:ea typeface="+mn-ea"/>
                  <a:cs typeface="+mn-cs"/>
                </a:defRPr>
              </a:lvl2pPr>
              <a:lvl3pPr marL="1828434" algn="l" defTabSz="1828434" rtl="0" eaLnBrk="1" latinLnBrk="0" hangingPunct="1">
                <a:defRPr sz="3600" kern="1200">
                  <a:solidFill>
                    <a:schemeClr val="dk1"/>
                  </a:solidFill>
                  <a:latin typeface="+mn-lt"/>
                  <a:ea typeface="+mn-ea"/>
                  <a:cs typeface="+mn-cs"/>
                </a:defRPr>
              </a:lvl3pPr>
              <a:lvl4pPr marL="2742651" algn="l" defTabSz="1828434" rtl="0" eaLnBrk="1" latinLnBrk="0" hangingPunct="1">
                <a:defRPr sz="3600" kern="1200">
                  <a:solidFill>
                    <a:schemeClr val="dk1"/>
                  </a:solidFill>
                  <a:latin typeface="+mn-lt"/>
                  <a:ea typeface="+mn-ea"/>
                  <a:cs typeface="+mn-cs"/>
                </a:defRPr>
              </a:lvl4pPr>
              <a:lvl5pPr marL="3656868" algn="l" defTabSz="1828434" rtl="0" eaLnBrk="1" latinLnBrk="0" hangingPunct="1">
                <a:defRPr sz="3600" kern="1200">
                  <a:solidFill>
                    <a:schemeClr val="dk1"/>
                  </a:solidFill>
                  <a:latin typeface="+mn-lt"/>
                  <a:ea typeface="+mn-ea"/>
                  <a:cs typeface="+mn-cs"/>
                </a:defRPr>
              </a:lvl5pPr>
              <a:lvl6pPr marL="4571086" algn="l" defTabSz="1828434" rtl="0" eaLnBrk="1" latinLnBrk="0" hangingPunct="1">
                <a:defRPr sz="3600" kern="1200">
                  <a:solidFill>
                    <a:schemeClr val="dk1"/>
                  </a:solidFill>
                  <a:latin typeface="+mn-lt"/>
                  <a:ea typeface="+mn-ea"/>
                  <a:cs typeface="+mn-cs"/>
                </a:defRPr>
              </a:lvl6pPr>
              <a:lvl7pPr marL="5485303" algn="l" defTabSz="1828434" rtl="0" eaLnBrk="1" latinLnBrk="0" hangingPunct="1">
                <a:defRPr sz="3600" kern="1200">
                  <a:solidFill>
                    <a:schemeClr val="dk1"/>
                  </a:solidFill>
                  <a:latin typeface="+mn-lt"/>
                  <a:ea typeface="+mn-ea"/>
                  <a:cs typeface="+mn-cs"/>
                </a:defRPr>
              </a:lvl7pPr>
              <a:lvl8pPr marL="6399520" algn="l" defTabSz="1828434" rtl="0" eaLnBrk="1" latinLnBrk="0" hangingPunct="1">
                <a:defRPr sz="3600" kern="1200">
                  <a:solidFill>
                    <a:schemeClr val="dk1"/>
                  </a:solidFill>
                  <a:latin typeface="+mn-lt"/>
                  <a:ea typeface="+mn-ea"/>
                  <a:cs typeface="+mn-cs"/>
                </a:defRPr>
              </a:lvl8pPr>
              <a:lvl9pPr marL="7313737" algn="l" defTabSz="1828434" rtl="0" eaLnBrk="1" latinLnBrk="0" hangingPunct="1">
                <a:defRPr sz="3600" kern="1200">
                  <a:solidFill>
                    <a:schemeClr val="dk1"/>
                  </a:solidFill>
                  <a:latin typeface="+mn-lt"/>
                  <a:ea typeface="+mn-ea"/>
                  <a:cs typeface="+mn-cs"/>
                </a:defRPr>
              </a:lvl9pPr>
            </a:lstStyle>
            <a:p>
              <a:pPr lvl="0" algn="ctr"/>
              <a:r>
                <a:rPr lang="ar-SY" sz="3200" b="1" dirty="0">
                  <a:solidFill>
                    <a:schemeClr val="bg1"/>
                  </a:solidFill>
                  <a:latin typeface="Sakkal Majalla" panose="02000000000000000000" pitchFamily="2" charset="-78"/>
                  <a:cs typeface="Sakkal Majalla" panose="02000000000000000000" pitchFamily="2" charset="-78"/>
                </a:rPr>
                <a:t>أستاذ</a:t>
              </a:r>
              <a:endParaRPr lang="en-US" sz="2000" b="1" dirty="0">
                <a:solidFill>
                  <a:schemeClr val="bg1"/>
                </a:solidFill>
                <a:latin typeface="Sakkal Majalla" panose="02000000000000000000" pitchFamily="2" charset="-78"/>
                <a:ea typeface="Roboto" charset="0"/>
                <a:cs typeface="Sakkal Majalla" panose="02000000000000000000" pitchFamily="2" charset="-78"/>
              </a:endParaRPr>
            </a:p>
          </p:txBody>
        </p:sp>
        <p:sp>
          <p:nvSpPr>
            <p:cNvPr id="34" name="TextBox 263">
              <a:extLst>
                <a:ext uri="{FF2B5EF4-FFF2-40B4-BE49-F238E27FC236}">
                  <a16:creationId xmlns:a16="http://schemas.microsoft.com/office/drawing/2014/main" id="{A0A5EE82-7EF1-4325-BC19-F81329D771FD}"/>
                </a:ext>
              </a:extLst>
            </p:cNvPr>
            <p:cNvSpPr txBox="1">
              <a:spLocks/>
            </p:cNvSpPr>
            <p:nvPr/>
          </p:nvSpPr>
          <p:spPr>
            <a:xfrm>
              <a:off x="783969" y="4745371"/>
              <a:ext cx="2252905" cy="1659503"/>
            </a:xfrm>
            <a:prstGeom prst="rect">
              <a:avLst/>
            </a:prstGeom>
            <a:noFill/>
          </p:spPr>
          <p:txBody>
            <a:bodyPr wrap="square" lIns="0" tIns="0" rIns="0" bIns="0" rtlCol="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ar-SY" sz="3200" dirty="0">
                <a:solidFill>
                  <a:schemeClr val="tx2"/>
                </a:solidFill>
              </a:endParaRPr>
            </a:p>
            <a:p>
              <a:pPr algn="ctr"/>
              <a:r>
                <a:rPr lang="ar-SY" sz="3200" dirty="0">
                  <a:solidFill>
                    <a:schemeClr val="tx2"/>
                  </a:solidFill>
                </a:rPr>
                <a:t>423</a:t>
              </a:r>
              <a:endParaRPr lang="en-US" sz="3200" dirty="0">
                <a:latin typeface="Athiti" panose="00000500000000000000" pitchFamily="2" charset="-34"/>
                <a:ea typeface="Lato" charset="0"/>
                <a:cs typeface="Athiti" panose="00000500000000000000" pitchFamily="2" charset="-34"/>
              </a:endParaRPr>
            </a:p>
          </p:txBody>
        </p:sp>
      </p:grpSp>
      <p:grpSp>
        <p:nvGrpSpPr>
          <p:cNvPr id="4" name="Group 3">
            <a:extLst>
              <a:ext uri="{FF2B5EF4-FFF2-40B4-BE49-F238E27FC236}">
                <a16:creationId xmlns:a16="http://schemas.microsoft.com/office/drawing/2014/main" id="{AF28F9DF-C12E-417D-947D-B510E1A97861}"/>
              </a:ext>
            </a:extLst>
          </p:cNvPr>
          <p:cNvGrpSpPr/>
          <p:nvPr/>
        </p:nvGrpSpPr>
        <p:grpSpPr>
          <a:xfrm>
            <a:off x="3529712" y="1809454"/>
            <a:ext cx="2252905" cy="4595419"/>
            <a:chOff x="3529712" y="1809454"/>
            <a:chExt cx="2252905" cy="4595419"/>
          </a:xfrm>
        </p:grpSpPr>
        <p:sp>
          <p:nvSpPr>
            <p:cNvPr id="21" name="타원 69">
              <a:extLst>
                <a:ext uri="{FF2B5EF4-FFF2-40B4-BE49-F238E27FC236}">
                  <a16:creationId xmlns:a16="http://schemas.microsoft.com/office/drawing/2014/main" id="{A292C6F6-5B30-4EC4-8AEC-1C9DCDFDF6A4}"/>
                </a:ext>
              </a:extLst>
            </p:cNvPr>
            <p:cNvSpPr/>
            <p:nvPr/>
          </p:nvSpPr>
          <p:spPr>
            <a:xfrm>
              <a:off x="3618996" y="1809454"/>
              <a:ext cx="2163621" cy="2164185"/>
            </a:xfrm>
            <a:prstGeom prst="ellipse">
              <a:avLst/>
            </a:prstGeom>
            <a:solidFill>
              <a:schemeClr val="bg1">
                <a:lumMod val="7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22" name="타원 69">
              <a:extLst>
                <a:ext uri="{FF2B5EF4-FFF2-40B4-BE49-F238E27FC236}">
                  <a16:creationId xmlns:a16="http://schemas.microsoft.com/office/drawing/2014/main" id="{DD440DFF-6F94-447E-ADA3-B5C86B73C70A}"/>
                </a:ext>
              </a:extLst>
            </p:cNvPr>
            <p:cNvSpPr/>
            <p:nvPr/>
          </p:nvSpPr>
          <p:spPr>
            <a:xfrm>
              <a:off x="3618996" y="1809454"/>
              <a:ext cx="2163621" cy="2164185"/>
            </a:xfrm>
            <a:prstGeom prst="chord">
              <a:avLst>
                <a:gd name="adj1" fmla="val 1619463"/>
                <a:gd name="adj2" fmla="val 9237621"/>
              </a:avLst>
            </a:prstGeom>
            <a:solidFill>
              <a:schemeClr val="accent4">
                <a:lumMod val="7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23" name="TextBox 252">
              <a:extLst>
                <a:ext uri="{FF2B5EF4-FFF2-40B4-BE49-F238E27FC236}">
                  <a16:creationId xmlns:a16="http://schemas.microsoft.com/office/drawing/2014/main" id="{7A326AA9-97A1-44EA-8EAF-CADA679F0A4E}"/>
                </a:ext>
              </a:extLst>
            </p:cNvPr>
            <p:cNvSpPr txBox="1"/>
            <p:nvPr/>
          </p:nvSpPr>
          <p:spPr>
            <a:xfrm>
              <a:off x="4026654" y="2530669"/>
              <a:ext cx="1445909" cy="738664"/>
            </a:xfrm>
            <a:prstGeom prst="rect">
              <a:avLst/>
            </a:prstGeom>
            <a:noFill/>
          </p:spPr>
          <p:txBody>
            <a:bodyPr wrap="none" lIns="0" tIns="0" rIns="0" bIns="0"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spcAft>
                  <a:spcPts val="600"/>
                </a:spcAft>
              </a:pPr>
              <a:r>
                <a:rPr lang="ar-SY" sz="4800" dirty="0">
                  <a:solidFill>
                    <a:schemeClr val="bg1"/>
                  </a:solidFill>
                  <a:latin typeface="Athiti" panose="00000500000000000000" pitchFamily="2" charset="-34"/>
                  <a:ea typeface="Roboto" charset="0"/>
                  <a:cs typeface="Athiti" panose="00000500000000000000" pitchFamily="2" charset="-34"/>
                </a:rPr>
                <a:t>29.1</a:t>
              </a:r>
              <a:r>
                <a:rPr lang="nb-NO" sz="4000" dirty="0">
                  <a:solidFill>
                    <a:schemeClr val="bg1"/>
                  </a:solidFill>
                  <a:latin typeface="Athiti" panose="00000500000000000000" pitchFamily="2" charset="-34"/>
                  <a:ea typeface="Roboto" charset="0"/>
                  <a:cs typeface="Athiti" panose="00000500000000000000" pitchFamily="2" charset="-34"/>
                </a:rPr>
                <a:t>%</a:t>
              </a:r>
              <a:endParaRPr lang="en-US" sz="4000" dirty="0">
                <a:solidFill>
                  <a:schemeClr val="bg1"/>
                </a:solidFill>
                <a:latin typeface="Athiti" panose="00000500000000000000" pitchFamily="2" charset="-34"/>
                <a:ea typeface="Roboto" charset="0"/>
                <a:cs typeface="Athiti" panose="00000500000000000000" pitchFamily="2" charset="-34"/>
              </a:endParaRPr>
            </a:p>
          </p:txBody>
        </p:sp>
        <p:sp>
          <p:nvSpPr>
            <p:cNvPr id="31" name="Rounded Rectangle 260">
              <a:extLst>
                <a:ext uri="{FF2B5EF4-FFF2-40B4-BE49-F238E27FC236}">
                  <a16:creationId xmlns:a16="http://schemas.microsoft.com/office/drawing/2014/main" id="{D4960664-1196-4D8F-BDBB-56A6B2E46EA6}"/>
                </a:ext>
              </a:extLst>
            </p:cNvPr>
            <p:cNvSpPr/>
            <p:nvPr/>
          </p:nvSpPr>
          <p:spPr>
            <a:xfrm>
              <a:off x="3618996" y="4165856"/>
              <a:ext cx="2163621" cy="745357"/>
            </a:xfrm>
            <a:prstGeom prst="roundRect">
              <a:avLst/>
            </a:prstGeom>
            <a:solidFill>
              <a:schemeClr val="accent3">
                <a:lumMod val="75000"/>
              </a:schemeClr>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wrap="square" lIns="0" tIns="91440" rIns="0" bIns="0" rtlCol="0" anchor="t"/>
            <a:lstStyle>
              <a:defPPr>
                <a:defRPr lang="en-US"/>
              </a:defPPr>
              <a:lvl1pPr marL="0" algn="l" defTabSz="1828434" rtl="0" eaLnBrk="1" latinLnBrk="0" hangingPunct="1">
                <a:defRPr sz="3600" kern="1200">
                  <a:solidFill>
                    <a:schemeClr val="dk1"/>
                  </a:solidFill>
                  <a:latin typeface="+mn-lt"/>
                  <a:ea typeface="+mn-ea"/>
                  <a:cs typeface="+mn-cs"/>
                </a:defRPr>
              </a:lvl1pPr>
              <a:lvl2pPr marL="914217" algn="l" defTabSz="1828434" rtl="0" eaLnBrk="1" latinLnBrk="0" hangingPunct="1">
                <a:defRPr sz="3600" kern="1200">
                  <a:solidFill>
                    <a:schemeClr val="dk1"/>
                  </a:solidFill>
                  <a:latin typeface="+mn-lt"/>
                  <a:ea typeface="+mn-ea"/>
                  <a:cs typeface="+mn-cs"/>
                </a:defRPr>
              </a:lvl2pPr>
              <a:lvl3pPr marL="1828434" algn="l" defTabSz="1828434" rtl="0" eaLnBrk="1" latinLnBrk="0" hangingPunct="1">
                <a:defRPr sz="3600" kern="1200">
                  <a:solidFill>
                    <a:schemeClr val="dk1"/>
                  </a:solidFill>
                  <a:latin typeface="+mn-lt"/>
                  <a:ea typeface="+mn-ea"/>
                  <a:cs typeface="+mn-cs"/>
                </a:defRPr>
              </a:lvl3pPr>
              <a:lvl4pPr marL="2742651" algn="l" defTabSz="1828434" rtl="0" eaLnBrk="1" latinLnBrk="0" hangingPunct="1">
                <a:defRPr sz="3600" kern="1200">
                  <a:solidFill>
                    <a:schemeClr val="dk1"/>
                  </a:solidFill>
                  <a:latin typeface="+mn-lt"/>
                  <a:ea typeface="+mn-ea"/>
                  <a:cs typeface="+mn-cs"/>
                </a:defRPr>
              </a:lvl4pPr>
              <a:lvl5pPr marL="3656868" algn="l" defTabSz="1828434" rtl="0" eaLnBrk="1" latinLnBrk="0" hangingPunct="1">
                <a:defRPr sz="3600" kern="1200">
                  <a:solidFill>
                    <a:schemeClr val="dk1"/>
                  </a:solidFill>
                  <a:latin typeface="+mn-lt"/>
                  <a:ea typeface="+mn-ea"/>
                  <a:cs typeface="+mn-cs"/>
                </a:defRPr>
              </a:lvl5pPr>
              <a:lvl6pPr marL="4571086" algn="l" defTabSz="1828434" rtl="0" eaLnBrk="1" latinLnBrk="0" hangingPunct="1">
                <a:defRPr sz="3600" kern="1200">
                  <a:solidFill>
                    <a:schemeClr val="dk1"/>
                  </a:solidFill>
                  <a:latin typeface="+mn-lt"/>
                  <a:ea typeface="+mn-ea"/>
                  <a:cs typeface="+mn-cs"/>
                </a:defRPr>
              </a:lvl6pPr>
              <a:lvl7pPr marL="5485303" algn="l" defTabSz="1828434" rtl="0" eaLnBrk="1" latinLnBrk="0" hangingPunct="1">
                <a:defRPr sz="3600" kern="1200">
                  <a:solidFill>
                    <a:schemeClr val="dk1"/>
                  </a:solidFill>
                  <a:latin typeface="+mn-lt"/>
                  <a:ea typeface="+mn-ea"/>
                  <a:cs typeface="+mn-cs"/>
                </a:defRPr>
              </a:lvl7pPr>
              <a:lvl8pPr marL="6399520" algn="l" defTabSz="1828434" rtl="0" eaLnBrk="1" latinLnBrk="0" hangingPunct="1">
                <a:defRPr sz="3600" kern="1200">
                  <a:solidFill>
                    <a:schemeClr val="dk1"/>
                  </a:solidFill>
                  <a:latin typeface="+mn-lt"/>
                  <a:ea typeface="+mn-ea"/>
                  <a:cs typeface="+mn-cs"/>
                </a:defRPr>
              </a:lvl8pPr>
              <a:lvl9pPr marL="7313737" algn="l" defTabSz="1828434" rtl="0" eaLnBrk="1" latinLnBrk="0" hangingPunct="1">
                <a:defRPr sz="3600" kern="1200">
                  <a:solidFill>
                    <a:schemeClr val="dk1"/>
                  </a:solidFill>
                  <a:latin typeface="+mn-lt"/>
                  <a:ea typeface="+mn-ea"/>
                  <a:cs typeface="+mn-cs"/>
                </a:defRPr>
              </a:lvl9pPr>
            </a:lstStyle>
            <a:p>
              <a:pPr lvl="0" algn="ctr"/>
              <a:r>
                <a:rPr lang="ar-SY" sz="3200" b="1" dirty="0">
                  <a:solidFill>
                    <a:schemeClr val="bg1"/>
                  </a:solidFill>
                  <a:latin typeface="Sakkal Majalla" panose="02000000000000000000" pitchFamily="2" charset="-78"/>
                  <a:cs typeface="Sakkal Majalla" panose="02000000000000000000" pitchFamily="2" charset="-78"/>
                </a:rPr>
                <a:t>أستاذ</a:t>
              </a:r>
              <a:r>
                <a:rPr lang="ar-SY" sz="2000" dirty="0">
                  <a:solidFill>
                    <a:schemeClr val="bg1"/>
                  </a:solidFill>
                  <a:latin typeface="Sakkal Majalla" panose="02000000000000000000" pitchFamily="2" charset="-78"/>
                  <a:cs typeface="Sakkal Majalla" panose="02000000000000000000" pitchFamily="2" charset="-78"/>
                </a:rPr>
                <a:t> </a:t>
              </a:r>
              <a:r>
                <a:rPr lang="ar-SY" sz="3200" b="1" dirty="0">
                  <a:solidFill>
                    <a:schemeClr val="bg1"/>
                  </a:solidFill>
                  <a:latin typeface="Sakkal Majalla" panose="02000000000000000000" pitchFamily="2" charset="-78"/>
                  <a:cs typeface="Sakkal Majalla" panose="02000000000000000000" pitchFamily="2" charset="-78"/>
                </a:rPr>
                <a:t>مساعد</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35" name="TextBox 264">
              <a:extLst>
                <a:ext uri="{FF2B5EF4-FFF2-40B4-BE49-F238E27FC236}">
                  <a16:creationId xmlns:a16="http://schemas.microsoft.com/office/drawing/2014/main" id="{2FD6F7DB-1AC4-4AED-A11B-0E61B5D9A989}"/>
                </a:ext>
              </a:extLst>
            </p:cNvPr>
            <p:cNvSpPr txBox="1">
              <a:spLocks/>
            </p:cNvSpPr>
            <p:nvPr/>
          </p:nvSpPr>
          <p:spPr>
            <a:xfrm>
              <a:off x="3529712" y="4745370"/>
              <a:ext cx="2252905" cy="1659503"/>
            </a:xfrm>
            <a:prstGeom prst="rect">
              <a:avLst/>
            </a:prstGeom>
            <a:noFill/>
          </p:spPr>
          <p:txBody>
            <a:bodyPr wrap="square" lIns="0" tIns="0" rIns="0" bIns="0" rtlCol="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ar-SY" sz="3200" dirty="0">
                <a:solidFill>
                  <a:schemeClr val="tx2"/>
                </a:solidFill>
              </a:endParaRPr>
            </a:p>
            <a:p>
              <a:pPr algn="ctr"/>
              <a:r>
                <a:rPr lang="ar-SY" sz="3200" dirty="0">
                  <a:solidFill>
                    <a:schemeClr val="tx2"/>
                  </a:solidFill>
                </a:rPr>
                <a:t>412</a:t>
              </a:r>
              <a:endParaRPr lang="en-US" sz="3200" dirty="0">
                <a:solidFill>
                  <a:schemeClr val="tx2"/>
                </a:solidFill>
              </a:endParaRPr>
            </a:p>
          </p:txBody>
        </p:sp>
      </p:grpSp>
      <p:grpSp>
        <p:nvGrpSpPr>
          <p:cNvPr id="5" name="Group 4">
            <a:extLst>
              <a:ext uri="{FF2B5EF4-FFF2-40B4-BE49-F238E27FC236}">
                <a16:creationId xmlns:a16="http://schemas.microsoft.com/office/drawing/2014/main" id="{E99DC0C7-CDC9-4D2F-AD1E-CCE9BF62518C}"/>
              </a:ext>
            </a:extLst>
          </p:cNvPr>
          <p:cNvGrpSpPr/>
          <p:nvPr/>
        </p:nvGrpSpPr>
        <p:grpSpPr>
          <a:xfrm>
            <a:off x="6409381" y="1809454"/>
            <a:ext cx="2297547" cy="4595420"/>
            <a:chOff x="6409381" y="1809454"/>
            <a:chExt cx="2297547" cy="4595420"/>
          </a:xfrm>
        </p:grpSpPr>
        <p:sp>
          <p:nvSpPr>
            <p:cNvPr id="24" name="타원 69">
              <a:extLst>
                <a:ext uri="{FF2B5EF4-FFF2-40B4-BE49-F238E27FC236}">
                  <a16:creationId xmlns:a16="http://schemas.microsoft.com/office/drawing/2014/main" id="{372AA252-7310-4C7F-A09C-461F211922C1}"/>
                </a:ext>
              </a:extLst>
            </p:cNvPr>
            <p:cNvSpPr/>
            <p:nvPr/>
          </p:nvSpPr>
          <p:spPr>
            <a:xfrm>
              <a:off x="6409381" y="1809454"/>
              <a:ext cx="2163621" cy="2164185"/>
            </a:xfrm>
            <a:prstGeom prst="ellipse">
              <a:avLst/>
            </a:prstGeom>
            <a:solidFill>
              <a:schemeClr val="bg1">
                <a:lumMod val="7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25" name="타원 69">
              <a:extLst>
                <a:ext uri="{FF2B5EF4-FFF2-40B4-BE49-F238E27FC236}">
                  <a16:creationId xmlns:a16="http://schemas.microsoft.com/office/drawing/2014/main" id="{D432CB76-BAF9-48B9-BC2E-0FEF58F3B60B}"/>
                </a:ext>
              </a:extLst>
            </p:cNvPr>
            <p:cNvSpPr/>
            <p:nvPr/>
          </p:nvSpPr>
          <p:spPr>
            <a:xfrm>
              <a:off x="6409381" y="1809454"/>
              <a:ext cx="2163621" cy="2164185"/>
            </a:xfrm>
            <a:prstGeom prst="chord">
              <a:avLst>
                <a:gd name="adj1" fmla="val 711056"/>
                <a:gd name="adj2" fmla="val 10038971"/>
              </a:avLst>
            </a:prstGeom>
            <a:solidFill>
              <a:schemeClr val="accent3"/>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26" name="TextBox 255">
              <a:extLst>
                <a:ext uri="{FF2B5EF4-FFF2-40B4-BE49-F238E27FC236}">
                  <a16:creationId xmlns:a16="http://schemas.microsoft.com/office/drawing/2014/main" id="{DF0349A8-C886-4074-AC0D-FF725F67622B}"/>
                </a:ext>
              </a:extLst>
            </p:cNvPr>
            <p:cNvSpPr txBox="1"/>
            <p:nvPr/>
          </p:nvSpPr>
          <p:spPr>
            <a:xfrm>
              <a:off x="7055088" y="2530669"/>
              <a:ext cx="969817" cy="738664"/>
            </a:xfrm>
            <a:prstGeom prst="rect">
              <a:avLst/>
            </a:prstGeom>
            <a:noFill/>
          </p:spPr>
          <p:txBody>
            <a:bodyPr wrap="none" lIns="0" tIns="0" rIns="0" bIns="0"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spcAft>
                  <a:spcPts val="600"/>
                </a:spcAft>
              </a:pPr>
              <a:r>
                <a:rPr lang="ar-SY" sz="4800" dirty="0">
                  <a:solidFill>
                    <a:schemeClr val="bg1"/>
                  </a:solidFill>
                  <a:latin typeface="Athiti" panose="00000500000000000000" pitchFamily="2" charset="-34"/>
                  <a:ea typeface="Roboto" charset="0"/>
                  <a:cs typeface="Athiti" panose="00000500000000000000" pitchFamily="2" charset="-34"/>
                </a:rPr>
                <a:t>41</a:t>
              </a:r>
              <a:r>
                <a:rPr lang="nb-NO" sz="4000" dirty="0">
                  <a:solidFill>
                    <a:schemeClr val="bg1"/>
                  </a:solidFill>
                  <a:latin typeface="Athiti" panose="00000500000000000000" pitchFamily="2" charset="-34"/>
                  <a:ea typeface="Roboto" charset="0"/>
                  <a:cs typeface="Athiti" panose="00000500000000000000" pitchFamily="2" charset="-34"/>
                </a:rPr>
                <a:t>%</a:t>
              </a:r>
              <a:endParaRPr lang="en-US" sz="4000" dirty="0">
                <a:solidFill>
                  <a:schemeClr val="bg1"/>
                </a:solidFill>
                <a:latin typeface="Athiti" panose="00000500000000000000" pitchFamily="2" charset="-34"/>
                <a:ea typeface="Roboto" charset="0"/>
                <a:cs typeface="Athiti" panose="00000500000000000000" pitchFamily="2" charset="-34"/>
              </a:endParaRPr>
            </a:p>
          </p:txBody>
        </p:sp>
        <p:sp>
          <p:nvSpPr>
            <p:cNvPr id="32" name="Rounded Rectangle 261">
              <a:extLst>
                <a:ext uri="{FF2B5EF4-FFF2-40B4-BE49-F238E27FC236}">
                  <a16:creationId xmlns:a16="http://schemas.microsoft.com/office/drawing/2014/main" id="{5A27C84B-0734-4D87-8B65-BD96793E88F1}"/>
                </a:ext>
              </a:extLst>
            </p:cNvPr>
            <p:cNvSpPr/>
            <p:nvPr/>
          </p:nvSpPr>
          <p:spPr>
            <a:xfrm>
              <a:off x="6454023" y="4206413"/>
              <a:ext cx="2252905" cy="745357"/>
            </a:xfrm>
            <a:prstGeom prst="roundRect">
              <a:avLst/>
            </a:prstGeom>
            <a:solidFill>
              <a:schemeClr val="accent3"/>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wrap="square" lIns="0" tIns="91440" rIns="0" bIns="0" rtlCol="0" anchor="t"/>
            <a:lstStyle>
              <a:defPPr>
                <a:defRPr lang="en-US"/>
              </a:defPPr>
              <a:lvl1pPr marL="0" algn="l" defTabSz="1828434" rtl="0" eaLnBrk="1" latinLnBrk="0" hangingPunct="1">
                <a:defRPr sz="3600" kern="1200">
                  <a:solidFill>
                    <a:schemeClr val="dk1"/>
                  </a:solidFill>
                  <a:latin typeface="+mn-lt"/>
                  <a:ea typeface="+mn-ea"/>
                  <a:cs typeface="+mn-cs"/>
                </a:defRPr>
              </a:lvl1pPr>
              <a:lvl2pPr marL="914217" algn="l" defTabSz="1828434" rtl="0" eaLnBrk="1" latinLnBrk="0" hangingPunct="1">
                <a:defRPr sz="3600" kern="1200">
                  <a:solidFill>
                    <a:schemeClr val="dk1"/>
                  </a:solidFill>
                  <a:latin typeface="+mn-lt"/>
                  <a:ea typeface="+mn-ea"/>
                  <a:cs typeface="+mn-cs"/>
                </a:defRPr>
              </a:lvl2pPr>
              <a:lvl3pPr marL="1828434" algn="l" defTabSz="1828434" rtl="0" eaLnBrk="1" latinLnBrk="0" hangingPunct="1">
                <a:defRPr sz="3600" kern="1200">
                  <a:solidFill>
                    <a:schemeClr val="dk1"/>
                  </a:solidFill>
                  <a:latin typeface="+mn-lt"/>
                  <a:ea typeface="+mn-ea"/>
                  <a:cs typeface="+mn-cs"/>
                </a:defRPr>
              </a:lvl3pPr>
              <a:lvl4pPr marL="2742651" algn="l" defTabSz="1828434" rtl="0" eaLnBrk="1" latinLnBrk="0" hangingPunct="1">
                <a:defRPr sz="3600" kern="1200">
                  <a:solidFill>
                    <a:schemeClr val="dk1"/>
                  </a:solidFill>
                  <a:latin typeface="+mn-lt"/>
                  <a:ea typeface="+mn-ea"/>
                  <a:cs typeface="+mn-cs"/>
                </a:defRPr>
              </a:lvl4pPr>
              <a:lvl5pPr marL="3656868" algn="l" defTabSz="1828434" rtl="0" eaLnBrk="1" latinLnBrk="0" hangingPunct="1">
                <a:defRPr sz="3600" kern="1200">
                  <a:solidFill>
                    <a:schemeClr val="dk1"/>
                  </a:solidFill>
                  <a:latin typeface="+mn-lt"/>
                  <a:ea typeface="+mn-ea"/>
                  <a:cs typeface="+mn-cs"/>
                </a:defRPr>
              </a:lvl5pPr>
              <a:lvl6pPr marL="4571086" algn="l" defTabSz="1828434" rtl="0" eaLnBrk="1" latinLnBrk="0" hangingPunct="1">
                <a:defRPr sz="3600" kern="1200">
                  <a:solidFill>
                    <a:schemeClr val="dk1"/>
                  </a:solidFill>
                  <a:latin typeface="+mn-lt"/>
                  <a:ea typeface="+mn-ea"/>
                  <a:cs typeface="+mn-cs"/>
                </a:defRPr>
              </a:lvl6pPr>
              <a:lvl7pPr marL="5485303" algn="l" defTabSz="1828434" rtl="0" eaLnBrk="1" latinLnBrk="0" hangingPunct="1">
                <a:defRPr sz="3600" kern="1200">
                  <a:solidFill>
                    <a:schemeClr val="dk1"/>
                  </a:solidFill>
                  <a:latin typeface="+mn-lt"/>
                  <a:ea typeface="+mn-ea"/>
                  <a:cs typeface="+mn-cs"/>
                </a:defRPr>
              </a:lvl7pPr>
              <a:lvl8pPr marL="6399520" algn="l" defTabSz="1828434" rtl="0" eaLnBrk="1" latinLnBrk="0" hangingPunct="1">
                <a:defRPr sz="3600" kern="1200">
                  <a:solidFill>
                    <a:schemeClr val="dk1"/>
                  </a:solidFill>
                  <a:latin typeface="+mn-lt"/>
                  <a:ea typeface="+mn-ea"/>
                  <a:cs typeface="+mn-cs"/>
                </a:defRPr>
              </a:lvl8pPr>
              <a:lvl9pPr marL="7313737" algn="l" defTabSz="1828434" rtl="0" eaLnBrk="1" latinLnBrk="0" hangingPunct="1">
                <a:defRPr sz="3600" kern="1200">
                  <a:solidFill>
                    <a:schemeClr val="dk1"/>
                  </a:solidFill>
                  <a:latin typeface="+mn-lt"/>
                  <a:ea typeface="+mn-ea"/>
                  <a:cs typeface="+mn-cs"/>
                </a:defRPr>
              </a:lvl9pPr>
            </a:lstStyle>
            <a:p>
              <a:pPr lvl="0" algn="ctr"/>
              <a:r>
                <a:rPr lang="ar-SY" sz="3200" b="1" dirty="0">
                  <a:solidFill>
                    <a:schemeClr val="bg1"/>
                  </a:solidFill>
                  <a:latin typeface="Sakkal Majalla" panose="02000000000000000000" pitchFamily="2" charset="-78"/>
                  <a:cs typeface="Sakkal Majalla" panose="02000000000000000000" pitchFamily="2" charset="-78"/>
                </a:rPr>
                <a:t>مدرس</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36" name="TextBox 265">
              <a:extLst>
                <a:ext uri="{FF2B5EF4-FFF2-40B4-BE49-F238E27FC236}">
                  <a16:creationId xmlns:a16="http://schemas.microsoft.com/office/drawing/2014/main" id="{1E05A93D-CAFB-4349-AC29-15D55B0EBEF3}"/>
                </a:ext>
              </a:extLst>
            </p:cNvPr>
            <p:cNvSpPr txBox="1">
              <a:spLocks/>
            </p:cNvSpPr>
            <p:nvPr/>
          </p:nvSpPr>
          <p:spPr>
            <a:xfrm>
              <a:off x="6409381" y="4745371"/>
              <a:ext cx="2252905" cy="1659503"/>
            </a:xfrm>
            <a:prstGeom prst="rect">
              <a:avLst/>
            </a:prstGeom>
            <a:noFill/>
          </p:spPr>
          <p:txBody>
            <a:bodyPr wrap="square" lIns="0" tIns="0" rIns="0" bIns="0" rtlCol="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ar-SY" sz="3200" dirty="0">
                <a:solidFill>
                  <a:schemeClr val="tx2"/>
                </a:solidFill>
              </a:endParaRPr>
            </a:p>
            <a:p>
              <a:pPr algn="ctr"/>
              <a:r>
                <a:rPr lang="ar-SY" sz="3200" dirty="0">
                  <a:solidFill>
                    <a:schemeClr val="tx2"/>
                  </a:solidFill>
                </a:rPr>
                <a:t>580</a:t>
              </a:r>
              <a:endParaRPr lang="ar-SY" sz="1600" dirty="0">
                <a:solidFill>
                  <a:schemeClr val="tx2"/>
                </a:solidFill>
              </a:endParaRPr>
            </a:p>
            <a:p>
              <a:pPr algn="ctr"/>
              <a:endParaRPr lang="en-US" sz="1600" dirty="0">
                <a:latin typeface="Athiti" panose="00000500000000000000" pitchFamily="2" charset="-34"/>
                <a:ea typeface="Lato" charset="0"/>
                <a:cs typeface="Athiti" panose="00000500000000000000" pitchFamily="2" charset="-34"/>
              </a:endParaRPr>
            </a:p>
          </p:txBody>
        </p:sp>
      </p:grpSp>
      <p:grpSp>
        <p:nvGrpSpPr>
          <p:cNvPr id="8" name="Group 7">
            <a:extLst>
              <a:ext uri="{FF2B5EF4-FFF2-40B4-BE49-F238E27FC236}">
                <a16:creationId xmlns:a16="http://schemas.microsoft.com/office/drawing/2014/main" id="{3A01AD02-E0A0-4342-8C2E-2E0406698CF9}"/>
              </a:ext>
            </a:extLst>
          </p:cNvPr>
          <p:cNvGrpSpPr/>
          <p:nvPr/>
        </p:nvGrpSpPr>
        <p:grpSpPr>
          <a:xfrm>
            <a:off x="9155127" y="1809454"/>
            <a:ext cx="2252905" cy="4595420"/>
            <a:chOff x="9155127" y="1809454"/>
            <a:chExt cx="2252905" cy="4595420"/>
          </a:xfrm>
        </p:grpSpPr>
        <p:sp>
          <p:nvSpPr>
            <p:cNvPr id="27" name="타원 69">
              <a:extLst>
                <a:ext uri="{FF2B5EF4-FFF2-40B4-BE49-F238E27FC236}">
                  <a16:creationId xmlns:a16="http://schemas.microsoft.com/office/drawing/2014/main" id="{86E939CB-0949-471A-AD4A-E45026F7F6E9}"/>
                </a:ext>
              </a:extLst>
            </p:cNvPr>
            <p:cNvSpPr/>
            <p:nvPr/>
          </p:nvSpPr>
          <p:spPr>
            <a:xfrm>
              <a:off x="9199768" y="1809454"/>
              <a:ext cx="2163621" cy="2164185"/>
            </a:xfrm>
            <a:prstGeom prst="ellipse">
              <a:avLst/>
            </a:prstGeom>
            <a:solidFill>
              <a:schemeClr val="bg1">
                <a:lumMod val="7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28" name="타원 69">
              <a:extLst>
                <a:ext uri="{FF2B5EF4-FFF2-40B4-BE49-F238E27FC236}">
                  <a16:creationId xmlns:a16="http://schemas.microsoft.com/office/drawing/2014/main" id="{550A4B27-96D8-4DD8-9007-9303DD1E1F22}"/>
                </a:ext>
              </a:extLst>
            </p:cNvPr>
            <p:cNvSpPr/>
            <p:nvPr/>
          </p:nvSpPr>
          <p:spPr>
            <a:xfrm>
              <a:off x="9199768" y="1809454"/>
              <a:ext cx="2163621" cy="2164185"/>
            </a:xfrm>
            <a:prstGeom prst="chord">
              <a:avLst>
                <a:gd name="adj1" fmla="val 1309078"/>
                <a:gd name="adj2" fmla="val 302212"/>
              </a:avLst>
            </a:prstGeom>
            <a:solidFill>
              <a:schemeClr val="accent4"/>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29" name="TextBox 258">
              <a:extLst>
                <a:ext uri="{FF2B5EF4-FFF2-40B4-BE49-F238E27FC236}">
                  <a16:creationId xmlns:a16="http://schemas.microsoft.com/office/drawing/2014/main" id="{431ECA7C-34B3-4999-8E6C-CA4C3B9A94D6}"/>
                </a:ext>
              </a:extLst>
            </p:cNvPr>
            <p:cNvSpPr txBox="1"/>
            <p:nvPr/>
          </p:nvSpPr>
          <p:spPr>
            <a:xfrm>
              <a:off x="9633076" y="2530669"/>
              <a:ext cx="1394613" cy="738664"/>
            </a:xfrm>
            <a:prstGeom prst="rect">
              <a:avLst/>
            </a:prstGeom>
            <a:noFill/>
          </p:spPr>
          <p:txBody>
            <a:bodyPr wrap="none" lIns="0" tIns="0" rIns="0" bIns="0"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spcAft>
                  <a:spcPts val="600"/>
                </a:spcAft>
              </a:pPr>
              <a:r>
                <a:rPr lang="ar-SY" sz="4800" dirty="0">
                  <a:solidFill>
                    <a:schemeClr val="bg1"/>
                  </a:solidFill>
                  <a:latin typeface="Athiti" panose="00000500000000000000" pitchFamily="2" charset="-34"/>
                  <a:ea typeface="Roboto" charset="0"/>
                  <a:cs typeface="Athiti" panose="00000500000000000000" pitchFamily="2" charset="-34"/>
                </a:rPr>
                <a:t>100</a:t>
              </a:r>
              <a:r>
                <a:rPr lang="nb-NO" sz="4000" dirty="0">
                  <a:solidFill>
                    <a:schemeClr val="bg1"/>
                  </a:solidFill>
                  <a:latin typeface="Athiti" panose="00000500000000000000" pitchFamily="2" charset="-34"/>
                  <a:ea typeface="Roboto" charset="0"/>
                  <a:cs typeface="Athiti" panose="00000500000000000000" pitchFamily="2" charset="-34"/>
                </a:rPr>
                <a:t>%</a:t>
              </a:r>
              <a:endParaRPr lang="en-US" sz="4000" dirty="0">
                <a:solidFill>
                  <a:schemeClr val="bg1"/>
                </a:solidFill>
                <a:latin typeface="Athiti" panose="00000500000000000000" pitchFamily="2" charset="-34"/>
                <a:ea typeface="Roboto" charset="0"/>
                <a:cs typeface="Athiti" panose="00000500000000000000" pitchFamily="2" charset="-34"/>
              </a:endParaRPr>
            </a:p>
          </p:txBody>
        </p:sp>
        <p:sp>
          <p:nvSpPr>
            <p:cNvPr id="33" name="Rounded Rectangle 262">
              <a:extLst>
                <a:ext uri="{FF2B5EF4-FFF2-40B4-BE49-F238E27FC236}">
                  <a16:creationId xmlns:a16="http://schemas.microsoft.com/office/drawing/2014/main" id="{5C2074A3-7A82-40B6-9FA2-1A01DF2D71F4}"/>
                </a:ext>
              </a:extLst>
            </p:cNvPr>
            <p:cNvSpPr/>
            <p:nvPr/>
          </p:nvSpPr>
          <p:spPr>
            <a:xfrm>
              <a:off x="9199766" y="4165856"/>
              <a:ext cx="2163623" cy="826473"/>
            </a:xfrm>
            <a:prstGeom prst="roundRect">
              <a:avLst/>
            </a:prstGeom>
            <a:solidFill>
              <a:schemeClr val="accent4"/>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wrap="square" lIns="0" tIns="91440" rIns="0" bIns="0" rtlCol="0" anchor="t"/>
            <a:lstStyle>
              <a:defPPr>
                <a:defRPr lang="en-US"/>
              </a:defPPr>
              <a:lvl1pPr marL="0" algn="l" defTabSz="1828434" rtl="0" eaLnBrk="1" latinLnBrk="0" hangingPunct="1">
                <a:defRPr sz="3600" kern="1200">
                  <a:solidFill>
                    <a:schemeClr val="dk1"/>
                  </a:solidFill>
                  <a:latin typeface="+mn-lt"/>
                  <a:ea typeface="+mn-ea"/>
                  <a:cs typeface="+mn-cs"/>
                </a:defRPr>
              </a:lvl1pPr>
              <a:lvl2pPr marL="914217" algn="l" defTabSz="1828434" rtl="0" eaLnBrk="1" latinLnBrk="0" hangingPunct="1">
                <a:defRPr sz="3600" kern="1200">
                  <a:solidFill>
                    <a:schemeClr val="dk1"/>
                  </a:solidFill>
                  <a:latin typeface="+mn-lt"/>
                  <a:ea typeface="+mn-ea"/>
                  <a:cs typeface="+mn-cs"/>
                </a:defRPr>
              </a:lvl2pPr>
              <a:lvl3pPr marL="1828434" algn="l" defTabSz="1828434" rtl="0" eaLnBrk="1" latinLnBrk="0" hangingPunct="1">
                <a:defRPr sz="3600" kern="1200">
                  <a:solidFill>
                    <a:schemeClr val="dk1"/>
                  </a:solidFill>
                  <a:latin typeface="+mn-lt"/>
                  <a:ea typeface="+mn-ea"/>
                  <a:cs typeface="+mn-cs"/>
                </a:defRPr>
              </a:lvl3pPr>
              <a:lvl4pPr marL="2742651" algn="l" defTabSz="1828434" rtl="0" eaLnBrk="1" latinLnBrk="0" hangingPunct="1">
                <a:defRPr sz="3600" kern="1200">
                  <a:solidFill>
                    <a:schemeClr val="dk1"/>
                  </a:solidFill>
                  <a:latin typeface="+mn-lt"/>
                  <a:ea typeface="+mn-ea"/>
                  <a:cs typeface="+mn-cs"/>
                </a:defRPr>
              </a:lvl4pPr>
              <a:lvl5pPr marL="3656868" algn="l" defTabSz="1828434" rtl="0" eaLnBrk="1" latinLnBrk="0" hangingPunct="1">
                <a:defRPr sz="3600" kern="1200">
                  <a:solidFill>
                    <a:schemeClr val="dk1"/>
                  </a:solidFill>
                  <a:latin typeface="+mn-lt"/>
                  <a:ea typeface="+mn-ea"/>
                  <a:cs typeface="+mn-cs"/>
                </a:defRPr>
              </a:lvl5pPr>
              <a:lvl6pPr marL="4571086" algn="l" defTabSz="1828434" rtl="0" eaLnBrk="1" latinLnBrk="0" hangingPunct="1">
                <a:defRPr sz="3600" kern="1200">
                  <a:solidFill>
                    <a:schemeClr val="dk1"/>
                  </a:solidFill>
                  <a:latin typeface="+mn-lt"/>
                  <a:ea typeface="+mn-ea"/>
                  <a:cs typeface="+mn-cs"/>
                </a:defRPr>
              </a:lvl6pPr>
              <a:lvl7pPr marL="5485303" algn="l" defTabSz="1828434" rtl="0" eaLnBrk="1" latinLnBrk="0" hangingPunct="1">
                <a:defRPr sz="3600" kern="1200">
                  <a:solidFill>
                    <a:schemeClr val="dk1"/>
                  </a:solidFill>
                  <a:latin typeface="+mn-lt"/>
                  <a:ea typeface="+mn-ea"/>
                  <a:cs typeface="+mn-cs"/>
                </a:defRPr>
              </a:lvl7pPr>
              <a:lvl8pPr marL="6399520" algn="l" defTabSz="1828434" rtl="0" eaLnBrk="1" latinLnBrk="0" hangingPunct="1">
                <a:defRPr sz="3600" kern="1200">
                  <a:solidFill>
                    <a:schemeClr val="dk1"/>
                  </a:solidFill>
                  <a:latin typeface="+mn-lt"/>
                  <a:ea typeface="+mn-ea"/>
                  <a:cs typeface="+mn-cs"/>
                </a:defRPr>
              </a:lvl8pPr>
              <a:lvl9pPr marL="7313737" algn="l" defTabSz="1828434" rtl="0" eaLnBrk="1" latinLnBrk="0" hangingPunct="1">
                <a:defRPr sz="3600" kern="1200">
                  <a:solidFill>
                    <a:schemeClr val="dk1"/>
                  </a:solidFill>
                  <a:latin typeface="+mn-lt"/>
                  <a:ea typeface="+mn-ea"/>
                  <a:cs typeface="+mn-cs"/>
                </a:defRPr>
              </a:lvl9pPr>
            </a:lstStyle>
            <a:p>
              <a:pPr lvl="0" algn="ctr"/>
              <a:r>
                <a:rPr lang="ar-SY" sz="3200" b="1" dirty="0">
                  <a:solidFill>
                    <a:schemeClr val="bg1"/>
                  </a:solidFill>
                  <a:latin typeface="Sakkal Majalla" panose="02000000000000000000" pitchFamily="2" charset="-78"/>
                  <a:cs typeface="Sakkal Majalla" panose="02000000000000000000" pitchFamily="2" charset="-78"/>
                </a:rPr>
                <a:t>المجموع</a:t>
              </a:r>
              <a:endParaRPr lang="en-US" sz="2000" b="1" dirty="0">
                <a:solidFill>
                  <a:schemeClr val="bg1"/>
                </a:solidFill>
                <a:latin typeface="Sakkal Majalla" panose="02000000000000000000" pitchFamily="2" charset="-78"/>
                <a:ea typeface="Roboto" charset="0"/>
                <a:cs typeface="Sakkal Majalla" panose="02000000000000000000" pitchFamily="2" charset="-78"/>
              </a:endParaRPr>
            </a:p>
          </p:txBody>
        </p:sp>
        <p:sp>
          <p:nvSpPr>
            <p:cNvPr id="37" name="TextBox 266">
              <a:extLst>
                <a:ext uri="{FF2B5EF4-FFF2-40B4-BE49-F238E27FC236}">
                  <a16:creationId xmlns:a16="http://schemas.microsoft.com/office/drawing/2014/main" id="{68F41B37-3BFC-491C-A895-C2AB5642B367}"/>
                </a:ext>
              </a:extLst>
            </p:cNvPr>
            <p:cNvSpPr txBox="1">
              <a:spLocks/>
            </p:cNvSpPr>
            <p:nvPr/>
          </p:nvSpPr>
          <p:spPr>
            <a:xfrm>
              <a:off x="9155127" y="4745371"/>
              <a:ext cx="2252905" cy="1659503"/>
            </a:xfrm>
            <a:prstGeom prst="rect">
              <a:avLst/>
            </a:prstGeom>
            <a:noFill/>
          </p:spPr>
          <p:txBody>
            <a:bodyPr wrap="square" lIns="0" tIns="0" rIns="0" bIns="0" rtlCol="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ar-SY" sz="3200" dirty="0">
                <a:solidFill>
                  <a:schemeClr val="tx2"/>
                </a:solidFill>
              </a:endParaRPr>
            </a:p>
            <a:p>
              <a:pPr algn="ctr"/>
              <a:r>
                <a:rPr lang="ar-SY" sz="3200" dirty="0">
                  <a:solidFill>
                    <a:schemeClr val="tx2"/>
                  </a:solidFill>
                </a:rPr>
                <a:t>1415</a:t>
              </a:r>
              <a:endParaRPr lang="en-US" sz="3200" dirty="0">
                <a:solidFill>
                  <a:schemeClr val="tx2"/>
                </a:solidFill>
              </a:endParaRPr>
            </a:p>
          </p:txBody>
        </p:sp>
      </p:grpSp>
      <p:sp>
        <p:nvSpPr>
          <p:cNvPr id="3" name="Slide Number Placeholder 2">
            <a:extLst>
              <a:ext uri="{FF2B5EF4-FFF2-40B4-BE49-F238E27FC236}">
                <a16:creationId xmlns:a16="http://schemas.microsoft.com/office/drawing/2014/main" id="{AA04BAF9-ABDF-49DC-9C62-6E0747E40637}"/>
              </a:ext>
            </a:extLst>
          </p:cNvPr>
          <p:cNvSpPr>
            <a:spLocks noGrp="1"/>
          </p:cNvSpPr>
          <p:nvPr>
            <p:ph type="sldNum" sz="quarter" idx="12"/>
          </p:nvPr>
        </p:nvSpPr>
        <p:spPr/>
        <p:txBody>
          <a:bodyPr/>
          <a:lstStyle/>
          <a:p>
            <a:fld id="{9B17CF23-03A9-49C3-B7C9-A68759EF3A43}" type="slidenum">
              <a:rPr lang="en-US" smtClean="0"/>
              <a:t>25</a:t>
            </a:fld>
            <a:endParaRPr lang="en-US"/>
          </a:p>
        </p:txBody>
      </p:sp>
    </p:spTree>
    <p:extLst>
      <p:ext uri="{BB962C8B-B14F-4D97-AF65-F5344CB8AC3E}">
        <p14:creationId xmlns:p14="http://schemas.microsoft.com/office/powerpoint/2010/main" val="181355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أعداد أعضاء الهيئة التعليمية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grpSp>
        <p:nvGrpSpPr>
          <p:cNvPr id="11" name="Group 10">
            <a:extLst>
              <a:ext uri="{FF2B5EF4-FFF2-40B4-BE49-F238E27FC236}">
                <a16:creationId xmlns:a16="http://schemas.microsoft.com/office/drawing/2014/main" id="{8C16E582-C954-403C-A804-E4592EF5104A}"/>
              </a:ext>
            </a:extLst>
          </p:cNvPr>
          <p:cNvGrpSpPr/>
          <p:nvPr/>
        </p:nvGrpSpPr>
        <p:grpSpPr>
          <a:xfrm>
            <a:off x="783969" y="326083"/>
            <a:ext cx="296642" cy="784748"/>
            <a:chOff x="762485" y="1664845"/>
            <a:chExt cx="296642" cy="784748"/>
          </a:xfrm>
          <a:solidFill>
            <a:schemeClr val="accent3">
              <a:lumMod val="75000"/>
            </a:schemeClr>
          </a:solidFill>
        </p:grpSpPr>
        <p:sp>
          <p:nvSpPr>
            <p:cNvPr id="12" name="Freeform 23">
              <a:extLst>
                <a:ext uri="{FF2B5EF4-FFF2-40B4-BE49-F238E27FC236}">
                  <a16:creationId xmlns:a16="http://schemas.microsoft.com/office/drawing/2014/main" id="{05FB8F5F-FF66-4C31-84C4-FFF45C448DB1}"/>
                </a:ext>
              </a:extLst>
            </p:cNvPr>
            <p:cNvSpPr>
              <a:spLocks/>
            </p:cNvSpPr>
            <p:nvPr/>
          </p:nvSpPr>
          <p:spPr bwMode="auto">
            <a:xfrm flipH="1">
              <a:off x="762485" y="1820472"/>
              <a:ext cx="296642" cy="629121"/>
            </a:xfrm>
            <a:custGeom>
              <a:avLst/>
              <a:gdLst>
                <a:gd name="T0" fmla="*/ 350 w 352"/>
                <a:gd name="T1" fmla="*/ 118 h 746"/>
                <a:gd name="T2" fmla="*/ 323 w 352"/>
                <a:gd name="T3" fmla="*/ 29 h 746"/>
                <a:gd name="T4" fmla="*/ 193 w 352"/>
                <a:gd name="T5" fmla="*/ 5 h 746"/>
                <a:gd name="T6" fmla="*/ 175 w 352"/>
                <a:gd name="T7" fmla="*/ 5 h 746"/>
                <a:gd name="T8" fmla="*/ 159 w 352"/>
                <a:gd name="T9" fmla="*/ 5 h 746"/>
                <a:gd name="T10" fmla="*/ 29 w 352"/>
                <a:gd name="T11" fmla="*/ 29 h 746"/>
                <a:gd name="T12" fmla="*/ 2 w 352"/>
                <a:gd name="T13" fmla="*/ 118 h 746"/>
                <a:gd name="T14" fmla="*/ 2 w 352"/>
                <a:gd name="T15" fmla="*/ 322 h 746"/>
                <a:gd name="T16" fmla="*/ 26 w 352"/>
                <a:gd name="T17" fmla="*/ 359 h 746"/>
                <a:gd name="T18" fmla="*/ 63 w 352"/>
                <a:gd name="T19" fmla="*/ 322 h 746"/>
                <a:gd name="T20" fmla="*/ 63 w 352"/>
                <a:gd name="T21" fmla="*/ 123 h 746"/>
                <a:gd name="T22" fmla="*/ 87 w 352"/>
                <a:gd name="T23" fmla="*/ 123 h 746"/>
                <a:gd name="T24" fmla="*/ 87 w 352"/>
                <a:gd name="T25" fmla="*/ 691 h 746"/>
                <a:gd name="T26" fmla="*/ 167 w 352"/>
                <a:gd name="T27" fmla="*/ 702 h 746"/>
                <a:gd name="T28" fmla="*/ 167 w 352"/>
                <a:gd name="T29" fmla="*/ 359 h 746"/>
                <a:gd name="T30" fmla="*/ 172 w 352"/>
                <a:gd name="T31" fmla="*/ 359 h 746"/>
                <a:gd name="T32" fmla="*/ 180 w 352"/>
                <a:gd name="T33" fmla="*/ 359 h 746"/>
                <a:gd name="T34" fmla="*/ 185 w 352"/>
                <a:gd name="T35" fmla="*/ 359 h 746"/>
                <a:gd name="T36" fmla="*/ 185 w 352"/>
                <a:gd name="T37" fmla="*/ 702 h 746"/>
                <a:gd name="T38" fmla="*/ 265 w 352"/>
                <a:gd name="T39" fmla="*/ 691 h 746"/>
                <a:gd name="T40" fmla="*/ 265 w 352"/>
                <a:gd name="T41" fmla="*/ 123 h 746"/>
                <a:gd name="T42" fmla="*/ 289 w 352"/>
                <a:gd name="T43" fmla="*/ 123 h 746"/>
                <a:gd name="T44" fmla="*/ 289 w 352"/>
                <a:gd name="T45" fmla="*/ 322 h 746"/>
                <a:gd name="T46" fmla="*/ 326 w 352"/>
                <a:gd name="T47" fmla="*/ 359 h 746"/>
                <a:gd name="T48" fmla="*/ 350 w 352"/>
                <a:gd name="T49" fmla="*/ 322 h 746"/>
                <a:gd name="T50" fmla="*/ 350 w 352"/>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746">
                  <a:moveTo>
                    <a:pt x="350" y="118"/>
                  </a:moveTo>
                  <a:cubicBezTo>
                    <a:pt x="350" y="86"/>
                    <a:pt x="350" y="50"/>
                    <a:pt x="323" y="29"/>
                  </a:cubicBezTo>
                  <a:cubicBezTo>
                    <a:pt x="286" y="0"/>
                    <a:pt x="238" y="5"/>
                    <a:pt x="193" y="5"/>
                  </a:cubicBezTo>
                  <a:cubicBezTo>
                    <a:pt x="188" y="5"/>
                    <a:pt x="183" y="5"/>
                    <a:pt x="175" y="5"/>
                  </a:cubicBezTo>
                  <a:cubicBezTo>
                    <a:pt x="169"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1" y="746"/>
                    <a:pt x="167" y="702"/>
                  </a:cubicBezTo>
                  <a:cubicBezTo>
                    <a:pt x="167" y="586"/>
                    <a:pt x="167" y="474"/>
                    <a:pt x="167" y="359"/>
                  </a:cubicBezTo>
                  <a:cubicBezTo>
                    <a:pt x="172" y="359"/>
                    <a:pt x="172" y="359"/>
                    <a:pt x="172" y="359"/>
                  </a:cubicBezTo>
                  <a:cubicBezTo>
                    <a:pt x="180" y="359"/>
                    <a:pt x="180" y="359"/>
                    <a:pt x="180" y="359"/>
                  </a:cubicBezTo>
                  <a:cubicBezTo>
                    <a:pt x="185" y="359"/>
                    <a:pt x="185" y="359"/>
                    <a:pt x="185" y="359"/>
                  </a:cubicBezTo>
                  <a:cubicBezTo>
                    <a:pt x="185" y="474"/>
                    <a:pt x="185" y="586"/>
                    <a:pt x="185" y="702"/>
                  </a:cubicBezTo>
                  <a:cubicBezTo>
                    <a:pt x="191" y="746"/>
                    <a:pt x="270" y="738"/>
                    <a:pt x="265" y="691"/>
                  </a:cubicBezTo>
                  <a:cubicBezTo>
                    <a:pt x="268" y="503"/>
                    <a:pt x="265" y="311"/>
                    <a:pt x="265" y="123"/>
                  </a:cubicBezTo>
                  <a:cubicBezTo>
                    <a:pt x="273" y="123"/>
                    <a:pt x="283" y="123"/>
                    <a:pt x="289" y="123"/>
                  </a:cubicBezTo>
                  <a:cubicBezTo>
                    <a:pt x="289" y="188"/>
                    <a:pt x="289" y="254"/>
                    <a:pt x="289" y="322"/>
                  </a:cubicBezTo>
                  <a:cubicBezTo>
                    <a:pt x="289" y="340"/>
                    <a:pt x="302" y="364"/>
                    <a:pt x="326" y="359"/>
                  </a:cubicBezTo>
                  <a:cubicBezTo>
                    <a:pt x="344" y="361"/>
                    <a:pt x="352" y="338"/>
                    <a:pt x="350" y="322"/>
                  </a:cubicBezTo>
                  <a:cubicBezTo>
                    <a:pt x="352" y="254"/>
                    <a:pt x="350" y="186"/>
                    <a:pt x="350" y="118"/>
                  </a:cubicBezTo>
                  <a:close/>
                </a:path>
              </a:pathLst>
            </a:custGeom>
            <a:grp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24">
              <a:extLst>
                <a:ext uri="{FF2B5EF4-FFF2-40B4-BE49-F238E27FC236}">
                  <a16:creationId xmlns:a16="http://schemas.microsoft.com/office/drawing/2014/main" id="{D6F7C460-8822-4301-BA08-4DF298F1A1F8}"/>
                </a:ext>
              </a:extLst>
            </p:cNvPr>
            <p:cNvSpPr>
              <a:spLocks/>
            </p:cNvSpPr>
            <p:nvPr/>
          </p:nvSpPr>
          <p:spPr bwMode="auto">
            <a:xfrm flipH="1">
              <a:off x="844105" y="1664845"/>
              <a:ext cx="152303" cy="148322"/>
            </a:xfrm>
            <a:custGeom>
              <a:avLst/>
              <a:gdLst>
                <a:gd name="T0" fmla="*/ 156 w 180"/>
                <a:gd name="T1" fmla="*/ 110 h 176"/>
                <a:gd name="T2" fmla="*/ 71 w 180"/>
                <a:gd name="T3" fmla="*/ 19 h 176"/>
                <a:gd name="T4" fmla="*/ 34 w 180"/>
                <a:gd name="T5" fmla="*/ 134 h 176"/>
                <a:gd name="T6" fmla="*/ 156 w 180"/>
                <a:gd name="T7" fmla="*/ 110 h 176"/>
              </a:gdLst>
              <a:ahLst/>
              <a:cxnLst>
                <a:cxn ang="0">
                  <a:pos x="T0" y="T1"/>
                </a:cxn>
                <a:cxn ang="0">
                  <a:pos x="T2" y="T3"/>
                </a:cxn>
                <a:cxn ang="0">
                  <a:pos x="T4" y="T5"/>
                </a:cxn>
                <a:cxn ang="0">
                  <a:pos x="T6" y="T7"/>
                </a:cxn>
              </a:cxnLst>
              <a:rect l="0" t="0" r="r" b="b"/>
              <a:pathLst>
                <a:path w="180" h="176">
                  <a:moveTo>
                    <a:pt x="156" y="110"/>
                  </a:moveTo>
                  <a:cubicBezTo>
                    <a:pt x="180" y="60"/>
                    <a:pt x="125" y="0"/>
                    <a:pt x="71" y="19"/>
                  </a:cubicBezTo>
                  <a:cubicBezTo>
                    <a:pt x="21" y="26"/>
                    <a:pt x="0" y="97"/>
                    <a:pt x="34" y="134"/>
                  </a:cubicBezTo>
                  <a:cubicBezTo>
                    <a:pt x="66" y="176"/>
                    <a:pt x="143" y="163"/>
                    <a:pt x="156" y="110"/>
                  </a:cubicBezTo>
                  <a:close/>
                </a:path>
              </a:pathLst>
            </a:custGeom>
            <a:grp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4" name="Group 13">
            <a:extLst>
              <a:ext uri="{FF2B5EF4-FFF2-40B4-BE49-F238E27FC236}">
                <a16:creationId xmlns:a16="http://schemas.microsoft.com/office/drawing/2014/main" id="{673F2825-AF7B-47E3-B0D7-F81E6D7FA487}"/>
              </a:ext>
            </a:extLst>
          </p:cNvPr>
          <p:cNvGrpSpPr/>
          <p:nvPr/>
        </p:nvGrpSpPr>
        <p:grpSpPr>
          <a:xfrm>
            <a:off x="1131626" y="377881"/>
            <a:ext cx="296642" cy="721576"/>
            <a:chOff x="11068590" y="2193883"/>
            <a:chExt cx="299629" cy="681152"/>
          </a:xfrm>
          <a:solidFill>
            <a:srgbClr val="002E50"/>
          </a:solidFill>
        </p:grpSpPr>
        <p:sp>
          <p:nvSpPr>
            <p:cNvPr id="15" name="Freeform 43">
              <a:extLst>
                <a:ext uri="{FF2B5EF4-FFF2-40B4-BE49-F238E27FC236}">
                  <a16:creationId xmlns:a16="http://schemas.microsoft.com/office/drawing/2014/main" id="{CBD82552-36F8-4419-81EC-9C75DC9C16F1}"/>
                </a:ext>
              </a:extLst>
            </p:cNvPr>
            <p:cNvSpPr>
              <a:spLocks/>
            </p:cNvSpPr>
            <p:nvPr/>
          </p:nvSpPr>
          <p:spPr bwMode="auto">
            <a:xfrm>
              <a:off x="11148723" y="2193883"/>
              <a:ext cx="139362" cy="111490"/>
            </a:xfrm>
            <a:custGeom>
              <a:avLst/>
              <a:gdLst>
                <a:gd name="T0" fmla="*/ 81 w 165"/>
                <a:gd name="T1" fmla="*/ 132 h 132"/>
                <a:gd name="T2" fmla="*/ 133 w 165"/>
                <a:gd name="T3" fmla="*/ 106 h 132"/>
                <a:gd name="T4" fmla="*/ 94 w 165"/>
                <a:gd name="T5" fmla="*/ 0 h 132"/>
                <a:gd name="T6" fmla="*/ 81 w 165"/>
                <a:gd name="T7" fmla="*/ 0 h 132"/>
                <a:gd name="T8" fmla="*/ 71 w 165"/>
                <a:gd name="T9" fmla="*/ 0 h 132"/>
                <a:gd name="T10" fmla="*/ 31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3" y="106"/>
                  </a:cubicBezTo>
                  <a:cubicBezTo>
                    <a:pt x="165" y="69"/>
                    <a:pt x="139" y="11"/>
                    <a:pt x="94" y="0"/>
                  </a:cubicBezTo>
                  <a:cubicBezTo>
                    <a:pt x="91" y="0"/>
                    <a:pt x="86" y="0"/>
                    <a:pt x="81" y="0"/>
                  </a:cubicBezTo>
                  <a:cubicBezTo>
                    <a:pt x="78" y="0"/>
                    <a:pt x="73" y="0"/>
                    <a:pt x="71" y="0"/>
                  </a:cubicBezTo>
                  <a:cubicBezTo>
                    <a:pt x="26" y="11"/>
                    <a:pt x="0" y="69"/>
                    <a:pt x="31" y="106"/>
                  </a:cubicBezTo>
                  <a:cubicBezTo>
                    <a:pt x="42" y="121"/>
                    <a:pt x="63" y="132"/>
                    <a:pt x="81" y="132"/>
                  </a:cubicBezTo>
                  <a:close/>
                </a:path>
              </a:pathLst>
            </a:custGeom>
            <a:grp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44">
              <a:extLst>
                <a:ext uri="{FF2B5EF4-FFF2-40B4-BE49-F238E27FC236}">
                  <a16:creationId xmlns:a16="http://schemas.microsoft.com/office/drawing/2014/main" id="{5C3EF82E-6B3C-41EA-B25A-601CA8027821}"/>
                </a:ext>
              </a:extLst>
            </p:cNvPr>
            <p:cNvSpPr>
              <a:spLocks/>
            </p:cNvSpPr>
            <p:nvPr/>
          </p:nvSpPr>
          <p:spPr bwMode="auto">
            <a:xfrm>
              <a:off x="11068590" y="2311612"/>
              <a:ext cx="299629" cy="563423"/>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2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5 w 356"/>
                <a:gd name="T25" fmla="*/ 400 h 668"/>
                <a:gd name="T26" fmla="*/ 178 w 356"/>
                <a:gd name="T27" fmla="*/ 400 h 668"/>
                <a:gd name="T28" fmla="*/ 183 w 356"/>
                <a:gd name="T29" fmla="*/ 400 h 668"/>
                <a:gd name="T30" fmla="*/ 186 w 356"/>
                <a:gd name="T31" fmla="*/ 634 h 668"/>
                <a:gd name="T32" fmla="*/ 243 w 356"/>
                <a:gd name="T33" fmla="*/ 634 h 668"/>
                <a:gd name="T34" fmla="*/ 243 w 356"/>
                <a:gd name="T35" fmla="*/ 400 h 668"/>
                <a:gd name="T36" fmla="*/ 322 w 356"/>
                <a:gd name="T37" fmla="*/ 400 h 668"/>
                <a:gd name="T38" fmla="*/ 243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5" y="223"/>
                    <a:pt x="0" y="265"/>
                  </a:cubicBezTo>
                  <a:cubicBezTo>
                    <a:pt x="3" y="292"/>
                    <a:pt x="47" y="294"/>
                    <a:pt x="52"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5" y="557"/>
                    <a:pt x="173" y="478"/>
                    <a:pt x="175" y="400"/>
                  </a:cubicBezTo>
                  <a:cubicBezTo>
                    <a:pt x="178" y="400"/>
                    <a:pt x="178" y="400"/>
                    <a:pt x="178" y="400"/>
                  </a:cubicBezTo>
                  <a:cubicBezTo>
                    <a:pt x="181" y="400"/>
                    <a:pt x="183" y="400"/>
                    <a:pt x="183" y="400"/>
                  </a:cubicBezTo>
                  <a:cubicBezTo>
                    <a:pt x="186" y="478"/>
                    <a:pt x="183" y="557"/>
                    <a:pt x="186" y="634"/>
                  </a:cubicBezTo>
                  <a:cubicBezTo>
                    <a:pt x="188" y="668"/>
                    <a:pt x="241" y="668"/>
                    <a:pt x="243" y="634"/>
                  </a:cubicBezTo>
                  <a:cubicBezTo>
                    <a:pt x="246" y="555"/>
                    <a:pt x="243" y="478"/>
                    <a:pt x="243" y="400"/>
                  </a:cubicBezTo>
                  <a:cubicBezTo>
                    <a:pt x="270" y="400"/>
                    <a:pt x="296" y="400"/>
                    <a:pt x="322" y="400"/>
                  </a:cubicBezTo>
                  <a:cubicBezTo>
                    <a:pt x="298" y="297"/>
                    <a:pt x="270" y="194"/>
                    <a:pt x="243" y="92"/>
                  </a:cubicBezTo>
                  <a:cubicBezTo>
                    <a:pt x="249" y="94"/>
                    <a:pt x="254" y="100"/>
                    <a:pt x="257" y="100"/>
                  </a:cubicBezTo>
                  <a:cubicBezTo>
                    <a:pt x="275" y="155"/>
                    <a:pt x="288" y="213"/>
                    <a:pt x="306" y="268"/>
                  </a:cubicBezTo>
                  <a:cubicBezTo>
                    <a:pt x="311" y="294"/>
                    <a:pt x="356" y="292"/>
                    <a:pt x="356" y="265"/>
                  </a:cubicBezTo>
                  <a:cubicBezTo>
                    <a:pt x="353" y="223"/>
                    <a:pt x="335" y="181"/>
                    <a:pt x="325" y="142"/>
                  </a:cubicBezTo>
                  <a:cubicBezTo>
                    <a:pt x="311" y="102"/>
                    <a:pt x="309" y="58"/>
                    <a:pt x="280" y="26"/>
                  </a:cubicBezTo>
                  <a:close/>
                </a:path>
              </a:pathLst>
            </a:custGeom>
            <a:grpFill/>
            <a:ln>
              <a:noFill/>
            </a:ln>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 name="Group 1">
            <a:extLst>
              <a:ext uri="{FF2B5EF4-FFF2-40B4-BE49-F238E27FC236}">
                <a16:creationId xmlns:a16="http://schemas.microsoft.com/office/drawing/2014/main" id="{D6E27EC7-5A22-43F4-9DF6-418546684D7D}"/>
              </a:ext>
            </a:extLst>
          </p:cNvPr>
          <p:cNvGrpSpPr/>
          <p:nvPr/>
        </p:nvGrpSpPr>
        <p:grpSpPr>
          <a:xfrm>
            <a:off x="783969" y="1809454"/>
            <a:ext cx="2252905" cy="4595420"/>
            <a:chOff x="783969" y="1809454"/>
            <a:chExt cx="2252905" cy="4595420"/>
          </a:xfrm>
        </p:grpSpPr>
        <p:sp>
          <p:nvSpPr>
            <p:cNvPr id="39" name="타원 69">
              <a:extLst>
                <a:ext uri="{FF2B5EF4-FFF2-40B4-BE49-F238E27FC236}">
                  <a16:creationId xmlns:a16="http://schemas.microsoft.com/office/drawing/2014/main" id="{312F9188-2554-4DC9-B0C4-95FEC82F4570}"/>
                </a:ext>
              </a:extLst>
            </p:cNvPr>
            <p:cNvSpPr/>
            <p:nvPr/>
          </p:nvSpPr>
          <p:spPr>
            <a:xfrm>
              <a:off x="828611" y="1809454"/>
              <a:ext cx="2163621" cy="2164185"/>
            </a:xfrm>
            <a:prstGeom prst="ellipse">
              <a:avLst/>
            </a:prstGeom>
            <a:solidFill>
              <a:schemeClr val="bg1">
                <a:lumMod val="7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40" name="타원 69">
              <a:extLst>
                <a:ext uri="{FF2B5EF4-FFF2-40B4-BE49-F238E27FC236}">
                  <a16:creationId xmlns:a16="http://schemas.microsoft.com/office/drawing/2014/main" id="{719247AF-9038-4905-A53D-CE4D17079609}"/>
                </a:ext>
              </a:extLst>
            </p:cNvPr>
            <p:cNvSpPr/>
            <p:nvPr/>
          </p:nvSpPr>
          <p:spPr>
            <a:xfrm>
              <a:off x="828611" y="1809454"/>
              <a:ext cx="2163621" cy="2164185"/>
            </a:xfrm>
            <a:prstGeom prst="chord">
              <a:avLst>
                <a:gd name="adj1" fmla="val 1770887"/>
                <a:gd name="adj2" fmla="val 9009497"/>
              </a:avLst>
            </a:prstGeom>
            <a:solidFill>
              <a:srgbClr val="002E50"/>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41" name="TextBox 249">
              <a:extLst>
                <a:ext uri="{FF2B5EF4-FFF2-40B4-BE49-F238E27FC236}">
                  <a16:creationId xmlns:a16="http://schemas.microsoft.com/office/drawing/2014/main" id="{ED077BA1-51CE-4A2F-B6F9-21BF69B0638A}"/>
                </a:ext>
              </a:extLst>
            </p:cNvPr>
            <p:cNvSpPr txBox="1"/>
            <p:nvPr/>
          </p:nvSpPr>
          <p:spPr>
            <a:xfrm>
              <a:off x="1236270" y="2530669"/>
              <a:ext cx="1445909" cy="738664"/>
            </a:xfrm>
            <a:prstGeom prst="rect">
              <a:avLst/>
            </a:prstGeom>
            <a:noFill/>
          </p:spPr>
          <p:txBody>
            <a:bodyPr wrap="none" lIns="0" tIns="0" rIns="0" bIns="0"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spcAft>
                  <a:spcPts val="600"/>
                </a:spcAft>
              </a:pPr>
              <a:r>
                <a:rPr lang="ar-SY" sz="4800" dirty="0">
                  <a:solidFill>
                    <a:schemeClr val="bg1"/>
                  </a:solidFill>
                  <a:latin typeface="Athiti" panose="00000500000000000000" pitchFamily="2" charset="-34"/>
                  <a:ea typeface="Roboto" charset="0"/>
                  <a:cs typeface="Athiti" panose="00000500000000000000" pitchFamily="2" charset="-34"/>
                </a:rPr>
                <a:t>21.5</a:t>
              </a:r>
              <a:r>
                <a:rPr lang="nb-NO" sz="4000" dirty="0">
                  <a:solidFill>
                    <a:schemeClr val="bg1"/>
                  </a:solidFill>
                  <a:latin typeface="Athiti" panose="00000500000000000000" pitchFamily="2" charset="-34"/>
                  <a:ea typeface="Roboto" charset="0"/>
                  <a:cs typeface="Athiti" panose="00000500000000000000" pitchFamily="2" charset="-34"/>
                </a:rPr>
                <a:t>%</a:t>
              </a:r>
              <a:endParaRPr lang="en-US" sz="4000" dirty="0">
                <a:solidFill>
                  <a:schemeClr val="bg1"/>
                </a:solidFill>
                <a:latin typeface="Athiti" panose="00000500000000000000" pitchFamily="2" charset="-34"/>
                <a:ea typeface="Roboto" charset="0"/>
                <a:cs typeface="Athiti" panose="00000500000000000000" pitchFamily="2" charset="-34"/>
              </a:endParaRPr>
            </a:p>
          </p:txBody>
        </p:sp>
        <p:sp>
          <p:nvSpPr>
            <p:cNvPr id="51" name="Rounded Rectangle 259">
              <a:extLst>
                <a:ext uri="{FF2B5EF4-FFF2-40B4-BE49-F238E27FC236}">
                  <a16:creationId xmlns:a16="http://schemas.microsoft.com/office/drawing/2014/main" id="{F7911D92-0AEF-4B20-ABDE-22548BB687B1}"/>
                </a:ext>
              </a:extLst>
            </p:cNvPr>
            <p:cNvSpPr/>
            <p:nvPr/>
          </p:nvSpPr>
          <p:spPr>
            <a:xfrm>
              <a:off x="828611" y="4165856"/>
              <a:ext cx="2163621" cy="671615"/>
            </a:xfrm>
            <a:prstGeom prst="roundRect">
              <a:avLst/>
            </a:prstGeom>
            <a:solidFill>
              <a:srgbClr val="002E50"/>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wrap="square" lIns="0" tIns="91440" rIns="0" bIns="0" rtlCol="0" anchor="t"/>
            <a:lstStyle>
              <a:defPPr>
                <a:defRPr lang="en-US"/>
              </a:defPPr>
              <a:lvl1pPr marL="0" algn="l" defTabSz="1828434" rtl="0" eaLnBrk="1" latinLnBrk="0" hangingPunct="1">
                <a:defRPr sz="3600" kern="1200">
                  <a:solidFill>
                    <a:schemeClr val="dk1"/>
                  </a:solidFill>
                  <a:latin typeface="+mn-lt"/>
                  <a:ea typeface="+mn-ea"/>
                  <a:cs typeface="+mn-cs"/>
                </a:defRPr>
              </a:lvl1pPr>
              <a:lvl2pPr marL="914217" algn="l" defTabSz="1828434" rtl="0" eaLnBrk="1" latinLnBrk="0" hangingPunct="1">
                <a:defRPr sz="3600" kern="1200">
                  <a:solidFill>
                    <a:schemeClr val="dk1"/>
                  </a:solidFill>
                  <a:latin typeface="+mn-lt"/>
                  <a:ea typeface="+mn-ea"/>
                  <a:cs typeface="+mn-cs"/>
                </a:defRPr>
              </a:lvl2pPr>
              <a:lvl3pPr marL="1828434" algn="l" defTabSz="1828434" rtl="0" eaLnBrk="1" latinLnBrk="0" hangingPunct="1">
                <a:defRPr sz="3600" kern="1200">
                  <a:solidFill>
                    <a:schemeClr val="dk1"/>
                  </a:solidFill>
                  <a:latin typeface="+mn-lt"/>
                  <a:ea typeface="+mn-ea"/>
                  <a:cs typeface="+mn-cs"/>
                </a:defRPr>
              </a:lvl3pPr>
              <a:lvl4pPr marL="2742651" algn="l" defTabSz="1828434" rtl="0" eaLnBrk="1" latinLnBrk="0" hangingPunct="1">
                <a:defRPr sz="3600" kern="1200">
                  <a:solidFill>
                    <a:schemeClr val="dk1"/>
                  </a:solidFill>
                  <a:latin typeface="+mn-lt"/>
                  <a:ea typeface="+mn-ea"/>
                  <a:cs typeface="+mn-cs"/>
                </a:defRPr>
              </a:lvl4pPr>
              <a:lvl5pPr marL="3656868" algn="l" defTabSz="1828434" rtl="0" eaLnBrk="1" latinLnBrk="0" hangingPunct="1">
                <a:defRPr sz="3600" kern="1200">
                  <a:solidFill>
                    <a:schemeClr val="dk1"/>
                  </a:solidFill>
                  <a:latin typeface="+mn-lt"/>
                  <a:ea typeface="+mn-ea"/>
                  <a:cs typeface="+mn-cs"/>
                </a:defRPr>
              </a:lvl5pPr>
              <a:lvl6pPr marL="4571086" algn="l" defTabSz="1828434" rtl="0" eaLnBrk="1" latinLnBrk="0" hangingPunct="1">
                <a:defRPr sz="3600" kern="1200">
                  <a:solidFill>
                    <a:schemeClr val="dk1"/>
                  </a:solidFill>
                  <a:latin typeface="+mn-lt"/>
                  <a:ea typeface="+mn-ea"/>
                  <a:cs typeface="+mn-cs"/>
                </a:defRPr>
              </a:lvl6pPr>
              <a:lvl7pPr marL="5485303" algn="l" defTabSz="1828434" rtl="0" eaLnBrk="1" latinLnBrk="0" hangingPunct="1">
                <a:defRPr sz="3600" kern="1200">
                  <a:solidFill>
                    <a:schemeClr val="dk1"/>
                  </a:solidFill>
                  <a:latin typeface="+mn-lt"/>
                  <a:ea typeface="+mn-ea"/>
                  <a:cs typeface="+mn-cs"/>
                </a:defRPr>
              </a:lvl7pPr>
              <a:lvl8pPr marL="6399520" algn="l" defTabSz="1828434" rtl="0" eaLnBrk="1" latinLnBrk="0" hangingPunct="1">
                <a:defRPr sz="3600" kern="1200">
                  <a:solidFill>
                    <a:schemeClr val="dk1"/>
                  </a:solidFill>
                  <a:latin typeface="+mn-lt"/>
                  <a:ea typeface="+mn-ea"/>
                  <a:cs typeface="+mn-cs"/>
                </a:defRPr>
              </a:lvl8pPr>
              <a:lvl9pPr marL="7313737" algn="l" defTabSz="1828434" rtl="0" eaLnBrk="1" latinLnBrk="0" hangingPunct="1">
                <a:defRPr sz="3600" kern="1200">
                  <a:solidFill>
                    <a:schemeClr val="dk1"/>
                  </a:solidFill>
                  <a:latin typeface="+mn-lt"/>
                  <a:ea typeface="+mn-ea"/>
                  <a:cs typeface="+mn-cs"/>
                </a:defRPr>
              </a:lvl9pPr>
            </a:lstStyle>
            <a:p>
              <a:pPr lvl="0" algn="ctr"/>
              <a:r>
                <a:rPr lang="ar-SY" sz="3200" b="1" dirty="0">
                  <a:solidFill>
                    <a:schemeClr val="bg1"/>
                  </a:solidFill>
                  <a:latin typeface="Sakkal Majalla" panose="02000000000000000000" pitchFamily="2" charset="-78"/>
                  <a:ea typeface="Roboto" charset="0"/>
                  <a:cs typeface="Sakkal Majalla" panose="02000000000000000000" pitchFamily="2" charset="-78"/>
                </a:rPr>
                <a:t>إيفاد داخلي</a:t>
              </a:r>
              <a:endParaRPr lang="en-US" sz="3200" b="1" dirty="0">
                <a:solidFill>
                  <a:schemeClr val="bg1"/>
                </a:solidFill>
                <a:latin typeface="Sakkal Majalla" panose="02000000000000000000" pitchFamily="2" charset="-78"/>
                <a:ea typeface="Roboto" charset="0"/>
                <a:cs typeface="Sakkal Majalla" panose="02000000000000000000" pitchFamily="2" charset="-78"/>
              </a:endParaRPr>
            </a:p>
          </p:txBody>
        </p:sp>
        <p:sp>
          <p:nvSpPr>
            <p:cNvPr id="55" name="TextBox 263">
              <a:extLst>
                <a:ext uri="{FF2B5EF4-FFF2-40B4-BE49-F238E27FC236}">
                  <a16:creationId xmlns:a16="http://schemas.microsoft.com/office/drawing/2014/main" id="{DF0195E6-E92F-4733-877F-ADE45476A856}"/>
                </a:ext>
              </a:extLst>
            </p:cNvPr>
            <p:cNvSpPr txBox="1">
              <a:spLocks/>
            </p:cNvSpPr>
            <p:nvPr/>
          </p:nvSpPr>
          <p:spPr>
            <a:xfrm>
              <a:off x="783969" y="4745371"/>
              <a:ext cx="2252905" cy="1659503"/>
            </a:xfrm>
            <a:prstGeom prst="rect">
              <a:avLst/>
            </a:prstGeom>
            <a:noFill/>
          </p:spPr>
          <p:txBody>
            <a:bodyPr wrap="square" lIns="0" tIns="0" rIns="0" bIns="0" rtlCol="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ar-SY" sz="3200" dirty="0">
                <a:solidFill>
                  <a:schemeClr val="tx2"/>
                </a:solidFill>
              </a:endParaRPr>
            </a:p>
            <a:p>
              <a:pPr algn="ctr"/>
              <a:r>
                <a:rPr lang="ar-SY" sz="3200" dirty="0">
                  <a:solidFill>
                    <a:schemeClr val="tx2"/>
                  </a:solidFill>
                </a:rPr>
                <a:t>195</a:t>
              </a:r>
              <a:endParaRPr lang="en-US" sz="3200" dirty="0">
                <a:latin typeface="Athiti" panose="00000500000000000000" pitchFamily="2" charset="-34"/>
                <a:ea typeface="Lato" charset="0"/>
                <a:cs typeface="Athiti" panose="00000500000000000000" pitchFamily="2" charset="-34"/>
              </a:endParaRPr>
            </a:p>
          </p:txBody>
        </p:sp>
      </p:grpSp>
      <p:grpSp>
        <p:nvGrpSpPr>
          <p:cNvPr id="4" name="Group 3">
            <a:extLst>
              <a:ext uri="{FF2B5EF4-FFF2-40B4-BE49-F238E27FC236}">
                <a16:creationId xmlns:a16="http://schemas.microsoft.com/office/drawing/2014/main" id="{987EB51A-9AE5-4431-9BEB-FC2FF7D858D4}"/>
              </a:ext>
            </a:extLst>
          </p:cNvPr>
          <p:cNvGrpSpPr/>
          <p:nvPr/>
        </p:nvGrpSpPr>
        <p:grpSpPr>
          <a:xfrm>
            <a:off x="3529712" y="1809454"/>
            <a:ext cx="2252905" cy="4595419"/>
            <a:chOff x="3529712" y="1809454"/>
            <a:chExt cx="2252905" cy="4595419"/>
          </a:xfrm>
        </p:grpSpPr>
        <p:sp>
          <p:nvSpPr>
            <p:cNvPr id="42" name="타원 69">
              <a:extLst>
                <a:ext uri="{FF2B5EF4-FFF2-40B4-BE49-F238E27FC236}">
                  <a16:creationId xmlns:a16="http://schemas.microsoft.com/office/drawing/2014/main" id="{10AD29F5-1300-445D-B385-4FB1C614EB73}"/>
                </a:ext>
              </a:extLst>
            </p:cNvPr>
            <p:cNvSpPr/>
            <p:nvPr/>
          </p:nvSpPr>
          <p:spPr>
            <a:xfrm>
              <a:off x="3618996" y="1809454"/>
              <a:ext cx="2163621" cy="2164185"/>
            </a:xfrm>
            <a:prstGeom prst="ellipse">
              <a:avLst/>
            </a:prstGeom>
            <a:solidFill>
              <a:schemeClr val="bg1">
                <a:lumMod val="7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43" name="타원 69">
              <a:extLst>
                <a:ext uri="{FF2B5EF4-FFF2-40B4-BE49-F238E27FC236}">
                  <a16:creationId xmlns:a16="http://schemas.microsoft.com/office/drawing/2014/main" id="{E520CB2D-ED50-4954-92CF-9934BE496137}"/>
                </a:ext>
              </a:extLst>
            </p:cNvPr>
            <p:cNvSpPr/>
            <p:nvPr/>
          </p:nvSpPr>
          <p:spPr>
            <a:xfrm>
              <a:off x="3618996" y="1809454"/>
              <a:ext cx="2163621" cy="2164185"/>
            </a:xfrm>
            <a:prstGeom prst="chord">
              <a:avLst>
                <a:gd name="adj1" fmla="val 2559854"/>
                <a:gd name="adj2" fmla="val 8084830"/>
              </a:avLst>
            </a:prstGeom>
            <a:solidFill>
              <a:schemeClr val="accent4">
                <a:lumMod val="7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44" name="TextBox 252">
              <a:extLst>
                <a:ext uri="{FF2B5EF4-FFF2-40B4-BE49-F238E27FC236}">
                  <a16:creationId xmlns:a16="http://schemas.microsoft.com/office/drawing/2014/main" id="{830D4B4A-6FF5-41A1-8ACC-9547B31C096B}"/>
                </a:ext>
              </a:extLst>
            </p:cNvPr>
            <p:cNvSpPr txBox="1"/>
            <p:nvPr/>
          </p:nvSpPr>
          <p:spPr>
            <a:xfrm>
              <a:off x="4084363" y="2530669"/>
              <a:ext cx="1330493" cy="738664"/>
            </a:xfrm>
            <a:prstGeom prst="rect">
              <a:avLst/>
            </a:prstGeom>
            <a:noFill/>
          </p:spPr>
          <p:txBody>
            <a:bodyPr wrap="none" lIns="0" tIns="0" rIns="0" bIns="0"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spcAft>
                  <a:spcPts val="600"/>
                </a:spcAft>
              </a:pPr>
              <a:r>
                <a:rPr lang="ar-SY" sz="4800" dirty="0">
                  <a:solidFill>
                    <a:schemeClr val="bg1"/>
                  </a:solidFill>
                  <a:latin typeface="Athiti" panose="00000500000000000000" pitchFamily="2" charset="-34"/>
                  <a:ea typeface="Roboto" charset="0"/>
                  <a:cs typeface="Athiti" panose="00000500000000000000" pitchFamily="2" charset="-34"/>
                </a:rPr>
                <a:t>11.6</a:t>
              </a:r>
              <a:r>
                <a:rPr lang="nb-NO" sz="4000" dirty="0">
                  <a:solidFill>
                    <a:schemeClr val="bg1"/>
                  </a:solidFill>
                  <a:latin typeface="Athiti" panose="00000500000000000000" pitchFamily="2" charset="-34"/>
                  <a:ea typeface="Roboto" charset="0"/>
                  <a:cs typeface="Athiti" panose="00000500000000000000" pitchFamily="2" charset="-34"/>
                </a:rPr>
                <a:t>%</a:t>
              </a:r>
              <a:endParaRPr lang="en-US" sz="4000" dirty="0">
                <a:solidFill>
                  <a:schemeClr val="bg1"/>
                </a:solidFill>
                <a:latin typeface="Athiti" panose="00000500000000000000" pitchFamily="2" charset="-34"/>
                <a:ea typeface="Roboto" charset="0"/>
                <a:cs typeface="Athiti" panose="00000500000000000000" pitchFamily="2" charset="-34"/>
              </a:endParaRPr>
            </a:p>
          </p:txBody>
        </p:sp>
        <p:sp>
          <p:nvSpPr>
            <p:cNvPr id="52" name="Rounded Rectangle 260">
              <a:extLst>
                <a:ext uri="{FF2B5EF4-FFF2-40B4-BE49-F238E27FC236}">
                  <a16:creationId xmlns:a16="http://schemas.microsoft.com/office/drawing/2014/main" id="{5274176B-E514-46E9-A7C1-B4C615872E73}"/>
                </a:ext>
              </a:extLst>
            </p:cNvPr>
            <p:cNvSpPr/>
            <p:nvPr/>
          </p:nvSpPr>
          <p:spPr>
            <a:xfrm>
              <a:off x="3618996" y="4165856"/>
              <a:ext cx="2163621" cy="671615"/>
            </a:xfrm>
            <a:prstGeom prst="roundRect">
              <a:avLst/>
            </a:prstGeom>
            <a:solidFill>
              <a:schemeClr val="accent3">
                <a:lumMod val="75000"/>
              </a:schemeClr>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wrap="square" lIns="0" tIns="91440" rIns="0" bIns="0" rtlCol="0" anchor="t"/>
            <a:lstStyle>
              <a:defPPr>
                <a:defRPr lang="en-US"/>
              </a:defPPr>
              <a:lvl1pPr marL="0" algn="l" defTabSz="1828434" rtl="0" eaLnBrk="1" latinLnBrk="0" hangingPunct="1">
                <a:defRPr sz="3600" kern="1200">
                  <a:solidFill>
                    <a:schemeClr val="dk1"/>
                  </a:solidFill>
                  <a:latin typeface="+mn-lt"/>
                  <a:ea typeface="+mn-ea"/>
                  <a:cs typeface="+mn-cs"/>
                </a:defRPr>
              </a:lvl1pPr>
              <a:lvl2pPr marL="914217" algn="l" defTabSz="1828434" rtl="0" eaLnBrk="1" latinLnBrk="0" hangingPunct="1">
                <a:defRPr sz="3600" kern="1200">
                  <a:solidFill>
                    <a:schemeClr val="dk1"/>
                  </a:solidFill>
                  <a:latin typeface="+mn-lt"/>
                  <a:ea typeface="+mn-ea"/>
                  <a:cs typeface="+mn-cs"/>
                </a:defRPr>
              </a:lvl2pPr>
              <a:lvl3pPr marL="1828434" algn="l" defTabSz="1828434" rtl="0" eaLnBrk="1" latinLnBrk="0" hangingPunct="1">
                <a:defRPr sz="3600" kern="1200">
                  <a:solidFill>
                    <a:schemeClr val="dk1"/>
                  </a:solidFill>
                  <a:latin typeface="+mn-lt"/>
                  <a:ea typeface="+mn-ea"/>
                  <a:cs typeface="+mn-cs"/>
                </a:defRPr>
              </a:lvl3pPr>
              <a:lvl4pPr marL="2742651" algn="l" defTabSz="1828434" rtl="0" eaLnBrk="1" latinLnBrk="0" hangingPunct="1">
                <a:defRPr sz="3600" kern="1200">
                  <a:solidFill>
                    <a:schemeClr val="dk1"/>
                  </a:solidFill>
                  <a:latin typeface="+mn-lt"/>
                  <a:ea typeface="+mn-ea"/>
                  <a:cs typeface="+mn-cs"/>
                </a:defRPr>
              </a:lvl4pPr>
              <a:lvl5pPr marL="3656868" algn="l" defTabSz="1828434" rtl="0" eaLnBrk="1" latinLnBrk="0" hangingPunct="1">
                <a:defRPr sz="3600" kern="1200">
                  <a:solidFill>
                    <a:schemeClr val="dk1"/>
                  </a:solidFill>
                  <a:latin typeface="+mn-lt"/>
                  <a:ea typeface="+mn-ea"/>
                  <a:cs typeface="+mn-cs"/>
                </a:defRPr>
              </a:lvl5pPr>
              <a:lvl6pPr marL="4571086" algn="l" defTabSz="1828434" rtl="0" eaLnBrk="1" latinLnBrk="0" hangingPunct="1">
                <a:defRPr sz="3600" kern="1200">
                  <a:solidFill>
                    <a:schemeClr val="dk1"/>
                  </a:solidFill>
                  <a:latin typeface="+mn-lt"/>
                  <a:ea typeface="+mn-ea"/>
                  <a:cs typeface="+mn-cs"/>
                </a:defRPr>
              </a:lvl6pPr>
              <a:lvl7pPr marL="5485303" algn="l" defTabSz="1828434" rtl="0" eaLnBrk="1" latinLnBrk="0" hangingPunct="1">
                <a:defRPr sz="3600" kern="1200">
                  <a:solidFill>
                    <a:schemeClr val="dk1"/>
                  </a:solidFill>
                  <a:latin typeface="+mn-lt"/>
                  <a:ea typeface="+mn-ea"/>
                  <a:cs typeface="+mn-cs"/>
                </a:defRPr>
              </a:lvl7pPr>
              <a:lvl8pPr marL="6399520" algn="l" defTabSz="1828434" rtl="0" eaLnBrk="1" latinLnBrk="0" hangingPunct="1">
                <a:defRPr sz="3600" kern="1200">
                  <a:solidFill>
                    <a:schemeClr val="dk1"/>
                  </a:solidFill>
                  <a:latin typeface="+mn-lt"/>
                  <a:ea typeface="+mn-ea"/>
                  <a:cs typeface="+mn-cs"/>
                </a:defRPr>
              </a:lvl8pPr>
              <a:lvl9pPr marL="7313737" algn="l" defTabSz="1828434" rtl="0" eaLnBrk="1" latinLnBrk="0" hangingPunct="1">
                <a:defRPr sz="3600" kern="1200">
                  <a:solidFill>
                    <a:schemeClr val="dk1"/>
                  </a:solidFill>
                  <a:latin typeface="+mn-lt"/>
                  <a:ea typeface="+mn-ea"/>
                  <a:cs typeface="+mn-cs"/>
                </a:defRPr>
              </a:lvl9pPr>
            </a:lstStyle>
            <a:p>
              <a:pPr lvl="0" algn="ctr"/>
              <a:r>
                <a:rPr lang="ar-SY" sz="3200" b="1" dirty="0">
                  <a:solidFill>
                    <a:schemeClr val="bg1"/>
                  </a:solidFill>
                  <a:latin typeface="Sakkal Majalla" panose="02000000000000000000" pitchFamily="2" charset="-78"/>
                  <a:cs typeface="Sakkal Majalla" panose="02000000000000000000" pitchFamily="2" charset="-78"/>
                </a:rPr>
                <a:t>إيفاد خارجي</a:t>
              </a:r>
              <a:endParaRPr lang="en-US" sz="3200" b="1" dirty="0">
                <a:solidFill>
                  <a:schemeClr val="bg1"/>
                </a:solidFill>
                <a:latin typeface="Sakkal Majalla" panose="02000000000000000000" pitchFamily="2" charset="-78"/>
                <a:ea typeface="Roboto" charset="0"/>
                <a:cs typeface="Sakkal Majalla" panose="02000000000000000000" pitchFamily="2" charset="-78"/>
              </a:endParaRPr>
            </a:p>
          </p:txBody>
        </p:sp>
        <p:sp>
          <p:nvSpPr>
            <p:cNvPr id="56" name="TextBox 264">
              <a:extLst>
                <a:ext uri="{FF2B5EF4-FFF2-40B4-BE49-F238E27FC236}">
                  <a16:creationId xmlns:a16="http://schemas.microsoft.com/office/drawing/2014/main" id="{B9D0BB1A-3C4B-44A2-B651-23318AED3BBC}"/>
                </a:ext>
              </a:extLst>
            </p:cNvPr>
            <p:cNvSpPr txBox="1">
              <a:spLocks/>
            </p:cNvSpPr>
            <p:nvPr/>
          </p:nvSpPr>
          <p:spPr>
            <a:xfrm>
              <a:off x="3529712" y="4745370"/>
              <a:ext cx="2252905" cy="1659503"/>
            </a:xfrm>
            <a:prstGeom prst="rect">
              <a:avLst/>
            </a:prstGeom>
            <a:noFill/>
          </p:spPr>
          <p:txBody>
            <a:bodyPr wrap="square" lIns="0" tIns="0" rIns="0" bIns="0" rtlCol="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ar-SY" sz="3200" dirty="0">
                <a:solidFill>
                  <a:schemeClr val="tx2"/>
                </a:solidFill>
              </a:endParaRPr>
            </a:p>
            <a:p>
              <a:pPr algn="ctr"/>
              <a:r>
                <a:rPr lang="ar-SY" sz="3200" dirty="0">
                  <a:solidFill>
                    <a:schemeClr val="tx2"/>
                  </a:solidFill>
                </a:rPr>
                <a:t>106</a:t>
              </a:r>
              <a:endParaRPr lang="en-US" sz="3200" dirty="0">
                <a:solidFill>
                  <a:schemeClr val="tx2"/>
                </a:solidFill>
              </a:endParaRPr>
            </a:p>
          </p:txBody>
        </p:sp>
      </p:grpSp>
      <p:grpSp>
        <p:nvGrpSpPr>
          <p:cNvPr id="5" name="Group 4">
            <a:extLst>
              <a:ext uri="{FF2B5EF4-FFF2-40B4-BE49-F238E27FC236}">
                <a16:creationId xmlns:a16="http://schemas.microsoft.com/office/drawing/2014/main" id="{01BD1353-D3C4-49AF-99A1-077BBD2ACBED}"/>
              </a:ext>
            </a:extLst>
          </p:cNvPr>
          <p:cNvGrpSpPr/>
          <p:nvPr/>
        </p:nvGrpSpPr>
        <p:grpSpPr>
          <a:xfrm>
            <a:off x="6409381" y="1809454"/>
            <a:ext cx="2252905" cy="4595420"/>
            <a:chOff x="6409381" y="1809454"/>
            <a:chExt cx="2252905" cy="4595420"/>
          </a:xfrm>
        </p:grpSpPr>
        <p:sp>
          <p:nvSpPr>
            <p:cNvPr id="45" name="타원 69">
              <a:extLst>
                <a:ext uri="{FF2B5EF4-FFF2-40B4-BE49-F238E27FC236}">
                  <a16:creationId xmlns:a16="http://schemas.microsoft.com/office/drawing/2014/main" id="{80D564EF-1DDF-4119-9F58-720EB311EC09}"/>
                </a:ext>
              </a:extLst>
            </p:cNvPr>
            <p:cNvSpPr/>
            <p:nvPr/>
          </p:nvSpPr>
          <p:spPr>
            <a:xfrm>
              <a:off x="6409381" y="1809454"/>
              <a:ext cx="2163621" cy="2164185"/>
            </a:xfrm>
            <a:prstGeom prst="ellipse">
              <a:avLst/>
            </a:prstGeom>
            <a:solidFill>
              <a:schemeClr val="bg1">
                <a:lumMod val="7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46" name="타원 69">
              <a:extLst>
                <a:ext uri="{FF2B5EF4-FFF2-40B4-BE49-F238E27FC236}">
                  <a16:creationId xmlns:a16="http://schemas.microsoft.com/office/drawing/2014/main" id="{F1F7A161-C4B7-454E-B822-42E427C833FA}"/>
                </a:ext>
              </a:extLst>
            </p:cNvPr>
            <p:cNvSpPr/>
            <p:nvPr/>
          </p:nvSpPr>
          <p:spPr>
            <a:xfrm>
              <a:off x="6409381" y="1809454"/>
              <a:ext cx="2163621" cy="2164185"/>
            </a:xfrm>
            <a:prstGeom prst="chord">
              <a:avLst>
                <a:gd name="adj1" fmla="val 20509022"/>
                <a:gd name="adj2" fmla="val 11884807"/>
              </a:avLst>
            </a:prstGeom>
            <a:solidFill>
              <a:schemeClr val="accent3"/>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47" name="TextBox 255">
              <a:extLst>
                <a:ext uri="{FF2B5EF4-FFF2-40B4-BE49-F238E27FC236}">
                  <a16:creationId xmlns:a16="http://schemas.microsoft.com/office/drawing/2014/main" id="{D2B742B2-3D17-47B7-ADF0-CA5C7927CF8A}"/>
                </a:ext>
              </a:extLst>
            </p:cNvPr>
            <p:cNvSpPr txBox="1"/>
            <p:nvPr/>
          </p:nvSpPr>
          <p:spPr>
            <a:xfrm>
              <a:off x="6769754" y="2530669"/>
              <a:ext cx="1540486" cy="738664"/>
            </a:xfrm>
            <a:prstGeom prst="rect">
              <a:avLst/>
            </a:prstGeom>
            <a:noFill/>
          </p:spPr>
          <p:txBody>
            <a:bodyPr wrap="none" lIns="0" tIns="0" rIns="0" bIns="0"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spcAft>
                  <a:spcPts val="600"/>
                </a:spcAft>
              </a:pPr>
              <a:r>
                <a:rPr lang="ar-SY" sz="4800" dirty="0">
                  <a:solidFill>
                    <a:schemeClr val="bg1"/>
                  </a:solidFill>
                  <a:latin typeface="Athiti" panose="00000500000000000000" pitchFamily="2" charset="-34"/>
                  <a:ea typeface="Roboto" charset="0"/>
                  <a:cs typeface="Athiti" panose="00000500000000000000" pitchFamily="2" charset="-34"/>
                </a:rPr>
                <a:t>66.8</a:t>
              </a:r>
              <a:r>
                <a:rPr lang="nb-NO" sz="4000" dirty="0">
                  <a:solidFill>
                    <a:schemeClr val="bg1"/>
                  </a:solidFill>
                  <a:latin typeface="Athiti" panose="00000500000000000000" pitchFamily="2" charset="-34"/>
                  <a:ea typeface="Roboto" charset="0"/>
                  <a:cs typeface="Athiti" panose="00000500000000000000" pitchFamily="2" charset="-34"/>
                </a:rPr>
                <a:t>%</a:t>
              </a:r>
              <a:endParaRPr lang="en-US" sz="4000" dirty="0">
                <a:solidFill>
                  <a:schemeClr val="bg1"/>
                </a:solidFill>
                <a:latin typeface="Athiti" panose="00000500000000000000" pitchFamily="2" charset="-34"/>
                <a:ea typeface="Roboto" charset="0"/>
                <a:cs typeface="Athiti" panose="00000500000000000000" pitchFamily="2" charset="-34"/>
              </a:endParaRPr>
            </a:p>
          </p:txBody>
        </p:sp>
        <p:sp>
          <p:nvSpPr>
            <p:cNvPr id="53" name="Rounded Rectangle 261">
              <a:extLst>
                <a:ext uri="{FF2B5EF4-FFF2-40B4-BE49-F238E27FC236}">
                  <a16:creationId xmlns:a16="http://schemas.microsoft.com/office/drawing/2014/main" id="{C77519EF-1AA8-4911-9855-D358298D960E}"/>
                </a:ext>
              </a:extLst>
            </p:cNvPr>
            <p:cNvSpPr/>
            <p:nvPr/>
          </p:nvSpPr>
          <p:spPr>
            <a:xfrm>
              <a:off x="6409381" y="4154906"/>
              <a:ext cx="2163621" cy="682565"/>
            </a:xfrm>
            <a:prstGeom prst="roundRect">
              <a:avLst/>
            </a:prstGeom>
            <a:solidFill>
              <a:schemeClr val="accent3"/>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wrap="square" lIns="0" tIns="91440" rIns="0" bIns="0" rtlCol="0" anchor="t"/>
            <a:lstStyle>
              <a:defPPr>
                <a:defRPr lang="en-US"/>
              </a:defPPr>
              <a:lvl1pPr marL="0" algn="l" defTabSz="1828434" rtl="0" eaLnBrk="1" latinLnBrk="0" hangingPunct="1">
                <a:defRPr sz="3600" kern="1200">
                  <a:solidFill>
                    <a:schemeClr val="dk1"/>
                  </a:solidFill>
                  <a:latin typeface="+mn-lt"/>
                  <a:ea typeface="+mn-ea"/>
                  <a:cs typeface="+mn-cs"/>
                </a:defRPr>
              </a:lvl1pPr>
              <a:lvl2pPr marL="914217" algn="l" defTabSz="1828434" rtl="0" eaLnBrk="1" latinLnBrk="0" hangingPunct="1">
                <a:defRPr sz="3600" kern="1200">
                  <a:solidFill>
                    <a:schemeClr val="dk1"/>
                  </a:solidFill>
                  <a:latin typeface="+mn-lt"/>
                  <a:ea typeface="+mn-ea"/>
                  <a:cs typeface="+mn-cs"/>
                </a:defRPr>
              </a:lvl2pPr>
              <a:lvl3pPr marL="1828434" algn="l" defTabSz="1828434" rtl="0" eaLnBrk="1" latinLnBrk="0" hangingPunct="1">
                <a:defRPr sz="3600" kern="1200">
                  <a:solidFill>
                    <a:schemeClr val="dk1"/>
                  </a:solidFill>
                  <a:latin typeface="+mn-lt"/>
                  <a:ea typeface="+mn-ea"/>
                  <a:cs typeface="+mn-cs"/>
                </a:defRPr>
              </a:lvl3pPr>
              <a:lvl4pPr marL="2742651" algn="l" defTabSz="1828434" rtl="0" eaLnBrk="1" latinLnBrk="0" hangingPunct="1">
                <a:defRPr sz="3600" kern="1200">
                  <a:solidFill>
                    <a:schemeClr val="dk1"/>
                  </a:solidFill>
                  <a:latin typeface="+mn-lt"/>
                  <a:ea typeface="+mn-ea"/>
                  <a:cs typeface="+mn-cs"/>
                </a:defRPr>
              </a:lvl4pPr>
              <a:lvl5pPr marL="3656868" algn="l" defTabSz="1828434" rtl="0" eaLnBrk="1" latinLnBrk="0" hangingPunct="1">
                <a:defRPr sz="3600" kern="1200">
                  <a:solidFill>
                    <a:schemeClr val="dk1"/>
                  </a:solidFill>
                  <a:latin typeface="+mn-lt"/>
                  <a:ea typeface="+mn-ea"/>
                  <a:cs typeface="+mn-cs"/>
                </a:defRPr>
              </a:lvl5pPr>
              <a:lvl6pPr marL="4571086" algn="l" defTabSz="1828434" rtl="0" eaLnBrk="1" latinLnBrk="0" hangingPunct="1">
                <a:defRPr sz="3600" kern="1200">
                  <a:solidFill>
                    <a:schemeClr val="dk1"/>
                  </a:solidFill>
                  <a:latin typeface="+mn-lt"/>
                  <a:ea typeface="+mn-ea"/>
                  <a:cs typeface="+mn-cs"/>
                </a:defRPr>
              </a:lvl6pPr>
              <a:lvl7pPr marL="5485303" algn="l" defTabSz="1828434" rtl="0" eaLnBrk="1" latinLnBrk="0" hangingPunct="1">
                <a:defRPr sz="3600" kern="1200">
                  <a:solidFill>
                    <a:schemeClr val="dk1"/>
                  </a:solidFill>
                  <a:latin typeface="+mn-lt"/>
                  <a:ea typeface="+mn-ea"/>
                  <a:cs typeface="+mn-cs"/>
                </a:defRPr>
              </a:lvl7pPr>
              <a:lvl8pPr marL="6399520" algn="l" defTabSz="1828434" rtl="0" eaLnBrk="1" latinLnBrk="0" hangingPunct="1">
                <a:defRPr sz="3600" kern="1200">
                  <a:solidFill>
                    <a:schemeClr val="dk1"/>
                  </a:solidFill>
                  <a:latin typeface="+mn-lt"/>
                  <a:ea typeface="+mn-ea"/>
                  <a:cs typeface="+mn-cs"/>
                </a:defRPr>
              </a:lvl8pPr>
              <a:lvl9pPr marL="7313737" algn="l" defTabSz="1828434" rtl="0" eaLnBrk="1" latinLnBrk="0" hangingPunct="1">
                <a:defRPr sz="3600" kern="1200">
                  <a:solidFill>
                    <a:schemeClr val="dk1"/>
                  </a:solidFill>
                  <a:latin typeface="+mn-lt"/>
                  <a:ea typeface="+mn-ea"/>
                  <a:cs typeface="+mn-cs"/>
                </a:defRPr>
              </a:lvl9pPr>
            </a:lstStyle>
            <a:p>
              <a:pPr lvl="0" algn="ctr"/>
              <a:r>
                <a:rPr lang="ar-SY" sz="3200" b="1" dirty="0">
                  <a:solidFill>
                    <a:schemeClr val="bg1"/>
                  </a:solidFill>
                  <a:latin typeface="Sakkal Majalla" panose="02000000000000000000" pitchFamily="2" charset="-78"/>
                  <a:cs typeface="Sakkal Majalla" panose="02000000000000000000" pitchFamily="2" charset="-78"/>
                </a:rPr>
                <a:t>هيئة فنية</a:t>
              </a:r>
              <a:endParaRPr lang="en-US" sz="3200" b="1" dirty="0">
                <a:solidFill>
                  <a:schemeClr val="bg1"/>
                </a:solidFill>
                <a:latin typeface="Sakkal Majalla" panose="02000000000000000000" pitchFamily="2" charset="-78"/>
                <a:ea typeface="Roboto" charset="0"/>
                <a:cs typeface="Sakkal Majalla" panose="02000000000000000000" pitchFamily="2" charset="-78"/>
              </a:endParaRPr>
            </a:p>
          </p:txBody>
        </p:sp>
        <p:sp>
          <p:nvSpPr>
            <p:cNvPr id="57" name="TextBox 265">
              <a:extLst>
                <a:ext uri="{FF2B5EF4-FFF2-40B4-BE49-F238E27FC236}">
                  <a16:creationId xmlns:a16="http://schemas.microsoft.com/office/drawing/2014/main" id="{C10CD54C-BFD7-4085-BE8B-8E0873F1E107}"/>
                </a:ext>
              </a:extLst>
            </p:cNvPr>
            <p:cNvSpPr txBox="1">
              <a:spLocks/>
            </p:cNvSpPr>
            <p:nvPr/>
          </p:nvSpPr>
          <p:spPr>
            <a:xfrm>
              <a:off x="6409381" y="4745371"/>
              <a:ext cx="2252905" cy="1659503"/>
            </a:xfrm>
            <a:prstGeom prst="rect">
              <a:avLst/>
            </a:prstGeom>
            <a:noFill/>
          </p:spPr>
          <p:txBody>
            <a:bodyPr wrap="square" lIns="0" tIns="0" rIns="0" bIns="0" rtlCol="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ar-SY" sz="3200" dirty="0">
                <a:solidFill>
                  <a:schemeClr val="tx2"/>
                </a:solidFill>
              </a:endParaRPr>
            </a:p>
            <a:p>
              <a:pPr algn="ctr"/>
              <a:r>
                <a:rPr lang="ar-SY" sz="3200" dirty="0">
                  <a:solidFill>
                    <a:schemeClr val="tx2"/>
                  </a:solidFill>
                </a:rPr>
                <a:t>606</a:t>
              </a:r>
              <a:endParaRPr lang="ar-SY" sz="1600" dirty="0">
                <a:solidFill>
                  <a:schemeClr val="tx2"/>
                </a:solidFill>
              </a:endParaRPr>
            </a:p>
            <a:p>
              <a:pPr algn="ctr"/>
              <a:endParaRPr lang="en-US" sz="1600" dirty="0">
                <a:latin typeface="Athiti" panose="00000500000000000000" pitchFamily="2" charset="-34"/>
                <a:ea typeface="Lato" charset="0"/>
                <a:cs typeface="Athiti" panose="00000500000000000000" pitchFamily="2" charset="-34"/>
              </a:endParaRPr>
            </a:p>
          </p:txBody>
        </p:sp>
      </p:grpSp>
      <p:grpSp>
        <p:nvGrpSpPr>
          <p:cNvPr id="8" name="Group 7">
            <a:extLst>
              <a:ext uri="{FF2B5EF4-FFF2-40B4-BE49-F238E27FC236}">
                <a16:creationId xmlns:a16="http://schemas.microsoft.com/office/drawing/2014/main" id="{89667D86-F117-4694-ABFD-8728EC7D5F06}"/>
              </a:ext>
            </a:extLst>
          </p:cNvPr>
          <p:cNvGrpSpPr/>
          <p:nvPr/>
        </p:nvGrpSpPr>
        <p:grpSpPr>
          <a:xfrm>
            <a:off x="9155126" y="1809454"/>
            <a:ext cx="2252905" cy="4595420"/>
            <a:chOff x="9155126" y="1809454"/>
            <a:chExt cx="2252905" cy="4595420"/>
          </a:xfrm>
        </p:grpSpPr>
        <p:sp>
          <p:nvSpPr>
            <p:cNvPr id="48" name="타원 69">
              <a:extLst>
                <a:ext uri="{FF2B5EF4-FFF2-40B4-BE49-F238E27FC236}">
                  <a16:creationId xmlns:a16="http://schemas.microsoft.com/office/drawing/2014/main" id="{48F8C591-8625-4A04-9B77-2A8F82D1A65F}"/>
                </a:ext>
              </a:extLst>
            </p:cNvPr>
            <p:cNvSpPr/>
            <p:nvPr/>
          </p:nvSpPr>
          <p:spPr>
            <a:xfrm>
              <a:off x="9199768" y="1809454"/>
              <a:ext cx="2163621" cy="2164185"/>
            </a:xfrm>
            <a:prstGeom prst="ellipse">
              <a:avLst/>
            </a:prstGeom>
            <a:solidFill>
              <a:schemeClr val="bg1">
                <a:lumMod val="75000"/>
              </a:schemeClr>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49" name="타원 69">
              <a:extLst>
                <a:ext uri="{FF2B5EF4-FFF2-40B4-BE49-F238E27FC236}">
                  <a16:creationId xmlns:a16="http://schemas.microsoft.com/office/drawing/2014/main" id="{07DC03F1-DB43-4433-A3FD-0AFDEAF11489}"/>
                </a:ext>
              </a:extLst>
            </p:cNvPr>
            <p:cNvSpPr/>
            <p:nvPr/>
          </p:nvSpPr>
          <p:spPr>
            <a:xfrm>
              <a:off x="9199768" y="1809454"/>
              <a:ext cx="2163621" cy="2164185"/>
            </a:xfrm>
            <a:prstGeom prst="chord">
              <a:avLst>
                <a:gd name="adj1" fmla="val 1309078"/>
                <a:gd name="adj2" fmla="val 302212"/>
              </a:avLst>
            </a:prstGeom>
            <a:solidFill>
              <a:schemeClr val="accent4"/>
            </a:solidFill>
            <a:ln w="1016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endParaRPr lang="ko-KR" altLang="en-US" dirty="0">
                <a:solidFill>
                  <a:srgbClr val="FFFFFF"/>
                </a:solidFill>
                <a:latin typeface="Athiti" panose="00000500000000000000" pitchFamily="2" charset="-34"/>
                <a:ea typeface="Roboto" charset="0"/>
                <a:cs typeface="Athiti" panose="00000500000000000000" pitchFamily="2" charset="-34"/>
              </a:endParaRPr>
            </a:p>
          </p:txBody>
        </p:sp>
        <p:sp>
          <p:nvSpPr>
            <p:cNvPr id="50" name="TextBox 258">
              <a:extLst>
                <a:ext uri="{FF2B5EF4-FFF2-40B4-BE49-F238E27FC236}">
                  <a16:creationId xmlns:a16="http://schemas.microsoft.com/office/drawing/2014/main" id="{62A7782B-92D9-479F-8E3C-A9395EF107AD}"/>
                </a:ext>
              </a:extLst>
            </p:cNvPr>
            <p:cNvSpPr txBox="1"/>
            <p:nvPr/>
          </p:nvSpPr>
          <p:spPr>
            <a:xfrm>
              <a:off x="9633076" y="2530669"/>
              <a:ext cx="1394613" cy="738664"/>
            </a:xfrm>
            <a:prstGeom prst="rect">
              <a:avLst/>
            </a:prstGeom>
            <a:noFill/>
          </p:spPr>
          <p:txBody>
            <a:bodyPr wrap="none" lIns="0" tIns="0" rIns="0" bIns="0" rtlCol="0" anchor="ctr">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spcAft>
                  <a:spcPts val="600"/>
                </a:spcAft>
              </a:pPr>
              <a:r>
                <a:rPr lang="ar-SY" sz="4800" dirty="0">
                  <a:solidFill>
                    <a:schemeClr val="bg1"/>
                  </a:solidFill>
                  <a:latin typeface="Athiti" panose="00000500000000000000" pitchFamily="2" charset="-34"/>
                  <a:ea typeface="Roboto" charset="0"/>
                  <a:cs typeface="Athiti" panose="00000500000000000000" pitchFamily="2" charset="-34"/>
                </a:rPr>
                <a:t>100</a:t>
              </a:r>
              <a:r>
                <a:rPr lang="nb-NO" sz="4000" dirty="0">
                  <a:solidFill>
                    <a:schemeClr val="bg1"/>
                  </a:solidFill>
                  <a:latin typeface="Athiti" panose="00000500000000000000" pitchFamily="2" charset="-34"/>
                  <a:ea typeface="Roboto" charset="0"/>
                  <a:cs typeface="Athiti" panose="00000500000000000000" pitchFamily="2" charset="-34"/>
                </a:rPr>
                <a:t>%</a:t>
              </a:r>
              <a:endParaRPr lang="en-US" sz="4000" dirty="0">
                <a:solidFill>
                  <a:schemeClr val="bg1"/>
                </a:solidFill>
                <a:latin typeface="Athiti" panose="00000500000000000000" pitchFamily="2" charset="-34"/>
                <a:ea typeface="Roboto" charset="0"/>
                <a:cs typeface="Athiti" panose="00000500000000000000" pitchFamily="2" charset="-34"/>
              </a:endParaRPr>
            </a:p>
          </p:txBody>
        </p:sp>
        <p:sp>
          <p:nvSpPr>
            <p:cNvPr id="54" name="Rounded Rectangle 262">
              <a:extLst>
                <a:ext uri="{FF2B5EF4-FFF2-40B4-BE49-F238E27FC236}">
                  <a16:creationId xmlns:a16="http://schemas.microsoft.com/office/drawing/2014/main" id="{470AB2C2-18E4-49BB-A064-01EDB3239DEF}"/>
                </a:ext>
              </a:extLst>
            </p:cNvPr>
            <p:cNvSpPr/>
            <p:nvPr/>
          </p:nvSpPr>
          <p:spPr>
            <a:xfrm>
              <a:off x="9199768" y="4165856"/>
              <a:ext cx="2163621" cy="714456"/>
            </a:xfrm>
            <a:prstGeom prst="roundRect">
              <a:avLst/>
            </a:prstGeom>
            <a:solidFill>
              <a:schemeClr val="accent4"/>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wrap="square" lIns="0" tIns="91440" rIns="0" bIns="0" rtlCol="0" anchor="t"/>
            <a:lstStyle>
              <a:defPPr>
                <a:defRPr lang="en-US"/>
              </a:defPPr>
              <a:lvl1pPr marL="0" algn="l" defTabSz="1828434" rtl="0" eaLnBrk="1" latinLnBrk="0" hangingPunct="1">
                <a:defRPr sz="3600" kern="1200">
                  <a:solidFill>
                    <a:schemeClr val="dk1"/>
                  </a:solidFill>
                  <a:latin typeface="+mn-lt"/>
                  <a:ea typeface="+mn-ea"/>
                  <a:cs typeface="+mn-cs"/>
                </a:defRPr>
              </a:lvl1pPr>
              <a:lvl2pPr marL="914217" algn="l" defTabSz="1828434" rtl="0" eaLnBrk="1" latinLnBrk="0" hangingPunct="1">
                <a:defRPr sz="3600" kern="1200">
                  <a:solidFill>
                    <a:schemeClr val="dk1"/>
                  </a:solidFill>
                  <a:latin typeface="+mn-lt"/>
                  <a:ea typeface="+mn-ea"/>
                  <a:cs typeface="+mn-cs"/>
                </a:defRPr>
              </a:lvl2pPr>
              <a:lvl3pPr marL="1828434" algn="l" defTabSz="1828434" rtl="0" eaLnBrk="1" latinLnBrk="0" hangingPunct="1">
                <a:defRPr sz="3600" kern="1200">
                  <a:solidFill>
                    <a:schemeClr val="dk1"/>
                  </a:solidFill>
                  <a:latin typeface="+mn-lt"/>
                  <a:ea typeface="+mn-ea"/>
                  <a:cs typeface="+mn-cs"/>
                </a:defRPr>
              </a:lvl3pPr>
              <a:lvl4pPr marL="2742651" algn="l" defTabSz="1828434" rtl="0" eaLnBrk="1" latinLnBrk="0" hangingPunct="1">
                <a:defRPr sz="3600" kern="1200">
                  <a:solidFill>
                    <a:schemeClr val="dk1"/>
                  </a:solidFill>
                  <a:latin typeface="+mn-lt"/>
                  <a:ea typeface="+mn-ea"/>
                  <a:cs typeface="+mn-cs"/>
                </a:defRPr>
              </a:lvl4pPr>
              <a:lvl5pPr marL="3656868" algn="l" defTabSz="1828434" rtl="0" eaLnBrk="1" latinLnBrk="0" hangingPunct="1">
                <a:defRPr sz="3600" kern="1200">
                  <a:solidFill>
                    <a:schemeClr val="dk1"/>
                  </a:solidFill>
                  <a:latin typeface="+mn-lt"/>
                  <a:ea typeface="+mn-ea"/>
                  <a:cs typeface="+mn-cs"/>
                </a:defRPr>
              </a:lvl5pPr>
              <a:lvl6pPr marL="4571086" algn="l" defTabSz="1828434" rtl="0" eaLnBrk="1" latinLnBrk="0" hangingPunct="1">
                <a:defRPr sz="3600" kern="1200">
                  <a:solidFill>
                    <a:schemeClr val="dk1"/>
                  </a:solidFill>
                  <a:latin typeface="+mn-lt"/>
                  <a:ea typeface="+mn-ea"/>
                  <a:cs typeface="+mn-cs"/>
                </a:defRPr>
              </a:lvl6pPr>
              <a:lvl7pPr marL="5485303" algn="l" defTabSz="1828434" rtl="0" eaLnBrk="1" latinLnBrk="0" hangingPunct="1">
                <a:defRPr sz="3600" kern="1200">
                  <a:solidFill>
                    <a:schemeClr val="dk1"/>
                  </a:solidFill>
                  <a:latin typeface="+mn-lt"/>
                  <a:ea typeface="+mn-ea"/>
                  <a:cs typeface="+mn-cs"/>
                </a:defRPr>
              </a:lvl7pPr>
              <a:lvl8pPr marL="6399520" algn="l" defTabSz="1828434" rtl="0" eaLnBrk="1" latinLnBrk="0" hangingPunct="1">
                <a:defRPr sz="3600" kern="1200">
                  <a:solidFill>
                    <a:schemeClr val="dk1"/>
                  </a:solidFill>
                  <a:latin typeface="+mn-lt"/>
                  <a:ea typeface="+mn-ea"/>
                  <a:cs typeface="+mn-cs"/>
                </a:defRPr>
              </a:lvl8pPr>
              <a:lvl9pPr marL="7313737" algn="l" defTabSz="1828434" rtl="0" eaLnBrk="1" latinLnBrk="0" hangingPunct="1">
                <a:defRPr sz="3600" kern="1200">
                  <a:solidFill>
                    <a:schemeClr val="dk1"/>
                  </a:solidFill>
                  <a:latin typeface="+mn-lt"/>
                  <a:ea typeface="+mn-ea"/>
                  <a:cs typeface="+mn-cs"/>
                </a:defRPr>
              </a:lvl9pPr>
            </a:lstStyle>
            <a:p>
              <a:pPr lvl="0" algn="ctr"/>
              <a:r>
                <a:rPr lang="ar-SY" sz="3200" b="1" dirty="0">
                  <a:solidFill>
                    <a:schemeClr val="bg1"/>
                  </a:solidFill>
                  <a:latin typeface="Sakkal Majalla" panose="02000000000000000000" pitchFamily="2" charset="-78"/>
                  <a:cs typeface="Sakkal Majalla" panose="02000000000000000000" pitchFamily="2" charset="-78"/>
                </a:rPr>
                <a:t>المجموع</a:t>
              </a:r>
              <a:endParaRPr lang="en-US" sz="2000" b="1" dirty="0">
                <a:solidFill>
                  <a:schemeClr val="bg1"/>
                </a:solidFill>
                <a:latin typeface="Sakkal Majalla" panose="02000000000000000000" pitchFamily="2" charset="-78"/>
                <a:ea typeface="Roboto" charset="0"/>
                <a:cs typeface="Sakkal Majalla" panose="02000000000000000000" pitchFamily="2" charset="-78"/>
              </a:endParaRPr>
            </a:p>
          </p:txBody>
        </p:sp>
        <p:sp>
          <p:nvSpPr>
            <p:cNvPr id="58" name="TextBox 266">
              <a:extLst>
                <a:ext uri="{FF2B5EF4-FFF2-40B4-BE49-F238E27FC236}">
                  <a16:creationId xmlns:a16="http://schemas.microsoft.com/office/drawing/2014/main" id="{99744A23-B8BE-44CD-98C2-42501C22FABC}"/>
                </a:ext>
              </a:extLst>
            </p:cNvPr>
            <p:cNvSpPr txBox="1">
              <a:spLocks/>
            </p:cNvSpPr>
            <p:nvPr/>
          </p:nvSpPr>
          <p:spPr>
            <a:xfrm>
              <a:off x="9155126" y="4745371"/>
              <a:ext cx="2252905" cy="1659503"/>
            </a:xfrm>
            <a:prstGeom prst="rect">
              <a:avLst/>
            </a:prstGeom>
            <a:noFill/>
          </p:spPr>
          <p:txBody>
            <a:bodyPr wrap="square" lIns="0" tIns="0" rIns="0" bIns="0" rtlCol="0">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ar-SY" sz="3200" dirty="0">
                <a:solidFill>
                  <a:schemeClr val="tx2"/>
                </a:solidFill>
              </a:endParaRPr>
            </a:p>
            <a:p>
              <a:pPr algn="ctr"/>
              <a:r>
                <a:rPr lang="ar-SY" sz="3200" dirty="0">
                  <a:solidFill>
                    <a:schemeClr val="tx2"/>
                  </a:solidFill>
                </a:rPr>
                <a:t>907</a:t>
              </a:r>
              <a:endParaRPr lang="en-US" sz="3200" dirty="0">
                <a:solidFill>
                  <a:schemeClr val="tx2"/>
                </a:solidFill>
              </a:endParaRPr>
            </a:p>
          </p:txBody>
        </p:sp>
      </p:grpSp>
      <p:sp>
        <p:nvSpPr>
          <p:cNvPr id="3" name="Slide Number Placeholder 2">
            <a:extLst>
              <a:ext uri="{FF2B5EF4-FFF2-40B4-BE49-F238E27FC236}">
                <a16:creationId xmlns:a16="http://schemas.microsoft.com/office/drawing/2014/main" id="{6B2F4BB0-6D48-486F-8D2A-BF26ADD21FBC}"/>
              </a:ext>
            </a:extLst>
          </p:cNvPr>
          <p:cNvSpPr>
            <a:spLocks noGrp="1"/>
          </p:cNvSpPr>
          <p:nvPr>
            <p:ph type="sldNum" sz="quarter" idx="12"/>
          </p:nvPr>
        </p:nvSpPr>
        <p:spPr/>
        <p:txBody>
          <a:bodyPr/>
          <a:lstStyle/>
          <a:p>
            <a:fld id="{9B17CF23-03A9-49C3-B7C9-A68759EF3A43}" type="slidenum">
              <a:rPr lang="en-US" smtClean="0"/>
              <a:t>26</a:t>
            </a:fld>
            <a:endParaRPr lang="en-US"/>
          </a:p>
        </p:txBody>
      </p:sp>
    </p:spTree>
    <p:extLst>
      <p:ext uri="{BB962C8B-B14F-4D97-AF65-F5344CB8AC3E}">
        <p14:creationId xmlns:p14="http://schemas.microsoft.com/office/powerpoint/2010/main" val="2160237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8F388-1CA3-433C-8D87-32650E8C8AA8}"/>
              </a:ext>
            </a:extLst>
          </p:cNvPr>
          <p:cNvSpPr/>
          <p:nvPr/>
        </p:nvSpPr>
        <p:spPr>
          <a:xfrm>
            <a:off x="774155" y="2505212"/>
            <a:ext cx="10600526" cy="1847576"/>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1150013" y="2967335"/>
            <a:ext cx="7847691" cy="923330"/>
          </a:xfrm>
          <a:prstGeom prst="rect">
            <a:avLst/>
          </a:prstGeom>
          <a:noFill/>
        </p:spPr>
        <p:txBody>
          <a:bodyPr wrap="square" rtlCol="0">
            <a:spAutoFit/>
          </a:bodyPr>
          <a:lstStyle/>
          <a:p>
            <a:pPr algn="ctr"/>
            <a:r>
              <a:rPr lang="ar-SY" sz="5400" b="1" dirty="0">
                <a:solidFill>
                  <a:schemeClr val="bg1"/>
                </a:solidFill>
                <a:latin typeface="Sakkal Majalla" panose="02000000000000000000" pitchFamily="2" charset="-78"/>
                <a:cs typeface="Sakkal Majalla" panose="02000000000000000000" pitchFamily="2" charset="-78"/>
              </a:rPr>
              <a:t>طلاب الدراسات العليا</a:t>
            </a:r>
            <a:endParaRPr lang="en-US" sz="5400" b="1" dirty="0">
              <a:solidFill>
                <a:schemeClr val="bg1"/>
              </a:solidFill>
              <a:latin typeface="Sakkal Majalla" panose="02000000000000000000" pitchFamily="2" charset="-78"/>
              <a:cs typeface="Sakkal Majalla" panose="02000000000000000000" pitchFamily="2" charset="-78"/>
            </a:endParaRPr>
          </a:p>
        </p:txBody>
      </p:sp>
      <p:sp>
        <p:nvSpPr>
          <p:cNvPr id="3" name="Slide Number Placeholder 2">
            <a:extLst>
              <a:ext uri="{FF2B5EF4-FFF2-40B4-BE49-F238E27FC236}">
                <a16:creationId xmlns:a16="http://schemas.microsoft.com/office/drawing/2014/main" id="{ECF9B549-9628-409C-9191-F0423A61CE3B}"/>
              </a:ext>
            </a:extLst>
          </p:cNvPr>
          <p:cNvSpPr>
            <a:spLocks noGrp="1"/>
          </p:cNvSpPr>
          <p:nvPr>
            <p:ph type="sldNum" sz="quarter" idx="12"/>
          </p:nvPr>
        </p:nvSpPr>
        <p:spPr/>
        <p:txBody>
          <a:bodyPr/>
          <a:lstStyle/>
          <a:p>
            <a:fld id="{9B17CF23-03A9-49C3-B7C9-A68759EF3A43}" type="slidenum">
              <a:rPr lang="en-US" smtClean="0"/>
              <a:t>27</a:t>
            </a:fld>
            <a:endParaRPr lang="en-US"/>
          </a:p>
        </p:txBody>
      </p:sp>
      <p:grpSp>
        <p:nvGrpSpPr>
          <p:cNvPr id="7" name="Group 6">
            <a:extLst>
              <a:ext uri="{FF2B5EF4-FFF2-40B4-BE49-F238E27FC236}">
                <a16:creationId xmlns:a16="http://schemas.microsoft.com/office/drawing/2014/main" id="{A6BDE482-E187-47E5-B6E4-2A854DF8F76B}"/>
              </a:ext>
            </a:extLst>
          </p:cNvPr>
          <p:cNvGrpSpPr/>
          <p:nvPr/>
        </p:nvGrpSpPr>
        <p:grpSpPr>
          <a:xfrm>
            <a:off x="3731025" y="2809227"/>
            <a:ext cx="6988866" cy="3729685"/>
            <a:chOff x="1621733" y="2883445"/>
            <a:chExt cx="6988866" cy="3729685"/>
          </a:xfrm>
        </p:grpSpPr>
        <p:sp>
          <p:nvSpPr>
            <p:cNvPr id="12" name="TextBox 11">
              <a:extLst>
                <a:ext uri="{FF2B5EF4-FFF2-40B4-BE49-F238E27FC236}">
                  <a16:creationId xmlns:a16="http://schemas.microsoft.com/office/drawing/2014/main" id="{E9AD206F-3940-4B0D-B25F-37A2993807AC}"/>
                </a:ext>
              </a:extLst>
            </p:cNvPr>
            <p:cNvSpPr txBox="1"/>
            <p:nvPr/>
          </p:nvSpPr>
          <p:spPr>
            <a:xfrm>
              <a:off x="1621733" y="6336131"/>
              <a:ext cx="3637043"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520AF9DE-0ECD-4B70-8039-B0DC2C369D25}"/>
                </a:ext>
              </a:extLst>
            </p:cNvPr>
            <p:cNvSpPr txBox="1"/>
            <p:nvPr/>
          </p:nvSpPr>
          <p:spPr>
            <a:xfrm>
              <a:off x="7247881" y="2883445"/>
              <a:ext cx="1362718" cy="1200329"/>
            </a:xfrm>
            <a:prstGeom prst="rect">
              <a:avLst/>
            </a:prstGeom>
            <a:noFill/>
          </p:spPr>
          <p:txBody>
            <a:bodyPr wrap="square" rtlCol="0">
              <a:spAutoFit/>
            </a:bodyPr>
            <a:lstStyle/>
            <a:p>
              <a:pPr algn="ctr"/>
              <a:r>
                <a:rPr lang="en-US" altLang="ko-KR" sz="7200" b="1" dirty="0">
                  <a:solidFill>
                    <a:schemeClr val="accent4"/>
                  </a:solidFill>
                  <a:cs typeface="Arial" pitchFamily="34" charset="0"/>
                </a:rPr>
                <a:t>0</a:t>
              </a:r>
              <a:r>
                <a:rPr lang="ar-SY" altLang="ko-KR" sz="7200" b="1" dirty="0">
                  <a:solidFill>
                    <a:schemeClr val="accent4"/>
                  </a:solidFill>
                  <a:cs typeface="Arial" pitchFamily="34" charset="0"/>
                </a:rPr>
                <a:t>5</a:t>
              </a:r>
              <a:endParaRPr lang="ko-KR" altLang="en-US" sz="7200" b="1" dirty="0">
                <a:solidFill>
                  <a:schemeClr val="accent4"/>
                </a:solidFill>
                <a:cs typeface="Arial" pitchFamily="34" charset="0"/>
              </a:endParaRPr>
            </a:p>
          </p:txBody>
        </p:sp>
      </p:grpSp>
    </p:spTree>
    <p:extLst>
      <p:ext uri="{BB962C8B-B14F-4D97-AF65-F5344CB8AC3E}">
        <p14:creationId xmlns:p14="http://schemas.microsoft.com/office/powerpoint/2010/main" val="3079437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أعداد أبحاث الدراسات العليا المنجزة في 2021</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pic>
        <p:nvPicPr>
          <p:cNvPr id="2" name="Picture 1">
            <a:extLst>
              <a:ext uri="{FF2B5EF4-FFF2-40B4-BE49-F238E27FC236}">
                <a16:creationId xmlns:a16="http://schemas.microsoft.com/office/drawing/2014/main" id="{989FD3A3-8E90-413E-B41F-2166BE2359DD}"/>
              </a:ext>
            </a:extLst>
          </p:cNvPr>
          <p:cNvPicPr>
            <a:picLocks noChangeAspect="1"/>
          </p:cNvPicPr>
          <p:nvPr/>
        </p:nvPicPr>
        <p:blipFill>
          <a:blip r:embed="rId2"/>
          <a:stretch>
            <a:fillRect/>
          </a:stretch>
        </p:blipFill>
        <p:spPr>
          <a:xfrm>
            <a:off x="343324" y="1597805"/>
            <a:ext cx="9076926" cy="5000111"/>
          </a:xfrm>
          <a:prstGeom prst="rect">
            <a:avLst/>
          </a:prstGeom>
        </p:spPr>
      </p:pic>
      <p:sp>
        <p:nvSpPr>
          <p:cNvPr id="32" name="TextBox 31">
            <a:extLst>
              <a:ext uri="{FF2B5EF4-FFF2-40B4-BE49-F238E27FC236}">
                <a16:creationId xmlns:a16="http://schemas.microsoft.com/office/drawing/2014/main" id="{6775F96B-1C6A-4C2D-8D20-D48282A5110D}"/>
              </a:ext>
            </a:extLst>
          </p:cNvPr>
          <p:cNvSpPr txBox="1"/>
          <p:nvPr/>
        </p:nvSpPr>
        <p:spPr>
          <a:xfrm>
            <a:off x="9921514" y="1809175"/>
            <a:ext cx="2146180" cy="1446550"/>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ماجستير</a:t>
            </a:r>
          </a:p>
          <a:p>
            <a:pPr rtl="1"/>
            <a:r>
              <a:rPr lang="ar-SY" sz="4400" dirty="0">
                <a:solidFill>
                  <a:srgbClr val="002E50"/>
                </a:solidFill>
                <a:latin typeface="Sakkal Majalla" panose="02000000000000000000" pitchFamily="2" charset="-78"/>
                <a:cs typeface="Sakkal Majalla" panose="02000000000000000000" pitchFamily="2" charset="-78"/>
              </a:rPr>
              <a:t>663</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33" name="TextBox 32">
            <a:extLst>
              <a:ext uri="{FF2B5EF4-FFF2-40B4-BE49-F238E27FC236}">
                <a16:creationId xmlns:a16="http://schemas.microsoft.com/office/drawing/2014/main" id="{A18E0982-0AF1-41F3-A6F5-1F66F0D3756C}"/>
              </a:ext>
            </a:extLst>
          </p:cNvPr>
          <p:cNvSpPr txBox="1"/>
          <p:nvPr/>
        </p:nvSpPr>
        <p:spPr>
          <a:xfrm>
            <a:off x="9839383" y="2997346"/>
            <a:ext cx="2146180" cy="1446550"/>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دكتوراه</a:t>
            </a:r>
          </a:p>
          <a:p>
            <a:pPr algn="l"/>
            <a:r>
              <a:rPr lang="ar-SY" sz="4400" dirty="0">
                <a:solidFill>
                  <a:srgbClr val="002E50"/>
                </a:solidFill>
                <a:latin typeface="Sakkal Majalla" panose="02000000000000000000" pitchFamily="2" charset="-78"/>
                <a:cs typeface="Sakkal Majalla" panose="02000000000000000000" pitchFamily="2" charset="-78"/>
              </a:rPr>
              <a:t>264</a:t>
            </a:r>
            <a:endParaRPr lang="en-US" sz="4400" dirty="0">
              <a:solidFill>
                <a:srgbClr val="002E50"/>
              </a:solidFill>
              <a:latin typeface="Sakkal Majalla" panose="02000000000000000000" pitchFamily="2" charset="-78"/>
              <a:cs typeface="Sakkal Majalla" panose="02000000000000000000" pitchFamily="2" charset="-78"/>
            </a:endParaRPr>
          </a:p>
        </p:txBody>
      </p:sp>
      <p:grpSp>
        <p:nvGrpSpPr>
          <p:cNvPr id="34" name="Group 33">
            <a:extLst>
              <a:ext uri="{FF2B5EF4-FFF2-40B4-BE49-F238E27FC236}">
                <a16:creationId xmlns:a16="http://schemas.microsoft.com/office/drawing/2014/main" id="{D450881D-52BA-468D-87AD-F9236695A982}"/>
              </a:ext>
            </a:extLst>
          </p:cNvPr>
          <p:cNvGrpSpPr/>
          <p:nvPr/>
        </p:nvGrpSpPr>
        <p:grpSpPr>
          <a:xfrm>
            <a:off x="1069365" y="330804"/>
            <a:ext cx="715100" cy="715101"/>
            <a:chOff x="8158252" y="5072133"/>
            <a:chExt cx="715100" cy="715101"/>
          </a:xfrm>
        </p:grpSpPr>
        <p:sp>
          <p:nvSpPr>
            <p:cNvPr id="35" name="Кружок">
              <a:extLst>
                <a:ext uri="{FF2B5EF4-FFF2-40B4-BE49-F238E27FC236}">
                  <a16:creationId xmlns:a16="http://schemas.microsoft.com/office/drawing/2014/main" id="{719B686E-6FED-4205-9FE6-8F51ACFD211B}"/>
                </a:ext>
              </a:extLst>
            </p:cNvPr>
            <p:cNvSpPr/>
            <p:nvPr/>
          </p:nvSpPr>
          <p:spPr>
            <a:xfrm>
              <a:off x="8158252" y="5072133"/>
              <a:ext cx="715100" cy="715101"/>
            </a:xfrm>
            <a:prstGeom prst="ellipse">
              <a:avLst/>
            </a:prstGeom>
            <a:solidFill>
              <a:schemeClr val="accent1"/>
            </a:solidFill>
            <a:ln w="12700" cap="flat">
              <a:no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p>
          </p:txBody>
        </p:sp>
        <p:sp>
          <p:nvSpPr>
            <p:cNvPr id="36" name="Shape">
              <a:extLst>
                <a:ext uri="{FF2B5EF4-FFF2-40B4-BE49-F238E27FC236}">
                  <a16:creationId xmlns:a16="http://schemas.microsoft.com/office/drawing/2014/main" id="{21E9B4D0-07C3-4FDB-B444-738EACB8FEDB}"/>
                </a:ext>
              </a:extLst>
            </p:cNvPr>
            <p:cNvSpPr/>
            <p:nvPr/>
          </p:nvSpPr>
          <p:spPr>
            <a:xfrm>
              <a:off x="8357717" y="5244661"/>
              <a:ext cx="316171" cy="370046"/>
            </a:xfrm>
            <a:custGeom>
              <a:avLst/>
              <a:gdLst/>
              <a:ahLst/>
              <a:cxnLst>
                <a:cxn ang="0">
                  <a:pos x="wd2" y="hd2"/>
                </a:cxn>
                <a:cxn ang="5400000">
                  <a:pos x="wd2" y="hd2"/>
                </a:cxn>
                <a:cxn ang="10800000">
                  <a:pos x="wd2" y="hd2"/>
                </a:cxn>
                <a:cxn ang="16200000">
                  <a:pos x="wd2" y="hd2"/>
                </a:cxn>
              </a:cxnLst>
              <a:rect l="0" t="0" r="r" b="b"/>
              <a:pathLst>
                <a:path w="21548" h="21597" extrusionOk="0">
                  <a:moveTo>
                    <a:pt x="4572" y="0"/>
                  </a:moveTo>
                  <a:cubicBezTo>
                    <a:pt x="4297" y="0"/>
                    <a:pt x="4075" y="191"/>
                    <a:pt x="4075" y="426"/>
                  </a:cubicBezTo>
                  <a:cubicBezTo>
                    <a:pt x="4075" y="660"/>
                    <a:pt x="4297" y="851"/>
                    <a:pt x="4572" y="851"/>
                  </a:cubicBezTo>
                  <a:lnTo>
                    <a:pt x="4607" y="851"/>
                  </a:lnTo>
                  <a:lnTo>
                    <a:pt x="4607" y="1894"/>
                  </a:lnTo>
                  <a:lnTo>
                    <a:pt x="1972" y="1894"/>
                  </a:lnTo>
                  <a:cubicBezTo>
                    <a:pt x="1438" y="1897"/>
                    <a:pt x="928" y="2084"/>
                    <a:pt x="557" y="2413"/>
                  </a:cubicBezTo>
                  <a:cubicBezTo>
                    <a:pt x="175" y="2752"/>
                    <a:pt x="-26" y="3212"/>
                    <a:pt x="3" y="3682"/>
                  </a:cubicBezTo>
                  <a:lnTo>
                    <a:pt x="3" y="4836"/>
                  </a:lnTo>
                  <a:cubicBezTo>
                    <a:pt x="76" y="5848"/>
                    <a:pt x="587" y="6801"/>
                    <a:pt x="1434" y="7510"/>
                  </a:cubicBezTo>
                  <a:cubicBezTo>
                    <a:pt x="2313" y="8245"/>
                    <a:pt x="3487" y="8659"/>
                    <a:pt x="4713" y="8676"/>
                  </a:cubicBezTo>
                  <a:cubicBezTo>
                    <a:pt x="4837" y="9340"/>
                    <a:pt x="5170" y="9963"/>
                    <a:pt x="5681" y="10475"/>
                  </a:cubicBezTo>
                  <a:cubicBezTo>
                    <a:pt x="6438" y="11232"/>
                    <a:pt x="7514" y="11691"/>
                    <a:pt x="8665" y="11764"/>
                  </a:cubicBezTo>
                  <a:cubicBezTo>
                    <a:pt x="8816" y="12375"/>
                    <a:pt x="8895" y="12997"/>
                    <a:pt x="8896" y="13621"/>
                  </a:cubicBezTo>
                  <a:cubicBezTo>
                    <a:pt x="8897" y="14228"/>
                    <a:pt x="8824" y="14833"/>
                    <a:pt x="8684" y="15427"/>
                  </a:cubicBezTo>
                  <a:lnTo>
                    <a:pt x="8355" y="15427"/>
                  </a:lnTo>
                  <a:lnTo>
                    <a:pt x="8348" y="15427"/>
                  </a:lnTo>
                  <a:cubicBezTo>
                    <a:pt x="8146" y="15427"/>
                    <a:pt x="7994" y="15428"/>
                    <a:pt x="7865" y="15435"/>
                  </a:cubicBezTo>
                  <a:cubicBezTo>
                    <a:pt x="7737" y="15443"/>
                    <a:pt x="7631" y="15457"/>
                    <a:pt x="7523" y="15487"/>
                  </a:cubicBezTo>
                  <a:cubicBezTo>
                    <a:pt x="7404" y="15524"/>
                    <a:pt x="7298" y="15582"/>
                    <a:pt x="7211" y="15657"/>
                  </a:cubicBezTo>
                  <a:cubicBezTo>
                    <a:pt x="7123" y="15732"/>
                    <a:pt x="7055" y="15823"/>
                    <a:pt x="7012" y="15925"/>
                  </a:cubicBezTo>
                  <a:cubicBezTo>
                    <a:pt x="6977" y="16018"/>
                    <a:pt x="6960" y="16108"/>
                    <a:pt x="6951" y="16218"/>
                  </a:cubicBezTo>
                  <a:cubicBezTo>
                    <a:pt x="6942" y="16328"/>
                    <a:pt x="6942" y="16458"/>
                    <a:pt x="6942" y="16631"/>
                  </a:cubicBezTo>
                  <a:lnTo>
                    <a:pt x="6942" y="19187"/>
                  </a:lnTo>
                  <a:lnTo>
                    <a:pt x="6231" y="19184"/>
                  </a:lnTo>
                  <a:cubicBezTo>
                    <a:pt x="5784" y="19210"/>
                    <a:pt x="5369" y="19389"/>
                    <a:pt x="5078" y="19680"/>
                  </a:cubicBezTo>
                  <a:cubicBezTo>
                    <a:pt x="4834" y="19925"/>
                    <a:pt x="4694" y="20234"/>
                    <a:pt x="4683" y="20556"/>
                  </a:cubicBezTo>
                  <a:lnTo>
                    <a:pt x="4683" y="21224"/>
                  </a:lnTo>
                  <a:cubicBezTo>
                    <a:pt x="4680" y="21330"/>
                    <a:pt x="4732" y="21433"/>
                    <a:pt x="4825" y="21505"/>
                  </a:cubicBezTo>
                  <a:cubicBezTo>
                    <a:pt x="4905" y="21566"/>
                    <a:pt x="5010" y="21600"/>
                    <a:pt x="5119" y="21597"/>
                  </a:cubicBezTo>
                  <a:lnTo>
                    <a:pt x="16380" y="21597"/>
                  </a:lnTo>
                  <a:cubicBezTo>
                    <a:pt x="16527" y="21600"/>
                    <a:pt x="16668" y="21551"/>
                    <a:pt x="16770" y="21461"/>
                  </a:cubicBezTo>
                  <a:cubicBezTo>
                    <a:pt x="16867" y="21374"/>
                    <a:pt x="16921" y="21258"/>
                    <a:pt x="16917" y="21138"/>
                  </a:cubicBezTo>
                  <a:lnTo>
                    <a:pt x="16917" y="20601"/>
                  </a:lnTo>
                  <a:cubicBezTo>
                    <a:pt x="16906" y="20256"/>
                    <a:pt x="16753" y="19925"/>
                    <a:pt x="16484" y="19668"/>
                  </a:cubicBezTo>
                  <a:cubicBezTo>
                    <a:pt x="16165" y="19362"/>
                    <a:pt x="15712" y="19184"/>
                    <a:pt x="15233" y="19176"/>
                  </a:cubicBezTo>
                  <a:lnTo>
                    <a:pt x="14692" y="19176"/>
                  </a:lnTo>
                  <a:lnTo>
                    <a:pt x="14692" y="16637"/>
                  </a:lnTo>
                  <a:cubicBezTo>
                    <a:pt x="14692" y="16461"/>
                    <a:pt x="14691" y="16330"/>
                    <a:pt x="14683" y="16219"/>
                  </a:cubicBezTo>
                  <a:cubicBezTo>
                    <a:pt x="14674" y="16108"/>
                    <a:pt x="14657" y="16018"/>
                    <a:pt x="14622" y="15925"/>
                  </a:cubicBezTo>
                  <a:cubicBezTo>
                    <a:pt x="14579" y="15823"/>
                    <a:pt x="14510" y="15732"/>
                    <a:pt x="14423" y="15657"/>
                  </a:cubicBezTo>
                  <a:cubicBezTo>
                    <a:pt x="14336" y="15582"/>
                    <a:pt x="14229" y="15524"/>
                    <a:pt x="14110" y="15487"/>
                  </a:cubicBezTo>
                  <a:cubicBezTo>
                    <a:pt x="14002" y="15457"/>
                    <a:pt x="13896" y="15442"/>
                    <a:pt x="13768" y="15435"/>
                  </a:cubicBezTo>
                  <a:cubicBezTo>
                    <a:pt x="13639" y="15427"/>
                    <a:pt x="13487" y="15427"/>
                    <a:pt x="13286" y="15427"/>
                  </a:cubicBezTo>
                  <a:lnTo>
                    <a:pt x="12859" y="15427"/>
                  </a:lnTo>
                  <a:cubicBezTo>
                    <a:pt x="12719" y="14833"/>
                    <a:pt x="12647" y="14228"/>
                    <a:pt x="12648" y="13621"/>
                  </a:cubicBezTo>
                  <a:cubicBezTo>
                    <a:pt x="12649" y="12996"/>
                    <a:pt x="12727" y="12373"/>
                    <a:pt x="12878" y="11761"/>
                  </a:cubicBezTo>
                  <a:cubicBezTo>
                    <a:pt x="14007" y="11691"/>
                    <a:pt x="15062" y="11252"/>
                    <a:pt x="15820" y="10530"/>
                  </a:cubicBezTo>
                  <a:cubicBezTo>
                    <a:pt x="16371" y="10005"/>
                    <a:pt x="16731" y="9361"/>
                    <a:pt x="16871" y="8674"/>
                  </a:cubicBezTo>
                  <a:cubicBezTo>
                    <a:pt x="18084" y="8650"/>
                    <a:pt x="19244" y="8238"/>
                    <a:pt x="20115" y="7510"/>
                  </a:cubicBezTo>
                  <a:cubicBezTo>
                    <a:pt x="20962" y="6801"/>
                    <a:pt x="21471" y="5848"/>
                    <a:pt x="21545" y="4836"/>
                  </a:cubicBezTo>
                  <a:lnTo>
                    <a:pt x="21545" y="3682"/>
                  </a:lnTo>
                  <a:cubicBezTo>
                    <a:pt x="21574" y="3212"/>
                    <a:pt x="21374" y="2753"/>
                    <a:pt x="20992" y="2413"/>
                  </a:cubicBezTo>
                  <a:cubicBezTo>
                    <a:pt x="20621" y="2084"/>
                    <a:pt x="20110" y="1897"/>
                    <a:pt x="19576" y="1894"/>
                  </a:cubicBezTo>
                  <a:lnTo>
                    <a:pt x="16940" y="1894"/>
                  </a:lnTo>
                  <a:lnTo>
                    <a:pt x="16940" y="850"/>
                  </a:lnTo>
                  <a:cubicBezTo>
                    <a:pt x="17205" y="841"/>
                    <a:pt x="17418" y="655"/>
                    <a:pt x="17418" y="426"/>
                  </a:cubicBezTo>
                  <a:cubicBezTo>
                    <a:pt x="17418" y="191"/>
                    <a:pt x="17195" y="0"/>
                    <a:pt x="16921" y="0"/>
                  </a:cubicBezTo>
                  <a:lnTo>
                    <a:pt x="4572" y="0"/>
                  </a:lnTo>
                  <a:close/>
                  <a:moveTo>
                    <a:pt x="5600" y="851"/>
                  </a:moveTo>
                  <a:lnTo>
                    <a:pt x="15947" y="851"/>
                  </a:lnTo>
                  <a:lnTo>
                    <a:pt x="15942" y="7870"/>
                  </a:lnTo>
                  <a:cubicBezTo>
                    <a:pt x="15949" y="7989"/>
                    <a:pt x="15947" y="8109"/>
                    <a:pt x="15937" y="8228"/>
                  </a:cubicBezTo>
                  <a:cubicBezTo>
                    <a:pt x="15878" y="8926"/>
                    <a:pt x="15541" y="9587"/>
                    <a:pt x="14969" y="10087"/>
                  </a:cubicBezTo>
                  <a:cubicBezTo>
                    <a:pt x="14341" y="10636"/>
                    <a:pt x="13480" y="10945"/>
                    <a:pt x="12582" y="10945"/>
                  </a:cubicBezTo>
                  <a:lnTo>
                    <a:pt x="8826" y="10945"/>
                  </a:lnTo>
                  <a:cubicBezTo>
                    <a:pt x="7856" y="10895"/>
                    <a:pt x="6955" y="10498"/>
                    <a:pt x="6345" y="9850"/>
                  </a:cubicBezTo>
                  <a:cubicBezTo>
                    <a:pt x="5848" y="9324"/>
                    <a:pt x="5580" y="8666"/>
                    <a:pt x="5587" y="7989"/>
                  </a:cubicBezTo>
                  <a:cubicBezTo>
                    <a:pt x="5601" y="7823"/>
                    <a:pt x="5486" y="7668"/>
                    <a:pt x="5304" y="7609"/>
                  </a:cubicBezTo>
                  <a:cubicBezTo>
                    <a:pt x="5063" y="7531"/>
                    <a:pt x="4798" y="7639"/>
                    <a:pt x="4710" y="7843"/>
                  </a:cubicBezTo>
                  <a:cubicBezTo>
                    <a:pt x="3686" y="7824"/>
                    <a:pt x="2712" y="7457"/>
                    <a:pt x="2011" y="6815"/>
                  </a:cubicBezTo>
                  <a:cubicBezTo>
                    <a:pt x="1377" y="6235"/>
                    <a:pt x="1014" y="5475"/>
                    <a:pt x="991" y="4681"/>
                  </a:cubicBezTo>
                  <a:lnTo>
                    <a:pt x="991" y="3456"/>
                  </a:lnTo>
                  <a:cubicBezTo>
                    <a:pt x="996" y="3282"/>
                    <a:pt x="1072" y="3115"/>
                    <a:pt x="1207" y="2984"/>
                  </a:cubicBezTo>
                  <a:cubicBezTo>
                    <a:pt x="1371" y="2827"/>
                    <a:pt x="1606" y="2736"/>
                    <a:pt x="1852" y="2736"/>
                  </a:cubicBezTo>
                  <a:lnTo>
                    <a:pt x="4607" y="2736"/>
                  </a:lnTo>
                  <a:lnTo>
                    <a:pt x="4607" y="4864"/>
                  </a:lnTo>
                  <a:cubicBezTo>
                    <a:pt x="4607" y="5099"/>
                    <a:pt x="4829" y="5289"/>
                    <a:pt x="5104" y="5289"/>
                  </a:cubicBezTo>
                  <a:cubicBezTo>
                    <a:pt x="5378" y="5289"/>
                    <a:pt x="5601" y="5098"/>
                    <a:pt x="5600" y="4864"/>
                  </a:cubicBezTo>
                  <a:lnTo>
                    <a:pt x="5600" y="851"/>
                  </a:lnTo>
                  <a:close/>
                  <a:moveTo>
                    <a:pt x="13883" y="2513"/>
                  </a:moveTo>
                  <a:cubicBezTo>
                    <a:pt x="13609" y="2513"/>
                    <a:pt x="13386" y="2703"/>
                    <a:pt x="13386" y="2938"/>
                  </a:cubicBezTo>
                  <a:cubicBezTo>
                    <a:pt x="13386" y="3173"/>
                    <a:pt x="13608" y="3364"/>
                    <a:pt x="13883" y="3364"/>
                  </a:cubicBezTo>
                  <a:cubicBezTo>
                    <a:pt x="14157" y="3364"/>
                    <a:pt x="14380" y="3173"/>
                    <a:pt x="14379" y="2938"/>
                  </a:cubicBezTo>
                  <a:cubicBezTo>
                    <a:pt x="14379" y="2703"/>
                    <a:pt x="14158" y="2513"/>
                    <a:pt x="13883" y="2513"/>
                  </a:cubicBezTo>
                  <a:close/>
                  <a:moveTo>
                    <a:pt x="16940" y="2736"/>
                  </a:moveTo>
                  <a:lnTo>
                    <a:pt x="19696" y="2736"/>
                  </a:lnTo>
                  <a:cubicBezTo>
                    <a:pt x="19942" y="2736"/>
                    <a:pt x="20177" y="2827"/>
                    <a:pt x="20341" y="2984"/>
                  </a:cubicBezTo>
                  <a:cubicBezTo>
                    <a:pt x="20477" y="3115"/>
                    <a:pt x="20553" y="3282"/>
                    <a:pt x="20557" y="3456"/>
                  </a:cubicBezTo>
                  <a:lnTo>
                    <a:pt x="20557" y="4681"/>
                  </a:lnTo>
                  <a:cubicBezTo>
                    <a:pt x="20535" y="5475"/>
                    <a:pt x="20172" y="6235"/>
                    <a:pt x="19538" y="6815"/>
                  </a:cubicBezTo>
                  <a:cubicBezTo>
                    <a:pt x="18860" y="7435"/>
                    <a:pt x="17927" y="7798"/>
                    <a:pt x="16940" y="7838"/>
                  </a:cubicBezTo>
                  <a:lnTo>
                    <a:pt x="16940" y="2736"/>
                  </a:lnTo>
                  <a:close/>
                  <a:moveTo>
                    <a:pt x="13890" y="4044"/>
                  </a:moveTo>
                  <a:cubicBezTo>
                    <a:pt x="13629" y="4041"/>
                    <a:pt x="13414" y="4221"/>
                    <a:pt x="13412" y="4445"/>
                  </a:cubicBezTo>
                  <a:lnTo>
                    <a:pt x="13412" y="7254"/>
                  </a:lnTo>
                  <a:cubicBezTo>
                    <a:pt x="13398" y="7509"/>
                    <a:pt x="13292" y="7754"/>
                    <a:pt x="13109" y="7955"/>
                  </a:cubicBezTo>
                  <a:cubicBezTo>
                    <a:pt x="12915" y="8168"/>
                    <a:pt x="12649" y="8318"/>
                    <a:pt x="12366" y="8435"/>
                  </a:cubicBezTo>
                  <a:cubicBezTo>
                    <a:pt x="12261" y="8478"/>
                    <a:pt x="12154" y="8517"/>
                    <a:pt x="12042" y="8541"/>
                  </a:cubicBezTo>
                  <a:cubicBezTo>
                    <a:pt x="11910" y="8570"/>
                    <a:pt x="11773" y="8579"/>
                    <a:pt x="11638" y="8567"/>
                  </a:cubicBezTo>
                  <a:cubicBezTo>
                    <a:pt x="11413" y="8572"/>
                    <a:pt x="11226" y="8716"/>
                    <a:pt x="11195" y="8906"/>
                  </a:cubicBezTo>
                  <a:cubicBezTo>
                    <a:pt x="11157" y="9146"/>
                    <a:pt x="11371" y="9362"/>
                    <a:pt x="11654" y="9368"/>
                  </a:cubicBezTo>
                  <a:cubicBezTo>
                    <a:pt x="11981" y="9384"/>
                    <a:pt x="12309" y="9343"/>
                    <a:pt x="12617" y="9247"/>
                  </a:cubicBezTo>
                  <a:cubicBezTo>
                    <a:pt x="13065" y="9108"/>
                    <a:pt x="13453" y="8861"/>
                    <a:pt x="13770" y="8556"/>
                  </a:cubicBezTo>
                  <a:cubicBezTo>
                    <a:pt x="13939" y="8394"/>
                    <a:pt x="14086" y="8216"/>
                    <a:pt x="14188" y="8019"/>
                  </a:cubicBezTo>
                  <a:cubicBezTo>
                    <a:pt x="14287" y="7828"/>
                    <a:pt x="14343" y="7622"/>
                    <a:pt x="14352" y="7412"/>
                  </a:cubicBezTo>
                  <a:lnTo>
                    <a:pt x="14352" y="4442"/>
                  </a:lnTo>
                  <a:cubicBezTo>
                    <a:pt x="14350" y="4224"/>
                    <a:pt x="14145" y="4047"/>
                    <a:pt x="13890" y="4044"/>
                  </a:cubicBezTo>
                  <a:close/>
                  <a:moveTo>
                    <a:pt x="5104" y="6129"/>
                  </a:moveTo>
                  <a:cubicBezTo>
                    <a:pt x="4830" y="6129"/>
                    <a:pt x="4607" y="6319"/>
                    <a:pt x="4607" y="6554"/>
                  </a:cubicBezTo>
                  <a:cubicBezTo>
                    <a:pt x="4607" y="6789"/>
                    <a:pt x="4829" y="6980"/>
                    <a:pt x="5104" y="6980"/>
                  </a:cubicBezTo>
                  <a:cubicBezTo>
                    <a:pt x="5378" y="6980"/>
                    <a:pt x="5601" y="6789"/>
                    <a:pt x="5600" y="6554"/>
                  </a:cubicBezTo>
                  <a:cubicBezTo>
                    <a:pt x="5600" y="6319"/>
                    <a:pt x="5378" y="6130"/>
                    <a:pt x="5104" y="6129"/>
                  </a:cubicBezTo>
                  <a:close/>
                  <a:moveTo>
                    <a:pt x="11879" y="11771"/>
                  </a:moveTo>
                  <a:cubicBezTo>
                    <a:pt x="11738" y="12396"/>
                    <a:pt x="11666" y="13031"/>
                    <a:pt x="11668" y="13667"/>
                  </a:cubicBezTo>
                  <a:cubicBezTo>
                    <a:pt x="11670" y="14258"/>
                    <a:pt x="11736" y="14847"/>
                    <a:pt x="11861" y="15427"/>
                  </a:cubicBezTo>
                  <a:lnTo>
                    <a:pt x="9682" y="15427"/>
                  </a:lnTo>
                  <a:cubicBezTo>
                    <a:pt x="9807" y="14847"/>
                    <a:pt x="9873" y="14258"/>
                    <a:pt x="9875" y="13667"/>
                  </a:cubicBezTo>
                  <a:cubicBezTo>
                    <a:pt x="9877" y="13033"/>
                    <a:pt x="9806" y="12400"/>
                    <a:pt x="9666" y="11777"/>
                  </a:cubicBezTo>
                  <a:lnTo>
                    <a:pt x="11879" y="11771"/>
                  </a:lnTo>
                  <a:close/>
                  <a:moveTo>
                    <a:pt x="7852" y="16226"/>
                  </a:moveTo>
                  <a:lnTo>
                    <a:pt x="13695" y="16226"/>
                  </a:lnTo>
                  <a:lnTo>
                    <a:pt x="13695" y="19176"/>
                  </a:lnTo>
                  <a:lnTo>
                    <a:pt x="10701" y="19176"/>
                  </a:lnTo>
                  <a:cubicBezTo>
                    <a:pt x="10453" y="19191"/>
                    <a:pt x="10258" y="19363"/>
                    <a:pt x="10248" y="19576"/>
                  </a:cubicBezTo>
                  <a:cubicBezTo>
                    <a:pt x="10238" y="19802"/>
                    <a:pt x="10437" y="19995"/>
                    <a:pt x="10701" y="20013"/>
                  </a:cubicBezTo>
                  <a:lnTo>
                    <a:pt x="15202" y="20013"/>
                  </a:lnTo>
                  <a:cubicBezTo>
                    <a:pt x="15405" y="20020"/>
                    <a:pt x="15598" y="20096"/>
                    <a:pt x="15736" y="20225"/>
                  </a:cubicBezTo>
                  <a:cubicBezTo>
                    <a:pt x="15853" y="20334"/>
                    <a:pt x="15923" y="20473"/>
                    <a:pt x="15936" y="20620"/>
                  </a:cubicBezTo>
                  <a:lnTo>
                    <a:pt x="15936" y="20755"/>
                  </a:lnTo>
                  <a:lnTo>
                    <a:pt x="5635" y="20755"/>
                  </a:lnTo>
                  <a:lnTo>
                    <a:pt x="5635" y="20620"/>
                  </a:lnTo>
                  <a:cubicBezTo>
                    <a:pt x="5669" y="20461"/>
                    <a:pt x="5764" y="20317"/>
                    <a:pt x="5904" y="20210"/>
                  </a:cubicBezTo>
                  <a:cubicBezTo>
                    <a:pt x="6065" y="20087"/>
                    <a:pt x="6276" y="20020"/>
                    <a:pt x="6492" y="20025"/>
                  </a:cubicBezTo>
                  <a:lnTo>
                    <a:pt x="8093" y="20025"/>
                  </a:lnTo>
                  <a:cubicBezTo>
                    <a:pt x="8356" y="20011"/>
                    <a:pt x="8559" y="19820"/>
                    <a:pt x="8551" y="19595"/>
                  </a:cubicBezTo>
                  <a:cubicBezTo>
                    <a:pt x="8544" y="19379"/>
                    <a:pt x="8344" y="19204"/>
                    <a:pt x="8093" y="19192"/>
                  </a:cubicBezTo>
                  <a:lnTo>
                    <a:pt x="7852" y="19192"/>
                  </a:lnTo>
                  <a:lnTo>
                    <a:pt x="7852" y="16226"/>
                  </a:lnTo>
                  <a:close/>
                </a:path>
              </a:pathLst>
            </a:custGeom>
            <a:solidFill>
              <a:schemeClr val="bg2"/>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solidFill>
                  <a:srgbClr val="FFFFFF"/>
                </a:solidFill>
                <a:latin typeface="+mn-lt"/>
                <a:ea typeface="+mn-ea"/>
                <a:cs typeface="+mn-cs"/>
                <a:sym typeface="Helvetica Neue Medium"/>
              </a:endParaRPr>
            </a:p>
          </p:txBody>
        </p:sp>
      </p:grpSp>
      <p:sp>
        <p:nvSpPr>
          <p:cNvPr id="37" name="TextBox 36">
            <a:extLst>
              <a:ext uri="{FF2B5EF4-FFF2-40B4-BE49-F238E27FC236}">
                <a16:creationId xmlns:a16="http://schemas.microsoft.com/office/drawing/2014/main" id="{E32AF5AA-762D-4AB5-AD8B-03D0793FBF4B}"/>
              </a:ext>
            </a:extLst>
          </p:cNvPr>
          <p:cNvSpPr txBox="1"/>
          <p:nvPr/>
        </p:nvSpPr>
        <p:spPr>
          <a:xfrm>
            <a:off x="9877711" y="4661883"/>
            <a:ext cx="2146180" cy="1446550"/>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الكلي</a:t>
            </a:r>
          </a:p>
          <a:p>
            <a:pPr rtl="1"/>
            <a:r>
              <a:rPr lang="ar-SY" sz="4400" dirty="0">
                <a:solidFill>
                  <a:srgbClr val="002E50"/>
                </a:solidFill>
                <a:latin typeface="Sakkal Majalla" panose="02000000000000000000" pitchFamily="2" charset="-78"/>
                <a:cs typeface="Sakkal Majalla" panose="02000000000000000000" pitchFamily="2" charset="-78"/>
              </a:rPr>
              <a:t>909</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a16="http://schemas.microsoft.com/office/drawing/2014/main" id="{7A9F35A4-36A4-487A-86CC-B1987C45ADB6}"/>
              </a:ext>
            </a:extLst>
          </p:cNvPr>
          <p:cNvSpPr>
            <a:spLocks noGrp="1"/>
          </p:cNvSpPr>
          <p:nvPr>
            <p:ph type="sldNum" sz="quarter" idx="12"/>
          </p:nvPr>
        </p:nvSpPr>
        <p:spPr/>
        <p:txBody>
          <a:bodyPr/>
          <a:lstStyle/>
          <a:p>
            <a:fld id="{9B17CF23-03A9-49C3-B7C9-A68759EF3A43}" type="slidenum">
              <a:rPr lang="en-US" smtClean="0"/>
              <a:t>28</a:t>
            </a:fld>
            <a:endParaRPr lang="en-US"/>
          </a:p>
        </p:txBody>
      </p:sp>
    </p:spTree>
    <p:extLst>
      <p:ext uri="{BB962C8B-B14F-4D97-AF65-F5344CB8AC3E}">
        <p14:creationId xmlns:p14="http://schemas.microsoft.com/office/powerpoint/2010/main" val="851206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أعداد أبحاث الدراسات العليا المسجلة في 2021</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9921514" y="1809175"/>
            <a:ext cx="2146180" cy="1446550"/>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ماجستير</a:t>
            </a:r>
          </a:p>
          <a:p>
            <a:pPr rtl="1"/>
            <a:r>
              <a:rPr lang="ar-SY" sz="4400" dirty="0">
                <a:solidFill>
                  <a:srgbClr val="002E50"/>
                </a:solidFill>
                <a:latin typeface="Sakkal Majalla" panose="02000000000000000000" pitchFamily="2" charset="-78"/>
                <a:cs typeface="Sakkal Majalla" panose="02000000000000000000" pitchFamily="2" charset="-78"/>
              </a:rPr>
              <a:t>1242</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33" name="TextBox 32">
            <a:extLst>
              <a:ext uri="{FF2B5EF4-FFF2-40B4-BE49-F238E27FC236}">
                <a16:creationId xmlns:a16="http://schemas.microsoft.com/office/drawing/2014/main" id="{A18E0982-0AF1-41F3-A6F5-1F66F0D3756C}"/>
              </a:ext>
            </a:extLst>
          </p:cNvPr>
          <p:cNvSpPr txBox="1"/>
          <p:nvPr/>
        </p:nvSpPr>
        <p:spPr>
          <a:xfrm>
            <a:off x="9839383" y="2997346"/>
            <a:ext cx="2146180" cy="1446550"/>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دكتوراه</a:t>
            </a:r>
          </a:p>
          <a:p>
            <a:pPr algn="l"/>
            <a:r>
              <a:rPr lang="ar-SY" sz="4400" dirty="0">
                <a:solidFill>
                  <a:srgbClr val="002E50"/>
                </a:solidFill>
                <a:latin typeface="Sakkal Majalla" panose="02000000000000000000" pitchFamily="2" charset="-78"/>
                <a:cs typeface="Sakkal Majalla" panose="02000000000000000000" pitchFamily="2" charset="-78"/>
              </a:rPr>
              <a:t>197</a:t>
            </a:r>
            <a:endParaRPr lang="en-US" sz="4400" dirty="0">
              <a:solidFill>
                <a:srgbClr val="002E50"/>
              </a:solidFill>
              <a:latin typeface="Sakkal Majalla" panose="02000000000000000000" pitchFamily="2" charset="-78"/>
              <a:cs typeface="Sakkal Majalla" panose="02000000000000000000" pitchFamily="2" charset="-78"/>
            </a:endParaRPr>
          </a:p>
        </p:txBody>
      </p:sp>
      <p:grpSp>
        <p:nvGrpSpPr>
          <p:cNvPr id="34" name="Group 33">
            <a:extLst>
              <a:ext uri="{FF2B5EF4-FFF2-40B4-BE49-F238E27FC236}">
                <a16:creationId xmlns:a16="http://schemas.microsoft.com/office/drawing/2014/main" id="{D450881D-52BA-468D-87AD-F9236695A982}"/>
              </a:ext>
            </a:extLst>
          </p:cNvPr>
          <p:cNvGrpSpPr/>
          <p:nvPr/>
        </p:nvGrpSpPr>
        <p:grpSpPr>
          <a:xfrm>
            <a:off x="1069365" y="330804"/>
            <a:ext cx="715100" cy="715101"/>
            <a:chOff x="8158252" y="5072133"/>
            <a:chExt cx="715100" cy="715101"/>
          </a:xfrm>
        </p:grpSpPr>
        <p:sp>
          <p:nvSpPr>
            <p:cNvPr id="35" name="Кружок">
              <a:extLst>
                <a:ext uri="{FF2B5EF4-FFF2-40B4-BE49-F238E27FC236}">
                  <a16:creationId xmlns:a16="http://schemas.microsoft.com/office/drawing/2014/main" id="{719B686E-6FED-4205-9FE6-8F51ACFD211B}"/>
                </a:ext>
              </a:extLst>
            </p:cNvPr>
            <p:cNvSpPr/>
            <p:nvPr/>
          </p:nvSpPr>
          <p:spPr>
            <a:xfrm>
              <a:off x="8158252" y="5072133"/>
              <a:ext cx="715100" cy="715101"/>
            </a:xfrm>
            <a:prstGeom prst="ellipse">
              <a:avLst/>
            </a:prstGeom>
            <a:solidFill>
              <a:schemeClr val="accent1"/>
            </a:solidFill>
            <a:ln w="12700" cap="flat">
              <a:no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p>
          </p:txBody>
        </p:sp>
        <p:sp>
          <p:nvSpPr>
            <p:cNvPr id="36" name="Shape">
              <a:extLst>
                <a:ext uri="{FF2B5EF4-FFF2-40B4-BE49-F238E27FC236}">
                  <a16:creationId xmlns:a16="http://schemas.microsoft.com/office/drawing/2014/main" id="{21E9B4D0-07C3-4FDB-B444-738EACB8FEDB}"/>
                </a:ext>
              </a:extLst>
            </p:cNvPr>
            <p:cNvSpPr/>
            <p:nvPr/>
          </p:nvSpPr>
          <p:spPr>
            <a:xfrm>
              <a:off x="8357717" y="5244661"/>
              <a:ext cx="316171" cy="370046"/>
            </a:xfrm>
            <a:custGeom>
              <a:avLst/>
              <a:gdLst/>
              <a:ahLst/>
              <a:cxnLst>
                <a:cxn ang="0">
                  <a:pos x="wd2" y="hd2"/>
                </a:cxn>
                <a:cxn ang="5400000">
                  <a:pos x="wd2" y="hd2"/>
                </a:cxn>
                <a:cxn ang="10800000">
                  <a:pos x="wd2" y="hd2"/>
                </a:cxn>
                <a:cxn ang="16200000">
                  <a:pos x="wd2" y="hd2"/>
                </a:cxn>
              </a:cxnLst>
              <a:rect l="0" t="0" r="r" b="b"/>
              <a:pathLst>
                <a:path w="21548" h="21597" extrusionOk="0">
                  <a:moveTo>
                    <a:pt x="4572" y="0"/>
                  </a:moveTo>
                  <a:cubicBezTo>
                    <a:pt x="4297" y="0"/>
                    <a:pt x="4075" y="191"/>
                    <a:pt x="4075" y="426"/>
                  </a:cubicBezTo>
                  <a:cubicBezTo>
                    <a:pt x="4075" y="660"/>
                    <a:pt x="4297" y="851"/>
                    <a:pt x="4572" y="851"/>
                  </a:cubicBezTo>
                  <a:lnTo>
                    <a:pt x="4607" y="851"/>
                  </a:lnTo>
                  <a:lnTo>
                    <a:pt x="4607" y="1894"/>
                  </a:lnTo>
                  <a:lnTo>
                    <a:pt x="1972" y="1894"/>
                  </a:lnTo>
                  <a:cubicBezTo>
                    <a:pt x="1438" y="1897"/>
                    <a:pt x="928" y="2084"/>
                    <a:pt x="557" y="2413"/>
                  </a:cubicBezTo>
                  <a:cubicBezTo>
                    <a:pt x="175" y="2752"/>
                    <a:pt x="-26" y="3212"/>
                    <a:pt x="3" y="3682"/>
                  </a:cubicBezTo>
                  <a:lnTo>
                    <a:pt x="3" y="4836"/>
                  </a:lnTo>
                  <a:cubicBezTo>
                    <a:pt x="76" y="5848"/>
                    <a:pt x="587" y="6801"/>
                    <a:pt x="1434" y="7510"/>
                  </a:cubicBezTo>
                  <a:cubicBezTo>
                    <a:pt x="2313" y="8245"/>
                    <a:pt x="3487" y="8659"/>
                    <a:pt x="4713" y="8676"/>
                  </a:cubicBezTo>
                  <a:cubicBezTo>
                    <a:pt x="4837" y="9340"/>
                    <a:pt x="5170" y="9963"/>
                    <a:pt x="5681" y="10475"/>
                  </a:cubicBezTo>
                  <a:cubicBezTo>
                    <a:pt x="6438" y="11232"/>
                    <a:pt x="7514" y="11691"/>
                    <a:pt x="8665" y="11764"/>
                  </a:cubicBezTo>
                  <a:cubicBezTo>
                    <a:pt x="8816" y="12375"/>
                    <a:pt x="8895" y="12997"/>
                    <a:pt x="8896" y="13621"/>
                  </a:cubicBezTo>
                  <a:cubicBezTo>
                    <a:pt x="8897" y="14228"/>
                    <a:pt x="8824" y="14833"/>
                    <a:pt x="8684" y="15427"/>
                  </a:cubicBezTo>
                  <a:lnTo>
                    <a:pt x="8355" y="15427"/>
                  </a:lnTo>
                  <a:lnTo>
                    <a:pt x="8348" y="15427"/>
                  </a:lnTo>
                  <a:cubicBezTo>
                    <a:pt x="8146" y="15427"/>
                    <a:pt x="7994" y="15428"/>
                    <a:pt x="7865" y="15435"/>
                  </a:cubicBezTo>
                  <a:cubicBezTo>
                    <a:pt x="7737" y="15443"/>
                    <a:pt x="7631" y="15457"/>
                    <a:pt x="7523" y="15487"/>
                  </a:cubicBezTo>
                  <a:cubicBezTo>
                    <a:pt x="7404" y="15524"/>
                    <a:pt x="7298" y="15582"/>
                    <a:pt x="7211" y="15657"/>
                  </a:cubicBezTo>
                  <a:cubicBezTo>
                    <a:pt x="7123" y="15732"/>
                    <a:pt x="7055" y="15823"/>
                    <a:pt x="7012" y="15925"/>
                  </a:cubicBezTo>
                  <a:cubicBezTo>
                    <a:pt x="6977" y="16018"/>
                    <a:pt x="6960" y="16108"/>
                    <a:pt x="6951" y="16218"/>
                  </a:cubicBezTo>
                  <a:cubicBezTo>
                    <a:pt x="6942" y="16328"/>
                    <a:pt x="6942" y="16458"/>
                    <a:pt x="6942" y="16631"/>
                  </a:cubicBezTo>
                  <a:lnTo>
                    <a:pt x="6942" y="19187"/>
                  </a:lnTo>
                  <a:lnTo>
                    <a:pt x="6231" y="19184"/>
                  </a:lnTo>
                  <a:cubicBezTo>
                    <a:pt x="5784" y="19210"/>
                    <a:pt x="5369" y="19389"/>
                    <a:pt x="5078" y="19680"/>
                  </a:cubicBezTo>
                  <a:cubicBezTo>
                    <a:pt x="4834" y="19925"/>
                    <a:pt x="4694" y="20234"/>
                    <a:pt x="4683" y="20556"/>
                  </a:cubicBezTo>
                  <a:lnTo>
                    <a:pt x="4683" y="21224"/>
                  </a:lnTo>
                  <a:cubicBezTo>
                    <a:pt x="4680" y="21330"/>
                    <a:pt x="4732" y="21433"/>
                    <a:pt x="4825" y="21505"/>
                  </a:cubicBezTo>
                  <a:cubicBezTo>
                    <a:pt x="4905" y="21566"/>
                    <a:pt x="5010" y="21600"/>
                    <a:pt x="5119" y="21597"/>
                  </a:cubicBezTo>
                  <a:lnTo>
                    <a:pt x="16380" y="21597"/>
                  </a:lnTo>
                  <a:cubicBezTo>
                    <a:pt x="16527" y="21600"/>
                    <a:pt x="16668" y="21551"/>
                    <a:pt x="16770" y="21461"/>
                  </a:cubicBezTo>
                  <a:cubicBezTo>
                    <a:pt x="16867" y="21374"/>
                    <a:pt x="16921" y="21258"/>
                    <a:pt x="16917" y="21138"/>
                  </a:cubicBezTo>
                  <a:lnTo>
                    <a:pt x="16917" y="20601"/>
                  </a:lnTo>
                  <a:cubicBezTo>
                    <a:pt x="16906" y="20256"/>
                    <a:pt x="16753" y="19925"/>
                    <a:pt x="16484" y="19668"/>
                  </a:cubicBezTo>
                  <a:cubicBezTo>
                    <a:pt x="16165" y="19362"/>
                    <a:pt x="15712" y="19184"/>
                    <a:pt x="15233" y="19176"/>
                  </a:cubicBezTo>
                  <a:lnTo>
                    <a:pt x="14692" y="19176"/>
                  </a:lnTo>
                  <a:lnTo>
                    <a:pt x="14692" y="16637"/>
                  </a:lnTo>
                  <a:cubicBezTo>
                    <a:pt x="14692" y="16461"/>
                    <a:pt x="14691" y="16330"/>
                    <a:pt x="14683" y="16219"/>
                  </a:cubicBezTo>
                  <a:cubicBezTo>
                    <a:pt x="14674" y="16108"/>
                    <a:pt x="14657" y="16018"/>
                    <a:pt x="14622" y="15925"/>
                  </a:cubicBezTo>
                  <a:cubicBezTo>
                    <a:pt x="14579" y="15823"/>
                    <a:pt x="14510" y="15732"/>
                    <a:pt x="14423" y="15657"/>
                  </a:cubicBezTo>
                  <a:cubicBezTo>
                    <a:pt x="14336" y="15582"/>
                    <a:pt x="14229" y="15524"/>
                    <a:pt x="14110" y="15487"/>
                  </a:cubicBezTo>
                  <a:cubicBezTo>
                    <a:pt x="14002" y="15457"/>
                    <a:pt x="13896" y="15442"/>
                    <a:pt x="13768" y="15435"/>
                  </a:cubicBezTo>
                  <a:cubicBezTo>
                    <a:pt x="13639" y="15427"/>
                    <a:pt x="13487" y="15427"/>
                    <a:pt x="13286" y="15427"/>
                  </a:cubicBezTo>
                  <a:lnTo>
                    <a:pt x="12859" y="15427"/>
                  </a:lnTo>
                  <a:cubicBezTo>
                    <a:pt x="12719" y="14833"/>
                    <a:pt x="12647" y="14228"/>
                    <a:pt x="12648" y="13621"/>
                  </a:cubicBezTo>
                  <a:cubicBezTo>
                    <a:pt x="12649" y="12996"/>
                    <a:pt x="12727" y="12373"/>
                    <a:pt x="12878" y="11761"/>
                  </a:cubicBezTo>
                  <a:cubicBezTo>
                    <a:pt x="14007" y="11691"/>
                    <a:pt x="15062" y="11252"/>
                    <a:pt x="15820" y="10530"/>
                  </a:cubicBezTo>
                  <a:cubicBezTo>
                    <a:pt x="16371" y="10005"/>
                    <a:pt x="16731" y="9361"/>
                    <a:pt x="16871" y="8674"/>
                  </a:cubicBezTo>
                  <a:cubicBezTo>
                    <a:pt x="18084" y="8650"/>
                    <a:pt x="19244" y="8238"/>
                    <a:pt x="20115" y="7510"/>
                  </a:cubicBezTo>
                  <a:cubicBezTo>
                    <a:pt x="20962" y="6801"/>
                    <a:pt x="21471" y="5848"/>
                    <a:pt x="21545" y="4836"/>
                  </a:cubicBezTo>
                  <a:lnTo>
                    <a:pt x="21545" y="3682"/>
                  </a:lnTo>
                  <a:cubicBezTo>
                    <a:pt x="21574" y="3212"/>
                    <a:pt x="21374" y="2753"/>
                    <a:pt x="20992" y="2413"/>
                  </a:cubicBezTo>
                  <a:cubicBezTo>
                    <a:pt x="20621" y="2084"/>
                    <a:pt x="20110" y="1897"/>
                    <a:pt x="19576" y="1894"/>
                  </a:cubicBezTo>
                  <a:lnTo>
                    <a:pt x="16940" y="1894"/>
                  </a:lnTo>
                  <a:lnTo>
                    <a:pt x="16940" y="850"/>
                  </a:lnTo>
                  <a:cubicBezTo>
                    <a:pt x="17205" y="841"/>
                    <a:pt x="17418" y="655"/>
                    <a:pt x="17418" y="426"/>
                  </a:cubicBezTo>
                  <a:cubicBezTo>
                    <a:pt x="17418" y="191"/>
                    <a:pt x="17195" y="0"/>
                    <a:pt x="16921" y="0"/>
                  </a:cubicBezTo>
                  <a:lnTo>
                    <a:pt x="4572" y="0"/>
                  </a:lnTo>
                  <a:close/>
                  <a:moveTo>
                    <a:pt x="5600" y="851"/>
                  </a:moveTo>
                  <a:lnTo>
                    <a:pt x="15947" y="851"/>
                  </a:lnTo>
                  <a:lnTo>
                    <a:pt x="15942" y="7870"/>
                  </a:lnTo>
                  <a:cubicBezTo>
                    <a:pt x="15949" y="7989"/>
                    <a:pt x="15947" y="8109"/>
                    <a:pt x="15937" y="8228"/>
                  </a:cubicBezTo>
                  <a:cubicBezTo>
                    <a:pt x="15878" y="8926"/>
                    <a:pt x="15541" y="9587"/>
                    <a:pt x="14969" y="10087"/>
                  </a:cubicBezTo>
                  <a:cubicBezTo>
                    <a:pt x="14341" y="10636"/>
                    <a:pt x="13480" y="10945"/>
                    <a:pt x="12582" y="10945"/>
                  </a:cubicBezTo>
                  <a:lnTo>
                    <a:pt x="8826" y="10945"/>
                  </a:lnTo>
                  <a:cubicBezTo>
                    <a:pt x="7856" y="10895"/>
                    <a:pt x="6955" y="10498"/>
                    <a:pt x="6345" y="9850"/>
                  </a:cubicBezTo>
                  <a:cubicBezTo>
                    <a:pt x="5848" y="9324"/>
                    <a:pt x="5580" y="8666"/>
                    <a:pt x="5587" y="7989"/>
                  </a:cubicBezTo>
                  <a:cubicBezTo>
                    <a:pt x="5601" y="7823"/>
                    <a:pt x="5486" y="7668"/>
                    <a:pt x="5304" y="7609"/>
                  </a:cubicBezTo>
                  <a:cubicBezTo>
                    <a:pt x="5063" y="7531"/>
                    <a:pt x="4798" y="7639"/>
                    <a:pt x="4710" y="7843"/>
                  </a:cubicBezTo>
                  <a:cubicBezTo>
                    <a:pt x="3686" y="7824"/>
                    <a:pt x="2712" y="7457"/>
                    <a:pt x="2011" y="6815"/>
                  </a:cubicBezTo>
                  <a:cubicBezTo>
                    <a:pt x="1377" y="6235"/>
                    <a:pt x="1014" y="5475"/>
                    <a:pt x="991" y="4681"/>
                  </a:cubicBezTo>
                  <a:lnTo>
                    <a:pt x="991" y="3456"/>
                  </a:lnTo>
                  <a:cubicBezTo>
                    <a:pt x="996" y="3282"/>
                    <a:pt x="1072" y="3115"/>
                    <a:pt x="1207" y="2984"/>
                  </a:cubicBezTo>
                  <a:cubicBezTo>
                    <a:pt x="1371" y="2827"/>
                    <a:pt x="1606" y="2736"/>
                    <a:pt x="1852" y="2736"/>
                  </a:cubicBezTo>
                  <a:lnTo>
                    <a:pt x="4607" y="2736"/>
                  </a:lnTo>
                  <a:lnTo>
                    <a:pt x="4607" y="4864"/>
                  </a:lnTo>
                  <a:cubicBezTo>
                    <a:pt x="4607" y="5099"/>
                    <a:pt x="4829" y="5289"/>
                    <a:pt x="5104" y="5289"/>
                  </a:cubicBezTo>
                  <a:cubicBezTo>
                    <a:pt x="5378" y="5289"/>
                    <a:pt x="5601" y="5098"/>
                    <a:pt x="5600" y="4864"/>
                  </a:cubicBezTo>
                  <a:lnTo>
                    <a:pt x="5600" y="851"/>
                  </a:lnTo>
                  <a:close/>
                  <a:moveTo>
                    <a:pt x="13883" y="2513"/>
                  </a:moveTo>
                  <a:cubicBezTo>
                    <a:pt x="13609" y="2513"/>
                    <a:pt x="13386" y="2703"/>
                    <a:pt x="13386" y="2938"/>
                  </a:cubicBezTo>
                  <a:cubicBezTo>
                    <a:pt x="13386" y="3173"/>
                    <a:pt x="13608" y="3364"/>
                    <a:pt x="13883" y="3364"/>
                  </a:cubicBezTo>
                  <a:cubicBezTo>
                    <a:pt x="14157" y="3364"/>
                    <a:pt x="14380" y="3173"/>
                    <a:pt x="14379" y="2938"/>
                  </a:cubicBezTo>
                  <a:cubicBezTo>
                    <a:pt x="14379" y="2703"/>
                    <a:pt x="14158" y="2513"/>
                    <a:pt x="13883" y="2513"/>
                  </a:cubicBezTo>
                  <a:close/>
                  <a:moveTo>
                    <a:pt x="16940" y="2736"/>
                  </a:moveTo>
                  <a:lnTo>
                    <a:pt x="19696" y="2736"/>
                  </a:lnTo>
                  <a:cubicBezTo>
                    <a:pt x="19942" y="2736"/>
                    <a:pt x="20177" y="2827"/>
                    <a:pt x="20341" y="2984"/>
                  </a:cubicBezTo>
                  <a:cubicBezTo>
                    <a:pt x="20477" y="3115"/>
                    <a:pt x="20553" y="3282"/>
                    <a:pt x="20557" y="3456"/>
                  </a:cubicBezTo>
                  <a:lnTo>
                    <a:pt x="20557" y="4681"/>
                  </a:lnTo>
                  <a:cubicBezTo>
                    <a:pt x="20535" y="5475"/>
                    <a:pt x="20172" y="6235"/>
                    <a:pt x="19538" y="6815"/>
                  </a:cubicBezTo>
                  <a:cubicBezTo>
                    <a:pt x="18860" y="7435"/>
                    <a:pt x="17927" y="7798"/>
                    <a:pt x="16940" y="7838"/>
                  </a:cubicBezTo>
                  <a:lnTo>
                    <a:pt x="16940" y="2736"/>
                  </a:lnTo>
                  <a:close/>
                  <a:moveTo>
                    <a:pt x="13890" y="4044"/>
                  </a:moveTo>
                  <a:cubicBezTo>
                    <a:pt x="13629" y="4041"/>
                    <a:pt x="13414" y="4221"/>
                    <a:pt x="13412" y="4445"/>
                  </a:cubicBezTo>
                  <a:lnTo>
                    <a:pt x="13412" y="7254"/>
                  </a:lnTo>
                  <a:cubicBezTo>
                    <a:pt x="13398" y="7509"/>
                    <a:pt x="13292" y="7754"/>
                    <a:pt x="13109" y="7955"/>
                  </a:cubicBezTo>
                  <a:cubicBezTo>
                    <a:pt x="12915" y="8168"/>
                    <a:pt x="12649" y="8318"/>
                    <a:pt x="12366" y="8435"/>
                  </a:cubicBezTo>
                  <a:cubicBezTo>
                    <a:pt x="12261" y="8478"/>
                    <a:pt x="12154" y="8517"/>
                    <a:pt x="12042" y="8541"/>
                  </a:cubicBezTo>
                  <a:cubicBezTo>
                    <a:pt x="11910" y="8570"/>
                    <a:pt x="11773" y="8579"/>
                    <a:pt x="11638" y="8567"/>
                  </a:cubicBezTo>
                  <a:cubicBezTo>
                    <a:pt x="11413" y="8572"/>
                    <a:pt x="11226" y="8716"/>
                    <a:pt x="11195" y="8906"/>
                  </a:cubicBezTo>
                  <a:cubicBezTo>
                    <a:pt x="11157" y="9146"/>
                    <a:pt x="11371" y="9362"/>
                    <a:pt x="11654" y="9368"/>
                  </a:cubicBezTo>
                  <a:cubicBezTo>
                    <a:pt x="11981" y="9384"/>
                    <a:pt x="12309" y="9343"/>
                    <a:pt x="12617" y="9247"/>
                  </a:cubicBezTo>
                  <a:cubicBezTo>
                    <a:pt x="13065" y="9108"/>
                    <a:pt x="13453" y="8861"/>
                    <a:pt x="13770" y="8556"/>
                  </a:cubicBezTo>
                  <a:cubicBezTo>
                    <a:pt x="13939" y="8394"/>
                    <a:pt x="14086" y="8216"/>
                    <a:pt x="14188" y="8019"/>
                  </a:cubicBezTo>
                  <a:cubicBezTo>
                    <a:pt x="14287" y="7828"/>
                    <a:pt x="14343" y="7622"/>
                    <a:pt x="14352" y="7412"/>
                  </a:cubicBezTo>
                  <a:lnTo>
                    <a:pt x="14352" y="4442"/>
                  </a:lnTo>
                  <a:cubicBezTo>
                    <a:pt x="14350" y="4224"/>
                    <a:pt x="14145" y="4047"/>
                    <a:pt x="13890" y="4044"/>
                  </a:cubicBezTo>
                  <a:close/>
                  <a:moveTo>
                    <a:pt x="5104" y="6129"/>
                  </a:moveTo>
                  <a:cubicBezTo>
                    <a:pt x="4830" y="6129"/>
                    <a:pt x="4607" y="6319"/>
                    <a:pt x="4607" y="6554"/>
                  </a:cubicBezTo>
                  <a:cubicBezTo>
                    <a:pt x="4607" y="6789"/>
                    <a:pt x="4829" y="6980"/>
                    <a:pt x="5104" y="6980"/>
                  </a:cubicBezTo>
                  <a:cubicBezTo>
                    <a:pt x="5378" y="6980"/>
                    <a:pt x="5601" y="6789"/>
                    <a:pt x="5600" y="6554"/>
                  </a:cubicBezTo>
                  <a:cubicBezTo>
                    <a:pt x="5600" y="6319"/>
                    <a:pt x="5378" y="6130"/>
                    <a:pt x="5104" y="6129"/>
                  </a:cubicBezTo>
                  <a:close/>
                  <a:moveTo>
                    <a:pt x="11879" y="11771"/>
                  </a:moveTo>
                  <a:cubicBezTo>
                    <a:pt x="11738" y="12396"/>
                    <a:pt x="11666" y="13031"/>
                    <a:pt x="11668" y="13667"/>
                  </a:cubicBezTo>
                  <a:cubicBezTo>
                    <a:pt x="11670" y="14258"/>
                    <a:pt x="11736" y="14847"/>
                    <a:pt x="11861" y="15427"/>
                  </a:cubicBezTo>
                  <a:lnTo>
                    <a:pt x="9682" y="15427"/>
                  </a:lnTo>
                  <a:cubicBezTo>
                    <a:pt x="9807" y="14847"/>
                    <a:pt x="9873" y="14258"/>
                    <a:pt x="9875" y="13667"/>
                  </a:cubicBezTo>
                  <a:cubicBezTo>
                    <a:pt x="9877" y="13033"/>
                    <a:pt x="9806" y="12400"/>
                    <a:pt x="9666" y="11777"/>
                  </a:cubicBezTo>
                  <a:lnTo>
                    <a:pt x="11879" y="11771"/>
                  </a:lnTo>
                  <a:close/>
                  <a:moveTo>
                    <a:pt x="7852" y="16226"/>
                  </a:moveTo>
                  <a:lnTo>
                    <a:pt x="13695" y="16226"/>
                  </a:lnTo>
                  <a:lnTo>
                    <a:pt x="13695" y="19176"/>
                  </a:lnTo>
                  <a:lnTo>
                    <a:pt x="10701" y="19176"/>
                  </a:lnTo>
                  <a:cubicBezTo>
                    <a:pt x="10453" y="19191"/>
                    <a:pt x="10258" y="19363"/>
                    <a:pt x="10248" y="19576"/>
                  </a:cubicBezTo>
                  <a:cubicBezTo>
                    <a:pt x="10238" y="19802"/>
                    <a:pt x="10437" y="19995"/>
                    <a:pt x="10701" y="20013"/>
                  </a:cubicBezTo>
                  <a:lnTo>
                    <a:pt x="15202" y="20013"/>
                  </a:lnTo>
                  <a:cubicBezTo>
                    <a:pt x="15405" y="20020"/>
                    <a:pt x="15598" y="20096"/>
                    <a:pt x="15736" y="20225"/>
                  </a:cubicBezTo>
                  <a:cubicBezTo>
                    <a:pt x="15853" y="20334"/>
                    <a:pt x="15923" y="20473"/>
                    <a:pt x="15936" y="20620"/>
                  </a:cubicBezTo>
                  <a:lnTo>
                    <a:pt x="15936" y="20755"/>
                  </a:lnTo>
                  <a:lnTo>
                    <a:pt x="5635" y="20755"/>
                  </a:lnTo>
                  <a:lnTo>
                    <a:pt x="5635" y="20620"/>
                  </a:lnTo>
                  <a:cubicBezTo>
                    <a:pt x="5669" y="20461"/>
                    <a:pt x="5764" y="20317"/>
                    <a:pt x="5904" y="20210"/>
                  </a:cubicBezTo>
                  <a:cubicBezTo>
                    <a:pt x="6065" y="20087"/>
                    <a:pt x="6276" y="20020"/>
                    <a:pt x="6492" y="20025"/>
                  </a:cubicBezTo>
                  <a:lnTo>
                    <a:pt x="8093" y="20025"/>
                  </a:lnTo>
                  <a:cubicBezTo>
                    <a:pt x="8356" y="20011"/>
                    <a:pt x="8559" y="19820"/>
                    <a:pt x="8551" y="19595"/>
                  </a:cubicBezTo>
                  <a:cubicBezTo>
                    <a:pt x="8544" y="19379"/>
                    <a:pt x="8344" y="19204"/>
                    <a:pt x="8093" y="19192"/>
                  </a:cubicBezTo>
                  <a:lnTo>
                    <a:pt x="7852" y="19192"/>
                  </a:lnTo>
                  <a:lnTo>
                    <a:pt x="7852" y="16226"/>
                  </a:lnTo>
                  <a:close/>
                </a:path>
              </a:pathLst>
            </a:custGeom>
            <a:solidFill>
              <a:schemeClr val="bg2"/>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solidFill>
                  <a:srgbClr val="FFFFFF"/>
                </a:solidFill>
                <a:latin typeface="+mn-lt"/>
                <a:ea typeface="+mn-ea"/>
                <a:cs typeface="+mn-cs"/>
                <a:sym typeface="Helvetica Neue Medium"/>
              </a:endParaRPr>
            </a:p>
          </p:txBody>
        </p:sp>
      </p:grpSp>
      <p:sp>
        <p:nvSpPr>
          <p:cNvPr id="37" name="TextBox 36">
            <a:extLst>
              <a:ext uri="{FF2B5EF4-FFF2-40B4-BE49-F238E27FC236}">
                <a16:creationId xmlns:a16="http://schemas.microsoft.com/office/drawing/2014/main" id="{E32AF5AA-762D-4AB5-AD8B-03D0793FBF4B}"/>
              </a:ext>
            </a:extLst>
          </p:cNvPr>
          <p:cNvSpPr txBox="1"/>
          <p:nvPr/>
        </p:nvSpPr>
        <p:spPr>
          <a:xfrm>
            <a:off x="9877711" y="4661883"/>
            <a:ext cx="2146180" cy="1446550"/>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الكلي</a:t>
            </a:r>
          </a:p>
          <a:p>
            <a:pPr rtl="1"/>
            <a:r>
              <a:rPr lang="ar-SY" sz="4400" dirty="0">
                <a:solidFill>
                  <a:srgbClr val="002E50"/>
                </a:solidFill>
                <a:latin typeface="Sakkal Majalla" panose="02000000000000000000" pitchFamily="2" charset="-78"/>
                <a:cs typeface="Sakkal Majalla" panose="02000000000000000000" pitchFamily="2" charset="-78"/>
              </a:rPr>
              <a:t>1439</a:t>
            </a:r>
            <a:endParaRPr lang="en-US" sz="4400" dirty="0">
              <a:solidFill>
                <a:srgbClr val="002E50"/>
              </a:solidFill>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4889E740-E1A4-47F8-9884-91DA8C3A0287}"/>
              </a:ext>
            </a:extLst>
          </p:cNvPr>
          <p:cNvPicPr>
            <a:picLocks noChangeAspect="1"/>
          </p:cNvPicPr>
          <p:nvPr/>
        </p:nvPicPr>
        <p:blipFill>
          <a:blip r:embed="rId2"/>
          <a:stretch>
            <a:fillRect/>
          </a:stretch>
        </p:blipFill>
        <p:spPr>
          <a:xfrm>
            <a:off x="547546" y="1546328"/>
            <a:ext cx="9062098" cy="5000305"/>
          </a:xfrm>
          <a:prstGeom prst="rect">
            <a:avLst/>
          </a:prstGeom>
        </p:spPr>
      </p:pic>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fld id="{9B17CF23-03A9-49C3-B7C9-A68759EF3A43}" type="slidenum">
              <a:rPr lang="en-US" smtClean="0"/>
              <a:t>29</a:t>
            </a:fld>
            <a:endParaRPr lang="en-US"/>
          </a:p>
        </p:txBody>
      </p:sp>
    </p:spTree>
    <p:extLst>
      <p:ext uri="{BB962C8B-B14F-4D97-AF65-F5344CB8AC3E}">
        <p14:creationId xmlns:p14="http://schemas.microsoft.com/office/powerpoint/2010/main" val="1341845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EB4F0-7F97-4031-88A8-4B87E5DB9AF2}"/>
              </a:ext>
            </a:extLst>
          </p:cNvPr>
          <p:cNvSpPr/>
          <p:nvPr/>
        </p:nvSpPr>
        <p:spPr>
          <a:xfrm>
            <a:off x="6241287" y="2544910"/>
            <a:ext cx="5771847" cy="4826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dirty="0">
                <a:latin typeface="Sakkal Majalla" panose="02000000000000000000" pitchFamily="2" charset="-78"/>
                <a:cs typeface="Sakkal Majalla" panose="02000000000000000000" pitchFamily="2" charset="-78"/>
              </a:rPr>
              <a:t>أولاً</a:t>
            </a:r>
            <a:endParaRPr lang="en-US" sz="2800"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6096000" y="3139710"/>
            <a:ext cx="6065197" cy="1754326"/>
          </a:xfrm>
          <a:prstGeom prst="rect">
            <a:avLst/>
          </a:prstGeom>
          <a:noFill/>
        </p:spPr>
        <p:txBody>
          <a:bodyPr wrap="square" rtlCol="0">
            <a:spAutoFit/>
          </a:bodyPr>
          <a:lstStyle/>
          <a:p>
            <a:pPr algn="ctr"/>
            <a:r>
              <a:rPr lang="ar-SY" sz="5400" b="1" dirty="0">
                <a:latin typeface="Sakkal Majalla" panose="02000000000000000000" pitchFamily="2" charset="-78"/>
                <a:cs typeface="Sakkal Majalla" panose="02000000000000000000" pitchFamily="2" charset="-78"/>
              </a:rPr>
              <a:t>مقدمة عن مديرية البحث العلمي والدراسات العليا</a:t>
            </a:r>
            <a:endParaRPr lang="en-US" sz="5400" b="1" dirty="0">
              <a:latin typeface="Sakkal Majalla" panose="02000000000000000000" pitchFamily="2" charset="-78"/>
              <a:cs typeface="Sakkal Majalla" panose="02000000000000000000" pitchFamily="2" charset="-78"/>
            </a:endParaRPr>
          </a:p>
        </p:txBody>
      </p:sp>
      <p:sp>
        <p:nvSpPr>
          <p:cNvPr id="9" name="Slide Number Placeholder 8">
            <a:extLst>
              <a:ext uri="{FF2B5EF4-FFF2-40B4-BE49-F238E27FC236}">
                <a16:creationId xmlns:a16="http://schemas.microsoft.com/office/drawing/2014/main" id="{8F5F2006-6BB4-4B59-95C1-CA1581577303}"/>
              </a:ext>
            </a:extLst>
          </p:cNvPr>
          <p:cNvSpPr>
            <a:spLocks noGrp="1"/>
          </p:cNvSpPr>
          <p:nvPr>
            <p:ph type="sldNum" sz="quarter" idx="12"/>
          </p:nvPr>
        </p:nvSpPr>
        <p:spPr/>
        <p:txBody>
          <a:bodyPr/>
          <a:lstStyle/>
          <a:p>
            <a:fld id="{9B17CF23-03A9-49C3-B7C9-A68759EF3A43}" type="slidenum">
              <a:rPr lang="en-US" smtClean="0"/>
              <a:t>3</a:t>
            </a:fld>
            <a:endParaRPr lang="en-US"/>
          </a:p>
        </p:txBody>
      </p:sp>
      <p:pic>
        <p:nvPicPr>
          <p:cNvPr id="11" name="Picture 10">
            <a:extLst>
              <a:ext uri="{FF2B5EF4-FFF2-40B4-BE49-F238E27FC236}">
                <a16:creationId xmlns:a16="http://schemas.microsoft.com/office/drawing/2014/main" id="{918C8C33-6BB7-4D29-8010-7DA7A3808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72" y="735433"/>
            <a:ext cx="5730245" cy="5205430"/>
          </a:xfrm>
          <a:prstGeom prst="rect">
            <a:avLst/>
          </a:prstGeom>
        </p:spPr>
      </p:pic>
    </p:spTree>
    <p:extLst>
      <p:ext uri="{BB962C8B-B14F-4D97-AF65-F5344CB8AC3E}">
        <p14:creationId xmlns:p14="http://schemas.microsoft.com/office/powerpoint/2010/main" val="767319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88ECFB-BDE0-461F-9CB0-B38E7A6F562C}"/>
              </a:ext>
            </a:extLst>
          </p:cNvPr>
          <p:cNvSpPr/>
          <p:nvPr/>
        </p:nvSpPr>
        <p:spPr>
          <a:xfrm>
            <a:off x="1000848" y="1967752"/>
            <a:ext cx="4337488" cy="451363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أعداد أبحاث الدراسات العليا في كلية الطب في 2021</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366337" y="4015133"/>
            <a:ext cx="3482190" cy="1446550"/>
          </a:xfrm>
          <a:prstGeom prst="rect">
            <a:avLst/>
          </a:prstGeom>
          <a:noFill/>
        </p:spPr>
        <p:txBody>
          <a:bodyPr wrap="square" rtlCol="0">
            <a:spAutoFit/>
          </a:bodyPr>
          <a:lstStyle/>
          <a:p>
            <a:pPr algn="r" rtl="1"/>
            <a:r>
              <a:rPr lang="ar-SY" sz="4400" dirty="0">
                <a:solidFill>
                  <a:schemeClr val="bg2"/>
                </a:solidFill>
                <a:latin typeface="Sakkal Majalla" panose="02000000000000000000" pitchFamily="2" charset="-78"/>
                <a:cs typeface="Sakkal Majalla" panose="02000000000000000000" pitchFamily="2" charset="-78"/>
              </a:rPr>
              <a:t>المسجلة</a:t>
            </a:r>
          </a:p>
          <a:p>
            <a:pPr rtl="1"/>
            <a:r>
              <a:rPr lang="ar-SY" sz="4400" dirty="0">
                <a:solidFill>
                  <a:schemeClr val="bg2"/>
                </a:solidFill>
                <a:latin typeface="Sakkal Majalla" panose="02000000000000000000" pitchFamily="2" charset="-78"/>
                <a:cs typeface="Sakkal Majalla" panose="02000000000000000000" pitchFamily="2" charset="-78"/>
              </a:rPr>
              <a:t>303</a:t>
            </a:r>
            <a:endParaRPr lang="en-US" sz="4400" dirty="0">
              <a:solidFill>
                <a:schemeClr val="bg2"/>
              </a:solidFill>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a16="http://schemas.microsoft.com/office/drawing/2014/main" id="{A970172B-7862-4E12-9452-E912E2954C46}"/>
              </a:ext>
            </a:extLst>
          </p:cNvPr>
          <p:cNvSpPr txBox="1"/>
          <p:nvPr/>
        </p:nvSpPr>
        <p:spPr>
          <a:xfrm>
            <a:off x="1328009" y="2161803"/>
            <a:ext cx="3482190" cy="1446550"/>
          </a:xfrm>
          <a:prstGeom prst="rect">
            <a:avLst/>
          </a:prstGeom>
          <a:noFill/>
        </p:spPr>
        <p:txBody>
          <a:bodyPr wrap="square" rtlCol="0">
            <a:spAutoFit/>
          </a:bodyPr>
          <a:lstStyle/>
          <a:p>
            <a:pPr algn="r" rtl="1"/>
            <a:r>
              <a:rPr lang="ar-SY" sz="4400" dirty="0">
                <a:solidFill>
                  <a:schemeClr val="bg2"/>
                </a:solidFill>
                <a:latin typeface="Sakkal Majalla" panose="02000000000000000000" pitchFamily="2" charset="-78"/>
                <a:cs typeface="Sakkal Majalla" panose="02000000000000000000" pitchFamily="2" charset="-78"/>
              </a:rPr>
              <a:t>المنجزة</a:t>
            </a:r>
          </a:p>
          <a:p>
            <a:pPr rtl="1"/>
            <a:r>
              <a:rPr lang="ar-SY" sz="4400" dirty="0">
                <a:solidFill>
                  <a:schemeClr val="bg2"/>
                </a:solidFill>
                <a:latin typeface="Sakkal Majalla" panose="02000000000000000000" pitchFamily="2" charset="-78"/>
                <a:cs typeface="Sakkal Majalla" panose="02000000000000000000" pitchFamily="2" charset="-78"/>
              </a:rPr>
              <a:t>74</a:t>
            </a:r>
            <a:endParaRPr lang="en-US" sz="4400" dirty="0">
              <a:solidFill>
                <a:schemeClr val="bg2"/>
              </a:solidFill>
              <a:latin typeface="Sakkal Majalla" panose="02000000000000000000" pitchFamily="2" charset="-78"/>
              <a:cs typeface="Sakkal Majalla" panose="02000000000000000000" pitchFamily="2" charset="-78"/>
            </a:endParaRPr>
          </a:p>
        </p:txBody>
      </p:sp>
      <p:pic>
        <p:nvPicPr>
          <p:cNvPr id="13" name="Picture 2" descr="Men's White Dress Shirt">
            <a:extLst>
              <a:ext uri="{FF2B5EF4-FFF2-40B4-BE49-F238E27FC236}">
                <a16:creationId xmlns:a16="http://schemas.microsoft.com/office/drawing/2014/main" id="{8D2C4F89-6D81-43A4-95C1-A7993A2F2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95" r="10795"/>
          <a:stretch>
            <a:fillRect/>
          </a:stretch>
        </p:blipFill>
        <p:spPr bwMode="auto">
          <a:xfrm>
            <a:off x="5338336" y="1967753"/>
            <a:ext cx="5304817" cy="45136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733AF4F-F5CB-444D-B5C9-C100711F64EE}"/>
              </a:ext>
            </a:extLst>
          </p:cNvPr>
          <p:cNvSpPr>
            <a:spLocks noGrp="1"/>
          </p:cNvSpPr>
          <p:nvPr>
            <p:ph type="sldNum" sz="quarter" idx="12"/>
          </p:nvPr>
        </p:nvSpPr>
        <p:spPr/>
        <p:txBody>
          <a:bodyPr/>
          <a:lstStyle/>
          <a:p>
            <a:fld id="{9B17CF23-03A9-49C3-B7C9-A68759EF3A43}" type="slidenum">
              <a:rPr lang="en-US" smtClean="0"/>
              <a:t>30</a:t>
            </a:fld>
            <a:endParaRPr lang="en-US"/>
          </a:p>
        </p:txBody>
      </p:sp>
    </p:spTree>
    <p:extLst>
      <p:ext uri="{BB962C8B-B14F-4D97-AF65-F5344CB8AC3E}">
        <p14:creationId xmlns:p14="http://schemas.microsoft.com/office/powerpoint/2010/main" val="1724665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EB4F0-7F97-4031-88A8-4B87E5DB9AF2}"/>
              </a:ext>
            </a:extLst>
          </p:cNvPr>
          <p:cNvSpPr/>
          <p:nvPr/>
        </p:nvSpPr>
        <p:spPr>
          <a:xfrm>
            <a:off x="6241287" y="2544910"/>
            <a:ext cx="5771847" cy="4826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dirty="0">
                <a:latin typeface="Sakkal Majalla" panose="02000000000000000000" pitchFamily="2" charset="-78"/>
                <a:cs typeface="Sakkal Majalla" panose="02000000000000000000" pitchFamily="2" charset="-78"/>
              </a:rPr>
              <a:t>ثالثاً</a:t>
            </a:r>
            <a:endParaRPr lang="en-US" sz="2800"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6096000" y="3139710"/>
            <a:ext cx="6065197" cy="923330"/>
          </a:xfrm>
          <a:prstGeom prst="rect">
            <a:avLst/>
          </a:prstGeom>
          <a:noFill/>
        </p:spPr>
        <p:txBody>
          <a:bodyPr wrap="square" rtlCol="0">
            <a:spAutoFit/>
          </a:bodyPr>
          <a:lstStyle/>
          <a:p>
            <a:pPr algn="ctr"/>
            <a:r>
              <a:rPr lang="ar-SY" sz="5400" b="1" dirty="0">
                <a:latin typeface="Sakkal Majalla" panose="02000000000000000000" pitchFamily="2" charset="-78"/>
                <a:cs typeface="Sakkal Majalla" panose="02000000000000000000" pitchFamily="2" charset="-78"/>
              </a:rPr>
              <a:t>النشر الخارجي ومعايير الأهمية</a:t>
            </a:r>
            <a:endParaRPr lang="en-US" sz="5400" b="1" dirty="0">
              <a:latin typeface="Sakkal Majalla" panose="02000000000000000000" pitchFamily="2" charset="-78"/>
              <a:cs typeface="Sakkal Majalla" panose="02000000000000000000" pitchFamily="2" charset="-78"/>
            </a:endParaRPr>
          </a:p>
        </p:txBody>
      </p:sp>
      <p:sp>
        <p:nvSpPr>
          <p:cNvPr id="3" name="Slide Number Placeholder 2">
            <a:extLst>
              <a:ext uri="{FF2B5EF4-FFF2-40B4-BE49-F238E27FC236}">
                <a16:creationId xmlns:a16="http://schemas.microsoft.com/office/drawing/2014/main" id="{ECF9B549-9628-409C-9191-F0423A61CE3B}"/>
              </a:ext>
            </a:extLst>
          </p:cNvPr>
          <p:cNvSpPr>
            <a:spLocks noGrp="1"/>
          </p:cNvSpPr>
          <p:nvPr>
            <p:ph type="sldNum" sz="quarter" idx="12"/>
          </p:nvPr>
        </p:nvSpPr>
        <p:spPr/>
        <p:txBody>
          <a:bodyPr/>
          <a:lstStyle/>
          <a:p>
            <a:fld id="{9B17CF23-03A9-49C3-B7C9-A68759EF3A43}" type="slidenum">
              <a:rPr lang="en-US" smtClean="0"/>
              <a:t>31</a:t>
            </a:fld>
            <a:endParaRPr lang="en-US"/>
          </a:p>
        </p:txBody>
      </p:sp>
      <p:pic>
        <p:nvPicPr>
          <p:cNvPr id="4" name="Picture 3">
            <a:extLst>
              <a:ext uri="{FF2B5EF4-FFF2-40B4-BE49-F238E27FC236}">
                <a16:creationId xmlns:a16="http://schemas.microsoft.com/office/drawing/2014/main" id="{D62DBF37-F269-45A4-9AEC-09D2A96BA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9" y="1822872"/>
            <a:ext cx="6156454" cy="3752850"/>
          </a:xfrm>
          <a:prstGeom prst="rect">
            <a:avLst/>
          </a:prstGeom>
        </p:spPr>
      </p:pic>
    </p:spTree>
    <p:extLst>
      <p:ext uri="{BB962C8B-B14F-4D97-AF65-F5344CB8AC3E}">
        <p14:creationId xmlns:p14="http://schemas.microsoft.com/office/powerpoint/2010/main" val="694832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13" name="TextBox 12">
            <a:extLst>
              <a:ext uri="{FF2B5EF4-FFF2-40B4-BE49-F238E27FC236}">
                <a16:creationId xmlns:a16="http://schemas.microsoft.com/office/drawing/2014/main" id="{DE0F0276-E7D2-46D9-8A23-EC220E7D09F2}"/>
              </a:ext>
            </a:extLst>
          </p:cNvPr>
          <p:cNvSpPr txBox="1"/>
          <p:nvPr/>
        </p:nvSpPr>
        <p:spPr>
          <a:xfrm>
            <a:off x="2644642" y="317419"/>
            <a:ext cx="699785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ما هي </a:t>
            </a:r>
            <a:r>
              <a:rPr lang="en-US" sz="4400" dirty="0">
                <a:solidFill>
                  <a:srgbClr val="002E50"/>
                </a:solidFill>
                <a:latin typeface="Sakkal Majalla" panose="02000000000000000000" pitchFamily="2" charset="-78"/>
                <a:cs typeface="Sakkal Majalla" panose="02000000000000000000" pitchFamily="2" charset="-78"/>
              </a:rPr>
              <a:t>SCOPUS</a:t>
            </a:r>
            <a:endParaRPr lang="ar-SY" sz="4400" dirty="0">
              <a:solidFill>
                <a:srgbClr val="002E50"/>
              </a:solidFill>
              <a:latin typeface="Sakkal Majalla" panose="02000000000000000000" pitchFamily="2" charset="-78"/>
              <a:cs typeface="Sakkal Majalla" panose="02000000000000000000" pitchFamily="2" charset="-78"/>
            </a:endParaRPr>
          </a:p>
        </p:txBody>
      </p:sp>
      <p:sp>
        <p:nvSpPr>
          <p:cNvPr id="8" name="Slide Number Placeholder 7">
            <a:extLst>
              <a:ext uri="{FF2B5EF4-FFF2-40B4-BE49-F238E27FC236}">
                <a16:creationId xmlns:a16="http://schemas.microsoft.com/office/drawing/2014/main" id="{45D6F3A4-8636-42A8-B506-B35A7A72F7B4}"/>
              </a:ext>
            </a:extLst>
          </p:cNvPr>
          <p:cNvSpPr>
            <a:spLocks noGrp="1"/>
          </p:cNvSpPr>
          <p:nvPr>
            <p:ph type="sldNum" sz="quarter" idx="12"/>
          </p:nvPr>
        </p:nvSpPr>
        <p:spPr/>
        <p:txBody>
          <a:bodyPr/>
          <a:lstStyle/>
          <a:p>
            <a:fld id="{9B17CF23-03A9-49C3-B7C9-A68759EF3A43}" type="slidenum">
              <a:rPr lang="en-US" smtClean="0"/>
              <a:t>32</a:t>
            </a:fld>
            <a:endParaRPr lang="en-US" dirty="0"/>
          </a:p>
        </p:txBody>
      </p:sp>
      <p:grpSp>
        <p:nvGrpSpPr>
          <p:cNvPr id="2" name="Group 1">
            <a:extLst>
              <a:ext uri="{FF2B5EF4-FFF2-40B4-BE49-F238E27FC236}">
                <a16:creationId xmlns:a16="http://schemas.microsoft.com/office/drawing/2014/main" id="{C366EE4A-8A4F-42E4-B1AF-B18D3C7DC4B0}"/>
              </a:ext>
            </a:extLst>
          </p:cNvPr>
          <p:cNvGrpSpPr/>
          <p:nvPr/>
        </p:nvGrpSpPr>
        <p:grpSpPr>
          <a:xfrm>
            <a:off x="664618" y="452675"/>
            <a:ext cx="580390" cy="580390"/>
            <a:chOff x="664618" y="452675"/>
            <a:chExt cx="580390" cy="580390"/>
          </a:xfrm>
        </p:grpSpPr>
        <p:sp>
          <p:nvSpPr>
            <p:cNvPr id="15" name="Rectangle 14">
              <a:extLst>
                <a:ext uri="{FF2B5EF4-FFF2-40B4-BE49-F238E27FC236}">
                  <a16:creationId xmlns:a16="http://schemas.microsoft.com/office/drawing/2014/main" id="{6767251D-8347-4BF8-A30F-F0EECE0B3F3D}"/>
                </a:ext>
              </a:extLst>
            </p:cNvPr>
            <p:cNvSpPr/>
            <p:nvPr/>
          </p:nvSpPr>
          <p:spPr>
            <a:xfrm>
              <a:off x="664618" y="452675"/>
              <a:ext cx="580390" cy="58039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ignature outline">
              <a:extLst>
                <a:ext uri="{FF2B5EF4-FFF2-40B4-BE49-F238E27FC236}">
                  <a16:creationId xmlns:a16="http://schemas.microsoft.com/office/drawing/2014/main" id="{01E9E11D-B51A-4990-A615-EBD50D705DC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618" y="477088"/>
              <a:ext cx="531564" cy="531564"/>
            </a:xfrm>
            <a:prstGeom prst="rect">
              <a:avLst/>
            </a:prstGeom>
          </p:spPr>
        </p:pic>
      </p:grpSp>
      <p:pic>
        <p:nvPicPr>
          <p:cNvPr id="4" name="Picture 3">
            <a:extLst>
              <a:ext uri="{FF2B5EF4-FFF2-40B4-BE49-F238E27FC236}">
                <a16:creationId xmlns:a16="http://schemas.microsoft.com/office/drawing/2014/main" id="{B09D6F71-C6B7-4ACD-9A1F-206C37F0B84A}"/>
              </a:ext>
            </a:extLst>
          </p:cNvPr>
          <p:cNvPicPr>
            <a:picLocks noChangeAspect="1"/>
          </p:cNvPicPr>
          <p:nvPr/>
        </p:nvPicPr>
        <p:blipFill>
          <a:blip r:embed="rId4"/>
          <a:stretch>
            <a:fillRect/>
          </a:stretch>
        </p:blipFill>
        <p:spPr>
          <a:xfrm>
            <a:off x="1455330" y="1216184"/>
            <a:ext cx="3952533" cy="5591327"/>
          </a:xfrm>
          <a:prstGeom prst="rect">
            <a:avLst/>
          </a:prstGeom>
        </p:spPr>
      </p:pic>
      <p:pic>
        <p:nvPicPr>
          <p:cNvPr id="3" name="Picture 2">
            <a:extLst>
              <a:ext uri="{FF2B5EF4-FFF2-40B4-BE49-F238E27FC236}">
                <a16:creationId xmlns:a16="http://schemas.microsoft.com/office/drawing/2014/main" id="{34091528-1598-4BC5-81AB-87B3D5A66712}"/>
              </a:ext>
            </a:extLst>
          </p:cNvPr>
          <p:cNvPicPr>
            <a:picLocks noChangeAspect="1"/>
          </p:cNvPicPr>
          <p:nvPr/>
        </p:nvPicPr>
        <p:blipFill>
          <a:blip r:embed="rId5"/>
          <a:stretch>
            <a:fillRect/>
          </a:stretch>
        </p:blipFill>
        <p:spPr>
          <a:xfrm>
            <a:off x="6906599" y="1515631"/>
            <a:ext cx="3785712" cy="5205844"/>
          </a:xfrm>
          <a:prstGeom prst="rect">
            <a:avLst/>
          </a:prstGeom>
        </p:spPr>
      </p:pic>
    </p:spTree>
    <p:extLst>
      <p:ext uri="{BB962C8B-B14F-4D97-AF65-F5344CB8AC3E}">
        <p14:creationId xmlns:p14="http://schemas.microsoft.com/office/powerpoint/2010/main" val="1021133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560503" y="1809175"/>
            <a:ext cx="10507191" cy="2062103"/>
          </a:xfrm>
          <a:prstGeom prst="rect">
            <a:avLst/>
          </a:prstGeom>
          <a:noFill/>
        </p:spPr>
        <p:txBody>
          <a:bodyPr wrap="square" rtlCol="0">
            <a:spAutoFit/>
          </a:bodyPr>
          <a:lstStyle/>
          <a:p>
            <a:pPr algn="just" rtl="1"/>
            <a:r>
              <a:rPr lang="ar-SY" sz="3200" b="1" dirty="0">
                <a:solidFill>
                  <a:srgbClr val="002E50"/>
                </a:solidFill>
                <a:latin typeface="Sakkal Majalla" panose="02000000000000000000" pitchFamily="2" charset="-78"/>
                <a:cs typeface="Sakkal Majalla" panose="02000000000000000000" pitchFamily="2" charset="-78"/>
              </a:rPr>
              <a:t>أولاً - معيار أهمية المجلة</a:t>
            </a:r>
          </a:p>
          <a:p>
            <a:pPr algn="just" rtl="1"/>
            <a:endParaRPr lang="ar-SY" sz="3200" b="1" dirty="0">
              <a:solidFill>
                <a:srgbClr val="002E50"/>
              </a:solidFill>
              <a:latin typeface="Sakkal Majalla" panose="02000000000000000000" pitchFamily="2" charset="-78"/>
              <a:cs typeface="Sakkal Majalla" panose="02000000000000000000" pitchFamily="2" charset="-78"/>
            </a:endParaRPr>
          </a:p>
          <a:p>
            <a:pPr algn="just" rtl="1"/>
            <a:r>
              <a:rPr lang="ar-SA" sz="3200" dirty="0">
                <a:latin typeface="Sakkal Majalla" panose="02000000000000000000" pitchFamily="2" charset="-78"/>
                <a:cs typeface="Sakkal Majalla" panose="02000000000000000000" pitchFamily="2" charset="-78"/>
              </a:rPr>
              <a:t>يقوم الموقع العالمي لقواعد البيانات البحثية  </a:t>
            </a:r>
            <a:r>
              <a:rPr lang="en-US" sz="3200" dirty="0">
                <a:latin typeface="Sakkal Majalla" panose="02000000000000000000" pitchFamily="2" charset="-78"/>
                <a:cs typeface="Sakkal Majalla" panose="02000000000000000000" pitchFamily="2" charset="-78"/>
              </a:rPr>
              <a:t>SCOPUS</a:t>
            </a:r>
            <a:r>
              <a:rPr lang="ar-SY" sz="3200" dirty="0">
                <a:latin typeface="Sakkal Majalla" panose="02000000000000000000" pitchFamily="2" charset="-78"/>
                <a:cs typeface="Sakkal Majalla" panose="02000000000000000000" pitchFamily="2" charset="-78"/>
              </a:rPr>
              <a:t>  بتصنيف المجلات غير المفترسة وفقاً لأهميتها عالمياً وينشره كل ستة أشهر</a:t>
            </a:r>
            <a:endParaRPr lang="en-US" sz="3200" dirty="0">
              <a:solidFill>
                <a:srgbClr val="002E50"/>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DE0F0276-E7D2-46D9-8A23-EC220E7D09F2}"/>
              </a:ext>
            </a:extLst>
          </p:cNvPr>
          <p:cNvSpPr txBox="1"/>
          <p:nvPr/>
        </p:nvSpPr>
        <p:spPr>
          <a:xfrm>
            <a:off x="2644642" y="317419"/>
            <a:ext cx="699785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معايير الأهمية في النشر الخارجي</a:t>
            </a:r>
          </a:p>
        </p:txBody>
      </p:sp>
      <p:sp>
        <p:nvSpPr>
          <p:cNvPr id="8" name="Slide Number Placeholder 7">
            <a:extLst>
              <a:ext uri="{FF2B5EF4-FFF2-40B4-BE49-F238E27FC236}">
                <a16:creationId xmlns:a16="http://schemas.microsoft.com/office/drawing/2014/main" id="{45D6F3A4-8636-42A8-B506-B35A7A72F7B4}"/>
              </a:ext>
            </a:extLst>
          </p:cNvPr>
          <p:cNvSpPr>
            <a:spLocks noGrp="1"/>
          </p:cNvSpPr>
          <p:nvPr>
            <p:ph type="sldNum" sz="quarter" idx="12"/>
          </p:nvPr>
        </p:nvSpPr>
        <p:spPr/>
        <p:txBody>
          <a:bodyPr/>
          <a:lstStyle/>
          <a:p>
            <a:fld id="{9B17CF23-03A9-49C3-B7C9-A68759EF3A43}" type="slidenum">
              <a:rPr lang="en-US" smtClean="0"/>
              <a:t>33</a:t>
            </a:fld>
            <a:endParaRPr lang="en-US" dirty="0"/>
          </a:p>
        </p:txBody>
      </p:sp>
      <p:grpSp>
        <p:nvGrpSpPr>
          <p:cNvPr id="2" name="Group 1">
            <a:extLst>
              <a:ext uri="{FF2B5EF4-FFF2-40B4-BE49-F238E27FC236}">
                <a16:creationId xmlns:a16="http://schemas.microsoft.com/office/drawing/2014/main" id="{C366EE4A-8A4F-42E4-B1AF-B18D3C7DC4B0}"/>
              </a:ext>
            </a:extLst>
          </p:cNvPr>
          <p:cNvGrpSpPr/>
          <p:nvPr/>
        </p:nvGrpSpPr>
        <p:grpSpPr>
          <a:xfrm>
            <a:off x="664618" y="452675"/>
            <a:ext cx="580390" cy="580390"/>
            <a:chOff x="664618" y="452675"/>
            <a:chExt cx="580390" cy="580390"/>
          </a:xfrm>
        </p:grpSpPr>
        <p:sp>
          <p:nvSpPr>
            <p:cNvPr id="15" name="Rectangle 14">
              <a:extLst>
                <a:ext uri="{FF2B5EF4-FFF2-40B4-BE49-F238E27FC236}">
                  <a16:creationId xmlns:a16="http://schemas.microsoft.com/office/drawing/2014/main" id="{6767251D-8347-4BF8-A30F-F0EECE0B3F3D}"/>
                </a:ext>
              </a:extLst>
            </p:cNvPr>
            <p:cNvSpPr/>
            <p:nvPr/>
          </p:nvSpPr>
          <p:spPr>
            <a:xfrm>
              <a:off x="664618" y="452675"/>
              <a:ext cx="580390" cy="58039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ignature outline">
              <a:extLst>
                <a:ext uri="{FF2B5EF4-FFF2-40B4-BE49-F238E27FC236}">
                  <a16:creationId xmlns:a16="http://schemas.microsoft.com/office/drawing/2014/main" id="{01E9E11D-B51A-4990-A615-EBD50D705DC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618" y="477088"/>
              <a:ext cx="531564" cy="531564"/>
            </a:xfrm>
            <a:prstGeom prst="rect">
              <a:avLst/>
            </a:prstGeom>
          </p:spPr>
        </p:pic>
      </p:grpSp>
      <p:pic>
        <p:nvPicPr>
          <p:cNvPr id="3" name="Picture 2">
            <a:extLst>
              <a:ext uri="{FF2B5EF4-FFF2-40B4-BE49-F238E27FC236}">
                <a16:creationId xmlns:a16="http://schemas.microsoft.com/office/drawing/2014/main" id="{9B9B97D9-7777-426A-A09B-B64F11F38AB0}"/>
              </a:ext>
            </a:extLst>
          </p:cNvPr>
          <p:cNvPicPr>
            <a:picLocks noChangeAspect="1"/>
          </p:cNvPicPr>
          <p:nvPr/>
        </p:nvPicPr>
        <p:blipFill>
          <a:blip r:embed="rId4"/>
          <a:stretch>
            <a:fillRect/>
          </a:stretch>
        </p:blipFill>
        <p:spPr>
          <a:xfrm>
            <a:off x="997178" y="3429000"/>
            <a:ext cx="6131529" cy="3081115"/>
          </a:xfrm>
          <a:prstGeom prst="rect">
            <a:avLst/>
          </a:prstGeom>
        </p:spPr>
      </p:pic>
    </p:spTree>
    <p:extLst>
      <p:ext uri="{BB962C8B-B14F-4D97-AF65-F5344CB8AC3E}">
        <p14:creationId xmlns:p14="http://schemas.microsoft.com/office/powerpoint/2010/main" val="2098141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13" name="TextBox 12">
            <a:extLst>
              <a:ext uri="{FF2B5EF4-FFF2-40B4-BE49-F238E27FC236}">
                <a16:creationId xmlns:a16="http://schemas.microsoft.com/office/drawing/2014/main" id="{DE0F0276-E7D2-46D9-8A23-EC220E7D09F2}"/>
              </a:ext>
            </a:extLst>
          </p:cNvPr>
          <p:cNvSpPr txBox="1"/>
          <p:nvPr/>
        </p:nvSpPr>
        <p:spPr>
          <a:xfrm>
            <a:off x="2644642" y="317419"/>
            <a:ext cx="699785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معايير الأهمية في النشر الخارجي</a:t>
            </a:r>
          </a:p>
        </p:txBody>
      </p:sp>
      <p:sp>
        <p:nvSpPr>
          <p:cNvPr id="8" name="Slide Number Placeholder 7">
            <a:extLst>
              <a:ext uri="{FF2B5EF4-FFF2-40B4-BE49-F238E27FC236}">
                <a16:creationId xmlns:a16="http://schemas.microsoft.com/office/drawing/2014/main" id="{45D6F3A4-8636-42A8-B506-B35A7A72F7B4}"/>
              </a:ext>
            </a:extLst>
          </p:cNvPr>
          <p:cNvSpPr>
            <a:spLocks noGrp="1"/>
          </p:cNvSpPr>
          <p:nvPr>
            <p:ph type="sldNum" sz="quarter" idx="12"/>
          </p:nvPr>
        </p:nvSpPr>
        <p:spPr/>
        <p:txBody>
          <a:bodyPr/>
          <a:lstStyle/>
          <a:p>
            <a:fld id="{9B17CF23-03A9-49C3-B7C9-A68759EF3A43}" type="slidenum">
              <a:rPr lang="en-US" smtClean="0"/>
              <a:t>34</a:t>
            </a:fld>
            <a:endParaRPr lang="en-US" dirty="0"/>
          </a:p>
        </p:txBody>
      </p:sp>
      <p:grpSp>
        <p:nvGrpSpPr>
          <p:cNvPr id="2" name="Group 1">
            <a:extLst>
              <a:ext uri="{FF2B5EF4-FFF2-40B4-BE49-F238E27FC236}">
                <a16:creationId xmlns:a16="http://schemas.microsoft.com/office/drawing/2014/main" id="{C366EE4A-8A4F-42E4-B1AF-B18D3C7DC4B0}"/>
              </a:ext>
            </a:extLst>
          </p:cNvPr>
          <p:cNvGrpSpPr/>
          <p:nvPr/>
        </p:nvGrpSpPr>
        <p:grpSpPr>
          <a:xfrm>
            <a:off x="664618" y="452675"/>
            <a:ext cx="580390" cy="580390"/>
            <a:chOff x="664618" y="452675"/>
            <a:chExt cx="580390" cy="580390"/>
          </a:xfrm>
        </p:grpSpPr>
        <p:sp>
          <p:nvSpPr>
            <p:cNvPr id="15" name="Rectangle 14">
              <a:extLst>
                <a:ext uri="{FF2B5EF4-FFF2-40B4-BE49-F238E27FC236}">
                  <a16:creationId xmlns:a16="http://schemas.microsoft.com/office/drawing/2014/main" id="{6767251D-8347-4BF8-A30F-F0EECE0B3F3D}"/>
                </a:ext>
              </a:extLst>
            </p:cNvPr>
            <p:cNvSpPr/>
            <p:nvPr/>
          </p:nvSpPr>
          <p:spPr>
            <a:xfrm>
              <a:off x="664618" y="452675"/>
              <a:ext cx="580390" cy="58039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ignature outline">
              <a:extLst>
                <a:ext uri="{FF2B5EF4-FFF2-40B4-BE49-F238E27FC236}">
                  <a16:creationId xmlns:a16="http://schemas.microsoft.com/office/drawing/2014/main" id="{01E9E11D-B51A-4990-A615-EBD50D705DC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618" y="477088"/>
              <a:ext cx="531564" cy="531564"/>
            </a:xfrm>
            <a:prstGeom prst="rect">
              <a:avLst/>
            </a:prstGeom>
          </p:spPr>
        </p:pic>
      </p:grpSp>
      <p:pic>
        <p:nvPicPr>
          <p:cNvPr id="4" name="Picture 3">
            <a:extLst>
              <a:ext uri="{FF2B5EF4-FFF2-40B4-BE49-F238E27FC236}">
                <a16:creationId xmlns:a16="http://schemas.microsoft.com/office/drawing/2014/main" id="{C1A9928F-2EBA-4B9E-9D8E-123DAFEDEF88}"/>
              </a:ext>
            </a:extLst>
          </p:cNvPr>
          <p:cNvPicPr>
            <a:picLocks noChangeAspect="1"/>
          </p:cNvPicPr>
          <p:nvPr/>
        </p:nvPicPr>
        <p:blipFill rotWithShape="1">
          <a:blip r:embed="rId4"/>
          <a:srcRect r="5646"/>
          <a:stretch/>
        </p:blipFill>
        <p:spPr>
          <a:xfrm>
            <a:off x="1743484" y="1150875"/>
            <a:ext cx="7950278" cy="5617367"/>
          </a:xfrm>
          <a:prstGeom prst="rect">
            <a:avLst/>
          </a:prstGeom>
        </p:spPr>
      </p:pic>
    </p:spTree>
    <p:extLst>
      <p:ext uri="{BB962C8B-B14F-4D97-AF65-F5344CB8AC3E}">
        <p14:creationId xmlns:p14="http://schemas.microsoft.com/office/powerpoint/2010/main" val="3089462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13" name="TextBox 12">
            <a:extLst>
              <a:ext uri="{FF2B5EF4-FFF2-40B4-BE49-F238E27FC236}">
                <a16:creationId xmlns:a16="http://schemas.microsoft.com/office/drawing/2014/main" id="{DE0F0276-E7D2-46D9-8A23-EC220E7D09F2}"/>
              </a:ext>
            </a:extLst>
          </p:cNvPr>
          <p:cNvSpPr txBox="1"/>
          <p:nvPr/>
        </p:nvSpPr>
        <p:spPr>
          <a:xfrm>
            <a:off x="2644642" y="317419"/>
            <a:ext cx="699785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معايير الأهمية في النشر الخارجي</a:t>
            </a:r>
          </a:p>
        </p:txBody>
      </p:sp>
      <p:sp>
        <p:nvSpPr>
          <p:cNvPr id="8" name="Slide Number Placeholder 7">
            <a:extLst>
              <a:ext uri="{FF2B5EF4-FFF2-40B4-BE49-F238E27FC236}">
                <a16:creationId xmlns:a16="http://schemas.microsoft.com/office/drawing/2014/main" id="{45D6F3A4-8636-42A8-B506-B35A7A72F7B4}"/>
              </a:ext>
            </a:extLst>
          </p:cNvPr>
          <p:cNvSpPr>
            <a:spLocks noGrp="1"/>
          </p:cNvSpPr>
          <p:nvPr>
            <p:ph type="sldNum" sz="quarter" idx="12"/>
          </p:nvPr>
        </p:nvSpPr>
        <p:spPr/>
        <p:txBody>
          <a:bodyPr/>
          <a:lstStyle/>
          <a:p>
            <a:fld id="{9B17CF23-03A9-49C3-B7C9-A68759EF3A43}" type="slidenum">
              <a:rPr lang="en-US" smtClean="0"/>
              <a:t>35</a:t>
            </a:fld>
            <a:endParaRPr lang="en-US" dirty="0"/>
          </a:p>
        </p:txBody>
      </p:sp>
      <p:grpSp>
        <p:nvGrpSpPr>
          <p:cNvPr id="2" name="Group 1">
            <a:extLst>
              <a:ext uri="{FF2B5EF4-FFF2-40B4-BE49-F238E27FC236}">
                <a16:creationId xmlns:a16="http://schemas.microsoft.com/office/drawing/2014/main" id="{C366EE4A-8A4F-42E4-B1AF-B18D3C7DC4B0}"/>
              </a:ext>
            </a:extLst>
          </p:cNvPr>
          <p:cNvGrpSpPr/>
          <p:nvPr/>
        </p:nvGrpSpPr>
        <p:grpSpPr>
          <a:xfrm>
            <a:off x="664618" y="452675"/>
            <a:ext cx="580390" cy="580390"/>
            <a:chOff x="664618" y="452675"/>
            <a:chExt cx="580390" cy="580390"/>
          </a:xfrm>
        </p:grpSpPr>
        <p:sp>
          <p:nvSpPr>
            <p:cNvPr id="15" name="Rectangle 14">
              <a:extLst>
                <a:ext uri="{FF2B5EF4-FFF2-40B4-BE49-F238E27FC236}">
                  <a16:creationId xmlns:a16="http://schemas.microsoft.com/office/drawing/2014/main" id="{6767251D-8347-4BF8-A30F-F0EECE0B3F3D}"/>
                </a:ext>
              </a:extLst>
            </p:cNvPr>
            <p:cNvSpPr/>
            <p:nvPr/>
          </p:nvSpPr>
          <p:spPr>
            <a:xfrm>
              <a:off x="664618" y="452675"/>
              <a:ext cx="580390" cy="58039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ignature outline">
              <a:extLst>
                <a:ext uri="{FF2B5EF4-FFF2-40B4-BE49-F238E27FC236}">
                  <a16:creationId xmlns:a16="http://schemas.microsoft.com/office/drawing/2014/main" id="{01E9E11D-B51A-4990-A615-EBD50D705DC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618" y="477088"/>
              <a:ext cx="531564" cy="531564"/>
            </a:xfrm>
            <a:prstGeom prst="rect">
              <a:avLst/>
            </a:prstGeom>
          </p:spPr>
        </p:pic>
      </p:grpSp>
      <p:pic>
        <p:nvPicPr>
          <p:cNvPr id="3" name="Picture 2">
            <a:extLst>
              <a:ext uri="{FF2B5EF4-FFF2-40B4-BE49-F238E27FC236}">
                <a16:creationId xmlns:a16="http://schemas.microsoft.com/office/drawing/2014/main" id="{4ADB8AD8-697C-4352-B0D3-FD3EE1A0F86D}"/>
              </a:ext>
            </a:extLst>
          </p:cNvPr>
          <p:cNvPicPr>
            <a:picLocks noChangeAspect="1"/>
          </p:cNvPicPr>
          <p:nvPr/>
        </p:nvPicPr>
        <p:blipFill>
          <a:blip r:embed="rId4"/>
          <a:stretch>
            <a:fillRect/>
          </a:stretch>
        </p:blipFill>
        <p:spPr>
          <a:xfrm>
            <a:off x="1458674" y="1099457"/>
            <a:ext cx="8069072" cy="5556523"/>
          </a:xfrm>
          <a:prstGeom prst="rect">
            <a:avLst/>
          </a:prstGeom>
        </p:spPr>
      </p:pic>
    </p:spTree>
    <p:extLst>
      <p:ext uri="{BB962C8B-B14F-4D97-AF65-F5344CB8AC3E}">
        <p14:creationId xmlns:p14="http://schemas.microsoft.com/office/powerpoint/2010/main" val="3164892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6013723" y="1809175"/>
            <a:ext cx="6053971" cy="2554545"/>
          </a:xfrm>
          <a:prstGeom prst="rect">
            <a:avLst/>
          </a:prstGeom>
          <a:noFill/>
        </p:spPr>
        <p:txBody>
          <a:bodyPr wrap="square" rtlCol="0">
            <a:spAutoFit/>
          </a:bodyPr>
          <a:lstStyle/>
          <a:p>
            <a:pPr algn="just" rtl="1"/>
            <a:r>
              <a:rPr lang="ar-SY" sz="3200" b="1" dirty="0">
                <a:solidFill>
                  <a:srgbClr val="002E50"/>
                </a:solidFill>
                <a:latin typeface="Sakkal Majalla" panose="02000000000000000000" pitchFamily="2" charset="-78"/>
                <a:cs typeface="Sakkal Majalla" panose="02000000000000000000" pitchFamily="2" charset="-78"/>
              </a:rPr>
              <a:t>ثانياً - معيار أهمية البحث</a:t>
            </a:r>
          </a:p>
          <a:p>
            <a:pPr algn="just" rtl="1"/>
            <a:endParaRPr lang="ar-SY" sz="3200" b="1" dirty="0">
              <a:solidFill>
                <a:srgbClr val="002E50"/>
              </a:solidFill>
              <a:latin typeface="Sakkal Majalla" panose="02000000000000000000" pitchFamily="2" charset="-78"/>
              <a:cs typeface="Sakkal Majalla" panose="02000000000000000000" pitchFamily="2" charset="-78"/>
            </a:endParaRPr>
          </a:p>
          <a:p>
            <a:pPr algn="just" rtl="1"/>
            <a:r>
              <a:rPr lang="ar-SY" sz="3200" dirty="0">
                <a:latin typeface="Sakkal Majalla" panose="02000000000000000000" pitchFamily="2" charset="-78"/>
                <a:cs typeface="Sakkal Majalla" panose="02000000000000000000" pitchFamily="2" charset="-78"/>
              </a:rPr>
              <a:t>يقوم الموقع العالمي </a:t>
            </a:r>
            <a:r>
              <a:rPr lang="en-US" sz="3200" dirty="0">
                <a:latin typeface="Sakkal Majalla" panose="02000000000000000000" pitchFamily="2" charset="-78"/>
                <a:cs typeface="Sakkal Majalla" panose="02000000000000000000" pitchFamily="2" charset="-78"/>
              </a:rPr>
              <a:t>SCOPUS</a:t>
            </a:r>
            <a:r>
              <a:rPr lang="ar-SY" sz="3200" dirty="0">
                <a:latin typeface="Sakkal Majalla" panose="02000000000000000000" pitchFamily="2" charset="-78"/>
                <a:cs typeface="Sakkal Majalla" panose="02000000000000000000" pitchFamily="2" charset="-78"/>
              </a:rPr>
              <a:t> </a:t>
            </a:r>
            <a:endParaRPr lang="en-US" sz="3200" dirty="0">
              <a:latin typeface="Sakkal Majalla" panose="02000000000000000000" pitchFamily="2" charset="-78"/>
              <a:cs typeface="Sakkal Majalla" panose="02000000000000000000" pitchFamily="2" charset="-78"/>
            </a:endParaRPr>
          </a:p>
          <a:p>
            <a:pPr algn="just" rtl="1"/>
            <a:r>
              <a:rPr lang="ar-SY" sz="3200" dirty="0">
                <a:latin typeface="Sakkal Majalla" panose="02000000000000000000" pitchFamily="2" charset="-78"/>
                <a:cs typeface="Sakkal Majalla" panose="02000000000000000000" pitchFamily="2" charset="-78"/>
              </a:rPr>
              <a:t>بتصنيف الأبحاث وفق معيار معتمد عالمياً ثم ينشره على موقعه الرسمي.</a:t>
            </a:r>
            <a:endParaRPr lang="en-US" sz="3200" dirty="0">
              <a:latin typeface="Sakkal Majalla" panose="02000000000000000000" pitchFamily="2" charset="-78"/>
              <a:cs typeface="Sakkal Majalla" panose="02000000000000000000" pitchFamily="2" charset="-78"/>
            </a:endParaRPr>
          </a:p>
        </p:txBody>
      </p:sp>
      <p:sp>
        <p:nvSpPr>
          <p:cNvPr id="8" name="Slide Number Placeholder 7">
            <a:extLst>
              <a:ext uri="{FF2B5EF4-FFF2-40B4-BE49-F238E27FC236}">
                <a16:creationId xmlns:a16="http://schemas.microsoft.com/office/drawing/2014/main" id="{45D6F3A4-8636-42A8-B506-B35A7A72F7B4}"/>
              </a:ext>
            </a:extLst>
          </p:cNvPr>
          <p:cNvSpPr>
            <a:spLocks noGrp="1"/>
          </p:cNvSpPr>
          <p:nvPr>
            <p:ph type="sldNum" sz="quarter" idx="12"/>
          </p:nvPr>
        </p:nvSpPr>
        <p:spPr/>
        <p:txBody>
          <a:bodyPr/>
          <a:lstStyle/>
          <a:p>
            <a:fld id="{9B17CF23-03A9-49C3-B7C9-A68759EF3A43}" type="slidenum">
              <a:rPr lang="en-US" smtClean="0"/>
              <a:t>36</a:t>
            </a:fld>
            <a:endParaRPr lang="en-US" dirty="0"/>
          </a:p>
        </p:txBody>
      </p:sp>
      <p:grpSp>
        <p:nvGrpSpPr>
          <p:cNvPr id="9" name="Group 8">
            <a:extLst>
              <a:ext uri="{FF2B5EF4-FFF2-40B4-BE49-F238E27FC236}">
                <a16:creationId xmlns:a16="http://schemas.microsoft.com/office/drawing/2014/main" id="{85D10964-2F50-4DA4-AD2E-AC7B78130486}"/>
              </a:ext>
            </a:extLst>
          </p:cNvPr>
          <p:cNvGrpSpPr/>
          <p:nvPr/>
        </p:nvGrpSpPr>
        <p:grpSpPr>
          <a:xfrm>
            <a:off x="664618" y="452675"/>
            <a:ext cx="580390" cy="580390"/>
            <a:chOff x="664618" y="452675"/>
            <a:chExt cx="580390" cy="580390"/>
          </a:xfrm>
        </p:grpSpPr>
        <p:sp>
          <p:nvSpPr>
            <p:cNvPr id="10" name="Rectangle 9">
              <a:extLst>
                <a:ext uri="{FF2B5EF4-FFF2-40B4-BE49-F238E27FC236}">
                  <a16:creationId xmlns:a16="http://schemas.microsoft.com/office/drawing/2014/main" id="{7A196566-B2A5-401D-8754-69ABFBFD4258}"/>
                </a:ext>
              </a:extLst>
            </p:cNvPr>
            <p:cNvSpPr/>
            <p:nvPr/>
          </p:nvSpPr>
          <p:spPr>
            <a:xfrm>
              <a:off x="664618" y="452675"/>
              <a:ext cx="580390" cy="58039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ignature outline">
              <a:extLst>
                <a:ext uri="{FF2B5EF4-FFF2-40B4-BE49-F238E27FC236}">
                  <a16:creationId xmlns:a16="http://schemas.microsoft.com/office/drawing/2014/main" id="{4A2915CB-956A-4D7D-BE91-CF36EAA9FEC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618" y="477088"/>
              <a:ext cx="531564" cy="531564"/>
            </a:xfrm>
            <a:prstGeom prst="rect">
              <a:avLst/>
            </a:prstGeom>
          </p:spPr>
        </p:pic>
      </p:grpSp>
      <p:sp>
        <p:nvSpPr>
          <p:cNvPr id="11" name="TextBox 10">
            <a:extLst>
              <a:ext uri="{FF2B5EF4-FFF2-40B4-BE49-F238E27FC236}">
                <a16:creationId xmlns:a16="http://schemas.microsoft.com/office/drawing/2014/main" id="{08210F15-9776-43BC-9E08-E7F504EDFC08}"/>
              </a:ext>
            </a:extLst>
          </p:cNvPr>
          <p:cNvSpPr txBox="1"/>
          <p:nvPr/>
        </p:nvSpPr>
        <p:spPr>
          <a:xfrm>
            <a:off x="2644642" y="317419"/>
            <a:ext cx="699785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معايير الأهمية في النشر الخارجي</a:t>
            </a:r>
          </a:p>
        </p:txBody>
      </p:sp>
      <p:pic>
        <p:nvPicPr>
          <p:cNvPr id="3" name="Picture 2">
            <a:extLst>
              <a:ext uri="{FF2B5EF4-FFF2-40B4-BE49-F238E27FC236}">
                <a16:creationId xmlns:a16="http://schemas.microsoft.com/office/drawing/2014/main" id="{555C4EDE-33B3-4A87-A20C-76F275DD6D7A}"/>
              </a:ext>
            </a:extLst>
          </p:cNvPr>
          <p:cNvPicPr>
            <a:picLocks noChangeAspect="1"/>
          </p:cNvPicPr>
          <p:nvPr/>
        </p:nvPicPr>
        <p:blipFill rotWithShape="1">
          <a:blip r:embed="rId4"/>
          <a:srcRect b="48908"/>
          <a:stretch/>
        </p:blipFill>
        <p:spPr>
          <a:xfrm>
            <a:off x="23327" y="1609764"/>
            <a:ext cx="5921122" cy="2440523"/>
          </a:xfrm>
          <a:prstGeom prst="rect">
            <a:avLst/>
          </a:prstGeom>
        </p:spPr>
      </p:pic>
    </p:spTree>
    <p:extLst>
      <p:ext uri="{BB962C8B-B14F-4D97-AF65-F5344CB8AC3E}">
        <p14:creationId xmlns:p14="http://schemas.microsoft.com/office/powerpoint/2010/main" val="402183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6DD02F7-CE4C-4467-8C85-BB76361800E0}"/>
              </a:ext>
            </a:extLst>
          </p:cNvPr>
          <p:cNvPicPr>
            <a:picLocks noChangeAspect="1"/>
          </p:cNvPicPr>
          <p:nvPr/>
        </p:nvPicPr>
        <p:blipFill>
          <a:blip r:embed="rId2"/>
          <a:stretch>
            <a:fillRect/>
          </a:stretch>
        </p:blipFill>
        <p:spPr>
          <a:xfrm>
            <a:off x="0" y="1628567"/>
            <a:ext cx="5921122" cy="4776758"/>
          </a:xfrm>
          <a:prstGeom prst="rect">
            <a:avLst/>
          </a:prstGeom>
        </p:spPr>
      </p:pic>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5536888" y="1809175"/>
            <a:ext cx="6530806" cy="5169620"/>
          </a:xfrm>
          <a:prstGeom prst="rect">
            <a:avLst/>
          </a:prstGeom>
          <a:noFill/>
        </p:spPr>
        <p:txBody>
          <a:bodyPr wrap="square" rtlCol="0">
            <a:spAutoFit/>
          </a:bodyPr>
          <a:lstStyle/>
          <a:p>
            <a:pPr algn="just" rtl="1"/>
            <a:r>
              <a:rPr lang="ar-SY" sz="3200" b="1" dirty="0">
                <a:solidFill>
                  <a:srgbClr val="002E50"/>
                </a:solidFill>
                <a:latin typeface="Sakkal Majalla" panose="02000000000000000000" pitchFamily="2" charset="-78"/>
                <a:cs typeface="Sakkal Majalla" panose="02000000000000000000" pitchFamily="2" charset="-78"/>
              </a:rPr>
              <a:t>ثالثاً – معيار </a:t>
            </a:r>
            <a:r>
              <a:rPr lang="ar-SA" sz="3200" b="1" dirty="0">
                <a:solidFill>
                  <a:srgbClr val="002E50"/>
                </a:solidFill>
                <a:latin typeface="Sakkal Majalla" panose="02000000000000000000" pitchFamily="2" charset="-78"/>
                <a:cs typeface="Sakkal Majalla" panose="02000000000000000000" pitchFamily="2" charset="-78"/>
              </a:rPr>
              <a:t>نسبة المساهمة في رفع تصنيف الجامعة</a:t>
            </a:r>
            <a:endParaRPr lang="ar-SY" sz="3200" b="1" dirty="0">
              <a:solidFill>
                <a:srgbClr val="002E50"/>
              </a:solidFill>
              <a:latin typeface="Sakkal Majalla" panose="02000000000000000000" pitchFamily="2" charset="-78"/>
              <a:cs typeface="Sakkal Majalla" panose="02000000000000000000" pitchFamily="2" charset="-78"/>
            </a:endParaRPr>
          </a:p>
          <a:p>
            <a:pPr algn="just" rtl="1"/>
            <a:endParaRPr lang="en-US" sz="3200" b="1" dirty="0">
              <a:solidFill>
                <a:srgbClr val="002E50"/>
              </a:solidFill>
              <a:latin typeface="Sakkal Majalla" panose="02000000000000000000" pitchFamily="2" charset="-78"/>
              <a:cs typeface="Sakkal Majalla" panose="02000000000000000000" pitchFamily="2" charset="-78"/>
            </a:endParaRPr>
          </a:p>
          <a:p>
            <a:pPr algn="just" rtl="1">
              <a:lnSpc>
                <a:spcPct val="115000"/>
              </a:lnSpc>
              <a:spcAft>
                <a:spcPts val="1000"/>
              </a:spcAft>
            </a:pPr>
            <a:r>
              <a:rPr lang="ar-SY" sz="3200" dirty="0">
                <a:latin typeface="Calibri" panose="020F0502020204030204" pitchFamily="34" charset="0"/>
                <a:ea typeface="SimSun" panose="02010600030101010101" pitchFamily="2" charset="-122"/>
                <a:cs typeface="Sakkal Majalla" panose="02000000000000000000" pitchFamily="2" charset="-78"/>
              </a:rPr>
              <a:t>تعتمد المواقع الرسمية لتصنيف الجامعات مثل </a:t>
            </a:r>
            <a:r>
              <a:rPr lang="en-US" sz="3200" dirty="0">
                <a:latin typeface="Sakkal Majalla" panose="02000000000000000000" pitchFamily="2" charset="-78"/>
                <a:ea typeface="SimSun" panose="02010600030101010101" pitchFamily="2" charset="-122"/>
                <a:cs typeface="Arial" panose="020B0604020202020204" pitchFamily="34" charset="0"/>
              </a:rPr>
              <a:t>SCIMAGO </a:t>
            </a:r>
            <a:r>
              <a:rPr lang="ar-SY" sz="3200" dirty="0">
                <a:latin typeface="Calibri" panose="020F0502020204030204" pitchFamily="34" charset="0"/>
                <a:ea typeface="SimSun" panose="02010600030101010101" pitchFamily="2" charset="-122"/>
                <a:cs typeface="Sakkal Majalla" panose="02000000000000000000" pitchFamily="2" charset="-78"/>
              </a:rPr>
              <a:t>و </a:t>
            </a:r>
            <a:r>
              <a:rPr lang="en-US" sz="3200" dirty="0">
                <a:latin typeface="Sakkal Majalla" panose="02000000000000000000" pitchFamily="2" charset="-78"/>
                <a:ea typeface="SimSun" panose="02010600030101010101" pitchFamily="2" charset="-122"/>
                <a:cs typeface="Arial" panose="020B0604020202020204" pitchFamily="34" charset="0"/>
              </a:rPr>
              <a:t>WIPOMETRICS</a:t>
            </a:r>
            <a:r>
              <a:rPr lang="ar-SY" sz="3200" dirty="0">
                <a:latin typeface="Calibri" panose="020F0502020204030204" pitchFamily="34" charset="0"/>
                <a:ea typeface="SimSun" panose="02010600030101010101" pitchFamily="2" charset="-122"/>
                <a:cs typeface="Sakkal Majalla" panose="02000000000000000000" pitchFamily="2" charset="-78"/>
              </a:rPr>
              <a:t>على تصنيف الجامعات وفق قاعدة بينات لأبحاثها المنشورة في </a:t>
            </a:r>
            <a:r>
              <a:rPr lang="en-US" sz="3200" dirty="0">
                <a:latin typeface="Sakkal Majalla" panose="02000000000000000000" pitchFamily="2" charset="-78"/>
                <a:ea typeface="SimSun" panose="02010600030101010101" pitchFamily="2" charset="-122"/>
                <a:cs typeface="Arial" panose="020B0604020202020204" pitchFamily="34" charset="0"/>
              </a:rPr>
              <a:t>SCOPUS</a:t>
            </a:r>
            <a:r>
              <a:rPr lang="ar-SY" sz="3200" dirty="0">
                <a:latin typeface="Calibri" panose="020F0502020204030204" pitchFamily="34" charset="0"/>
                <a:ea typeface="SimSun" panose="02010600030101010101" pitchFamily="2" charset="-122"/>
                <a:cs typeface="Sakkal Majalla" panose="02000000000000000000" pitchFamily="2" charset="-78"/>
              </a:rPr>
              <a:t> وغيرها. بحيث يساهم كل بحث وفق معيار محدد لإضافة نقطة على تصنيف الجامعة المسند لها مثل ضمن أفضل 10% وفق موقع </a:t>
            </a:r>
            <a:r>
              <a:rPr lang="en-US" sz="3200" dirty="0">
                <a:latin typeface="Sakkal Majalla" panose="02000000000000000000" pitchFamily="2" charset="-78"/>
                <a:ea typeface="SimSun" panose="02010600030101010101" pitchFamily="2" charset="-122"/>
                <a:cs typeface="Arial" panose="020B0604020202020204" pitchFamily="34" charset="0"/>
              </a:rPr>
              <a:t>SCIVAL</a:t>
            </a:r>
            <a:r>
              <a:rPr lang="ar-SY" sz="3200" dirty="0">
                <a:latin typeface="Calibri" panose="020F0502020204030204" pitchFamily="34" charset="0"/>
                <a:ea typeface="SimSun" panose="02010600030101010101" pitchFamily="2" charset="-122"/>
                <a:cs typeface="Sakkal Majalla" panose="02000000000000000000" pitchFamily="2" charset="-78"/>
              </a:rPr>
              <a:t>و </a:t>
            </a:r>
            <a:r>
              <a:rPr lang="en-US" sz="3200" dirty="0">
                <a:latin typeface="Sakkal Majalla" panose="02000000000000000000" pitchFamily="2" charset="-78"/>
                <a:ea typeface="SimSun" panose="02010600030101010101" pitchFamily="2" charset="-122"/>
                <a:cs typeface="Arial" panose="020B0604020202020204" pitchFamily="34" charset="0"/>
              </a:rPr>
              <a:t>PLUMX</a:t>
            </a:r>
            <a:r>
              <a:rPr lang="ar-SY" sz="3200" dirty="0">
                <a:latin typeface="Calibri" panose="020F0502020204030204" pitchFamily="34" charset="0"/>
                <a:ea typeface="SimSun" panose="02010600030101010101" pitchFamily="2" charset="-122"/>
                <a:cs typeface="Sakkal Majalla" panose="02000000000000000000" pitchFamily="2" charset="-78"/>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Y" sz="3200" dirty="0">
                <a:latin typeface="Calibri" panose="020F0502020204030204" pitchFamily="34" charset="0"/>
                <a:ea typeface="SimSun" panose="02010600030101010101" pitchFamily="2" charset="-122"/>
                <a:cs typeface="Sakkal Majalla" panose="02000000000000000000" pitchFamily="2" charset="-78"/>
              </a:rPr>
              <a:t> </a:t>
            </a:r>
            <a:endParaRPr lang="en-US" sz="3200" dirty="0">
              <a:latin typeface="Sakkal Majalla" panose="02000000000000000000" pitchFamily="2" charset="-78"/>
              <a:cs typeface="Sakkal Majalla" panose="02000000000000000000" pitchFamily="2" charset="-78"/>
            </a:endParaRPr>
          </a:p>
        </p:txBody>
      </p:sp>
      <p:sp>
        <p:nvSpPr>
          <p:cNvPr id="8" name="Slide Number Placeholder 7">
            <a:extLst>
              <a:ext uri="{FF2B5EF4-FFF2-40B4-BE49-F238E27FC236}">
                <a16:creationId xmlns:a16="http://schemas.microsoft.com/office/drawing/2014/main" id="{45D6F3A4-8636-42A8-B506-B35A7A72F7B4}"/>
              </a:ext>
            </a:extLst>
          </p:cNvPr>
          <p:cNvSpPr>
            <a:spLocks noGrp="1"/>
          </p:cNvSpPr>
          <p:nvPr>
            <p:ph type="sldNum" sz="quarter" idx="12"/>
          </p:nvPr>
        </p:nvSpPr>
        <p:spPr/>
        <p:txBody>
          <a:bodyPr/>
          <a:lstStyle/>
          <a:p>
            <a:fld id="{9B17CF23-03A9-49C3-B7C9-A68759EF3A43}" type="slidenum">
              <a:rPr lang="en-US" smtClean="0"/>
              <a:t>37</a:t>
            </a:fld>
            <a:endParaRPr lang="en-US" dirty="0"/>
          </a:p>
        </p:txBody>
      </p:sp>
      <p:grpSp>
        <p:nvGrpSpPr>
          <p:cNvPr id="9" name="Group 8">
            <a:extLst>
              <a:ext uri="{FF2B5EF4-FFF2-40B4-BE49-F238E27FC236}">
                <a16:creationId xmlns:a16="http://schemas.microsoft.com/office/drawing/2014/main" id="{F22218AE-37B5-4449-8597-451072587D92}"/>
              </a:ext>
            </a:extLst>
          </p:cNvPr>
          <p:cNvGrpSpPr/>
          <p:nvPr/>
        </p:nvGrpSpPr>
        <p:grpSpPr>
          <a:xfrm>
            <a:off x="664618" y="452675"/>
            <a:ext cx="580390" cy="580390"/>
            <a:chOff x="664618" y="452675"/>
            <a:chExt cx="580390" cy="580390"/>
          </a:xfrm>
        </p:grpSpPr>
        <p:sp>
          <p:nvSpPr>
            <p:cNvPr id="10" name="Rectangle 9">
              <a:extLst>
                <a:ext uri="{FF2B5EF4-FFF2-40B4-BE49-F238E27FC236}">
                  <a16:creationId xmlns:a16="http://schemas.microsoft.com/office/drawing/2014/main" id="{AE6A9E70-68A0-494E-8AF1-03CD9C28A38A}"/>
                </a:ext>
              </a:extLst>
            </p:cNvPr>
            <p:cNvSpPr/>
            <p:nvPr/>
          </p:nvSpPr>
          <p:spPr>
            <a:xfrm>
              <a:off x="664618" y="452675"/>
              <a:ext cx="580390" cy="58039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Signature outline">
              <a:extLst>
                <a:ext uri="{FF2B5EF4-FFF2-40B4-BE49-F238E27FC236}">
                  <a16:creationId xmlns:a16="http://schemas.microsoft.com/office/drawing/2014/main" id="{79404E7F-C50D-418F-AB45-E46C75673E1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618" y="477088"/>
              <a:ext cx="531564" cy="531564"/>
            </a:xfrm>
            <a:prstGeom prst="rect">
              <a:avLst/>
            </a:prstGeom>
          </p:spPr>
        </p:pic>
      </p:grpSp>
      <p:sp>
        <p:nvSpPr>
          <p:cNvPr id="11" name="TextBox 10">
            <a:extLst>
              <a:ext uri="{FF2B5EF4-FFF2-40B4-BE49-F238E27FC236}">
                <a16:creationId xmlns:a16="http://schemas.microsoft.com/office/drawing/2014/main" id="{3F369E68-F4BE-4274-8E84-918C97AEBA6B}"/>
              </a:ext>
            </a:extLst>
          </p:cNvPr>
          <p:cNvSpPr txBox="1"/>
          <p:nvPr/>
        </p:nvSpPr>
        <p:spPr>
          <a:xfrm>
            <a:off x="2644642" y="317419"/>
            <a:ext cx="699785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معايير الأهمية في النشر الخارجي</a:t>
            </a:r>
          </a:p>
        </p:txBody>
      </p:sp>
    </p:spTree>
    <p:extLst>
      <p:ext uri="{BB962C8B-B14F-4D97-AF65-F5344CB8AC3E}">
        <p14:creationId xmlns:p14="http://schemas.microsoft.com/office/powerpoint/2010/main" val="2830801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CD4F9DAD-BF3B-43AD-BB6C-1C4B9CF0E43C}"/>
              </a:ext>
            </a:extLst>
          </p:cNvPr>
          <p:cNvGrpSpPr/>
          <p:nvPr/>
        </p:nvGrpSpPr>
        <p:grpSpPr>
          <a:xfrm>
            <a:off x="557585" y="360906"/>
            <a:ext cx="715100" cy="715101"/>
            <a:chOff x="3130822" y="5072133"/>
            <a:chExt cx="715100" cy="715101"/>
          </a:xfrm>
          <a:solidFill>
            <a:srgbClr val="002E50"/>
          </a:solidFill>
        </p:grpSpPr>
        <p:sp>
          <p:nvSpPr>
            <p:cNvPr id="75" name="Кружок">
              <a:extLst>
                <a:ext uri="{FF2B5EF4-FFF2-40B4-BE49-F238E27FC236}">
                  <a16:creationId xmlns:a16="http://schemas.microsoft.com/office/drawing/2014/main" id="{595FE3D5-CA62-4E75-9650-69F00CCFA1D4}"/>
                </a:ext>
              </a:extLst>
            </p:cNvPr>
            <p:cNvSpPr/>
            <p:nvPr/>
          </p:nvSpPr>
          <p:spPr>
            <a:xfrm>
              <a:off x="3130822" y="5072133"/>
              <a:ext cx="715100" cy="715101"/>
            </a:xfrm>
            <a:prstGeom prst="ellipse">
              <a:avLst/>
            </a:prstGeom>
            <a:grpFill/>
            <a:ln w="12700" cap="flat">
              <a:no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p>
          </p:txBody>
        </p:sp>
        <p:sp>
          <p:nvSpPr>
            <p:cNvPr id="76" name="Shape">
              <a:extLst>
                <a:ext uri="{FF2B5EF4-FFF2-40B4-BE49-F238E27FC236}">
                  <a16:creationId xmlns:a16="http://schemas.microsoft.com/office/drawing/2014/main" id="{3396853E-2F57-4694-A481-B0D129CE1590}"/>
                </a:ext>
              </a:extLst>
            </p:cNvPr>
            <p:cNvSpPr/>
            <p:nvPr/>
          </p:nvSpPr>
          <p:spPr>
            <a:xfrm>
              <a:off x="3305905" y="5244464"/>
              <a:ext cx="364934" cy="370439"/>
            </a:xfrm>
            <a:custGeom>
              <a:avLst/>
              <a:gdLst/>
              <a:ahLst/>
              <a:cxnLst>
                <a:cxn ang="0">
                  <a:pos x="wd2" y="hd2"/>
                </a:cxn>
                <a:cxn ang="5400000">
                  <a:pos x="wd2" y="hd2"/>
                </a:cxn>
                <a:cxn ang="10800000">
                  <a:pos x="wd2" y="hd2"/>
                </a:cxn>
                <a:cxn ang="16200000">
                  <a:pos x="wd2" y="hd2"/>
                </a:cxn>
              </a:cxnLst>
              <a:rect l="0" t="0" r="r" b="b"/>
              <a:pathLst>
                <a:path w="21591" h="21596" extrusionOk="0">
                  <a:moveTo>
                    <a:pt x="10782" y="0"/>
                  </a:moveTo>
                  <a:cubicBezTo>
                    <a:pt x="10563" y="0"/>
                    <a:pt x="10385" y="176"/>
                    <a:pt x="10385" y="392"/>
                  </a:cubicBezTo>
                  <a:lnTo>
                    <a:pt x="10385" y="2633"/>
                  </a:lnTo>
                  <a:cubicBezTo>
                    <a:pt x="10385" y="2849"/>
                    <a:pt x="10563" y="3025"/>
                    <a:pt x="10782" y="3025"/>
                  </a:cubicBezTo>
                  <a:cubicBezTo>
                    <a:pt x="11002" y="3025"/>
                    <a:pt x="11181" y="2849"/>
                    <a:pt x="11181" y="2633"/>
                  </a:cubicBezTo>
                  <a:lnTo>
                    <a:pt x="11181" y="392"/>
                  </a:lnTo>
                  <a:cubicBezTo>
                    <a:pt x="11181" y="176"/>
                    <a:pt x="11002" y="0"/>
                    <a:pt x="10782" y="0"/>
                  </a:cubicBezTo>
                  <a:close/>
                  <a:moveTo>
                    <a:pt x="7088" y="1572"/>
                  </a:moveTo>
                  <a:cubicBezTo>
                    <a:pt x="6986" y="1572"/>
                    <a:pt x="6884" y="1610"/>
                    <a:pt x="6807" y="1687"/>
                  </a:cubicBezTo>
                  <a:cubicBezTo>
                    <a:pt x="6651" y="1840"/>
                    <a:pt x="6651" y="2088"/>
                    <a:pt x="6807" y="2241"/>
                  </a:cubicBezTo>
                  <a:lnTo>
                    <a:pt x="8415" y="3825"/>
                  </a:lnTo>
                  <a:cubicBezTo>
                    <a:pt x="8571" y="3978"/>
                    <a:pt x="8823" y="3978"/>
                    <a:pt x="8978" y="3825"/>
                  </a:cubicBezTo>
                  <a:cubicBezTo>
                    <a:pt x="9134" y="3672"/>
                    <a:pt x="9134" y="3424"/>
                    <a:pt x="8978" y="3271"/>
                  </a:cubicBezTo>
                  <a:lnTo>
                    <a:pt x="7370" y="1687"/>
                  </a:lnTo>
                  <a:cubicBezTo>
                    <a:pt x="7292" y="1610"/>
                    <a:pt x="7190" y="1572"/>
                    <a:pt x="7088" y="1572"/>
                  </a:cubicBezTo>
                  <a:close/>
                  <a:moveTo>
                    <a:pt x="14478" y="1572"/>
                  </a:moveTo>
                  <a:cubicBezTo>
                    <a:pt x="14376" y="1572"/>
                    <a:pt x="14274" y="1610"/>
                    <a:pt x="14196" y="1687"/>
                  </a:cubicBezTo>
                  <a:lnTo>
                    <a:pt x="12587" y="3271"/>
                  </a:lnTo>
                  <a:cubicBezTo>
                    <a:pt x="12431" y="3424"/>
                    <a:pt x="12431" y="3672"/>
                    <a:pt x="12587" y="3825"/>
                  </a:cubicBezTo>
                  <a:cubicBezTo>
                    <a:pt x="12742" y="3978"/>
                    <a:pt x="12994" y="3978"/>
                    <a:pt x="13150" y="3825"/>
                  </a:cubicBezTo>
                  <a:lnTo>
                    <a:pt x="14759" y="2241"/>
                  </a:lnTo>
                  <a:cubicBezTo>
                    <a:pt x="14915" y="2088"/>
                    <a:pt x="14915" y="1840"/>
                    <a:pt x="14759" y="1687"/>
                  </a:cubicBezTo>
                  <a:cubicBezTo>
                    <a:pt x="14681" y="1610"/>
                    <a:pt x="14580" y="1572"/>
                    <a:pt x="14478" y="1572"/>
                  </a:cubicBezTo>
                  <a:close/>
                  <a:moveTo>
                    <a:pt x="4148" y="5077"/>
                  </a:moveTo>
                  <a:cubicBezTo>
                    <a:pt x="4078" y="5080"/>
                    <a:pt x="4010" y="5098"/>
                    <a:pt x="3947" y="5128"/>
                  </a:cubicBezTo>
                  <a:cubicBezTo>
                    <a:pt x="3879" y="5161"/>
                    <a:pt x="3819" y="5208"/>
                    <a:pt x="3772" y="5267"/>
                  </a:cubicBezTo>
                  <a:lnTo>
                    <a:pt x="113" y="9337"/>
                  </a:lnTo>
                  <a:cubicBezTo>
                    <a:pt x="49" y="9411"/>
                    <a:pt x="10" y="9503"/>
                    <a:pt x="2" y="9600"/>
                  </a:cubicBezTo>
                  <a:cubicBezTo>
                    <a:pt x="-9" y="9725"/>
                    <a:pt x="31" y="9848"/>
                    <a:pt x="113" y="9943"/>
                  </a:cubicBezTo>
                  <a:lnTo>
                    <a:pt x="10458" y="21450"/>
                  </a:lnTo>
                  <a:cubicBezTo>
                    <a:pt x="10531" y="21539"/>
                    <a:pt x="10641" y="21593"/>
                    <a:pt x="10757" y="21596"/>
                  </a:cubicBezTo>
                  <a:cubicBezTo>
                    <a:pt x="10883" y="21600"/>
                    <a:pt x="11003" y="21546"/>
                    <a:pt x="11082" y="21450"/>
                  </a:cubicBezTo>
                  <a:lnTo>
                    <a:pt x="21496" y="9908"/>
                  </a:lnTo>
                  <a:cubicBezTo>
                    <a:pt x="21557" y="9835"/>
                    <a:pt x="21591" y="9742"/>
                    <a:pt x="21591" y="9647"/>
                  </a:cubicBezTo>
                  <a:cubicBezTo>
                    <a:pt x="21590" y="9553"/>
                    <a:pt x="21557" y="9461"/>
                    <a:pt x="21496" y="9388"/>
                  </a:cubicBezTo>
                  <a:lnTo>
                    <a:pt x="17763" y="5226"/>
                  </a:lnTo>
                  <a:cubicBezTo>
                    <a:pt x="17721" y="5183"/>
                    <a:pt x="17670" y="5148"/>
                    <a:pt x="17615" y="5122"/>
                  </a:cubicBezTo>
                  <a:cubicBezTo>
                    <a:pt x="17556" y="5095"/>
                    <a:pt x="17492" y="5080"/>
                    <a:pt x="17427" y="5077"/>
                  </a:cubicBezTo>
                  <a:lnTo>
                    <a:pt x="4148" y="5077"/>
                  </a:lnTo>
                  <a:close/>
                  <a:moveTo>
                    <a:pt x="4826" y="5895"/>
                  </a:moveTo>
                  <a:lnTo>
                    <a:pt x="9909" y="5895"/>
                  </a:lnTo>
                  <a:lnTo>
                    <a:pt x="6760" y="8995"/>
                  </a:lnTo>
                  <a:lnTo>
                    <a:pt x="4826" y="5895"/>
                  </a:lnTo>
                  <a:close/>
                  <a:moveTo>
                    <a:pt x="11669" y="5895"/>
                  </a:moveTo>
                  <a:lnTo>
                    <a:pt x="16761" y="5895"/>
                  </a:lnTo>
                  <a:lnTo>
                    <a:pt x="14778" y="8955"/>
                  </a:lnTo>
                  <a:lnTo>
                    <a:pt x="11669" y="5895"/>
                  </a:lnTo>
                  <a:close/>
                  <a:moveTo>
                    <a:pt x="10789" y="6137"/>
                  </a:moveTo>
                  <a:lnTo>
                    <a:pt x="13960" y="9259"/>
                  </a:lnTo>
                  <a:lnTo>
                    <a:pt x="7617" y="9259"/>
                  </a:lnTo>
                  <a:lnTo>
                    <a:pt x="10789" y="6137"/>
                  </a:lnTo>
                  <a:close/>
                  <a:moveTo>
                    <a:pt x="4066" y="6173"/>
                  </a:moveTo>
                  <a:lnTo>
                    <a:pt x="5990" y="9259"/>
                  </a:lnTo>
                  <a:lnTo>
                    <a:pt x="1189" y="9259"/>
                  </a:lnTo>
                  <a:lnTo>
                    <a:pt x="4066" y="6173"/>
                  </a:lnTo>
                  <a:close/>
                  <a:moveTo>
                    <a:pt x="17521" y="6181"/>
                  </a:moveTo>
                  <a:lnTo>
                    <a:pt x="20263" y="9259"/>
                  </a:lnTo>
                  <a:lnTo>
                    <a:pt x="15526" y="9259"/>
                  </a:lnTo>
                  <a:lnTo>
                    <a:pt x="17521" y="6181"/>
                  </a:lnTo>
                  <a:close/>
                  <a:moveTo>
                    <a:pt x="1331" y="10043"/>
                  </a:moveTo>
                  <a:lnTo>
                    <a:pt x="6394" y="10043"/>
                  </a:lnTo>
                  <a:lnTo>
                    <a:pt x="9958" y="19619"/>
                  </a:lnTo>
                  <a:lnTo>
                    <a:pt x="1331" y="10043"/>
                  </a:lnTo>
                  <a:close/>
                  <a:moveTo>
                    <a:pt x="7241" y="10043"/>
                  </a:moveTo>
                  <a:lnTo>
                    <a:pt x="20194" y="10043"/>
                  </a:lnTo>
                  <a:lnTo>
                    <a:pt x="11565" y="19704"/>
                  </a:lnTo>
                  <a:lnTo>
                    <a:pt x="14122" y="12993"/>
                  </a:lnTo>
                  <a:cubicBezTo>
                    <a:pt x="14199" y="12790"/>
                    <a:pt x="14095" y="12564"/>
                    <a:pt x="13889" y="12488"/>
                  </a:cubicBezTo>
                  <a:cubicBezTo>
                    <a:pt x="13683" y="12412"/>
                    <a:pt x="13454" y="12515"/>
                    <a:pt x="13377" y="12717"/>
                  </a:cubicBezTo>
                  <a:lnTo>
                    <a:pt x="10776" y="19540"/>
                  </a:lnTo>
                  <a:lnTo>
                    <a:pt x="7241" y="10043"/>
                  </a:lnTo>
                  <a:close/>
                  <a:moveTo>
                    <a:pt x="14285" y="10906"/>
                  </a:moveTo>
                  <a:cubicBezTo>
                    <a:pt x="14130" y="10912"/>
                    <a:pt x="13987" y="11008"/>
                    <a:pt x="13929" y="11160"/>
                  </a:cubicBezTo>
                  <a:lnTo>
                    <a:pt x="13924" y="11173"/>
                  </a:lnTo>
                  <a:cubicBezTo>
                    <a:pt x="13846" y="11375"/>
                    <a:pt x="13951" y="11602"/>
                    <a:pt x="14157" y="11678"/>
                  </a:cubicBezTo>
                  <a:cubicBezTo>
                    <a:pt x="14363" y="11754"/>
                    <a:pt x="14592" y="11651"/>
                    <a:pt x="14669" y="11448"/>
                  </a:cubicBezTo>
                  <a:lnTo>
                    <a:pt x="14674" y="11435"/>
                  </a:lnTo>
                  <a:cubicBezTo>
                    <a:pt x="14751" y="11232"/>
                    <a:pt x="14647" y="11007"/>
                    <a:pt x="14441" y="10931"/>
                  </a:cubicBezTo>
                  <a:cubicBezTo>
                    <a:pt x="14390" y="10912"/>
                    <a:pt x="14337" y="10904"/>
                    <a:pt x="14285" y="10906"/>
                  </a:cubicBezTo>
                  <a:close/>
                </a:path>
              </a:pathLst>
            </a:custGeom>
            <a:grp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solidFill>
                  <a:srgbClr val="FFFFFF"/>
                </a:solidFill>
                <a:latin typeface="+mn-lt"/>
                <a:ea typeface="+mn-ea"/>
                <a:cs typeface="+mn-cs"/>
                <a:sym typeface="Helvetica Neue Medium"/>
              </a:endParaRPr>
            </a:p>
          </p:txBody>
        </p:sp>
      </p:gr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417177" y="416181"/>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مفاهيم عامة حول تصنيف المجلات</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80" name="Shape">
            <a:extLst>
              <a:ext uri="{FF2B5EF4-FFF2-40B4-BE49-F238E27FC236}">
                <a16:creationId xmlns:a16="http://schemas.microsoft.com/office/drawing/2014/main" id="{2DD09F8E-3B5E-4835-85CB-28EB165CC772}"/>
              </a:ext>
            </a:extLst>
          </p:cNvPr>
          <p:cNvSpPr/>
          <p:nvPr/>
        </p:nvSpPr>
        <p:spPr>
          <a:xfrm>
            <a:off x="732668" y="533175"/>
            <a:ext cx="364934" cy="370439"/>
          </a:xfrm>
          <a:custGeom>
            <a:avLst/>
            <a:gdLst/>
            <a:ahLst/>
            <a:cxnLst>
              <a:cxn ang="0">
                <a:pos x="wd2" y="hd2"/>
              </a:cxn>
              <a:cxn ang="5400000">
                <a:pos x="wd2" y="hd2"/>
              </a:cxn>
              <a:cxn ang="10800000">
                <a:pos x="wd2" y="hd2"/>
              </a:cxn>
              <a:cxn ang="16200000">
                <a:pos x="wd2" y="hd2"/>
              </a:cxn>
            </a:cxnLst>
            <a:rect l="0" t="0" r="r" b="b"/>
            <a:pathLst>
              <a:path w="21591" h="21596" extrusionOk="0">
                <a:moveTo>
                  <a:pt x="10782" y="0"/>
                </a:moveTo>
                <a:cubicBezTo>
                  <a:pt x="10563" y="0"/>
                  <a:pt x="10385" y="176"/>
                  <a:pt x="10385" y="392"/>
                </a:cubicBezTo>
                <a:lnTo>
                  <a:pt x="10385" y="2633"/>
                </a:lnTo>
                <a:cubicBezTo>
                  <a:pt x="10385" y="2849"/>
                  <a:pt x="10563" y="3025"/>
                  <a:pt x="10782" y="3025"/>
                </a:cubicBezTo>
                <a:cubicBezTo>
                  <a:pt x="11002" y="3025"/>
                  <a:pt x="11181" y="2849"/>
                  <a:pt x="11181" y="2633"/>
                </a:cubicBezTo>
                <a:lnTo>
                  <a:pt x="11181" y="392"/>
                </a:lnTo>
                <a:cubicBezTo>
                  <a:pt x="11181" y="176"/>
                  <a:pt x="11002" y="0"/>
                  <a:pt x="10782" y="0"/>
                </a:cubicBezTo>
                <a:close/>
                <a:moveTo>
                  <a:pt x="7088" y="1572"/>
                </a:moveTo>
                <a:cubicBezTo>
                  <a:pt x="6986" y="1572"/>
                  <a:pt x="6884" y="1610"/>
                  <a:pt x="6807" y="1687"/>
                </a:cubicBezTo>
                <a:cubicBezTo>
                  <a:pt x="6651" y="1840"/>
                  <a:pt x="6651" y="2088"/>
                  <a:pt x="6807" y="2241"/>
                </a:cubicBezTo>
                <a:lnTo>
                  <a:pt x="8415" y="3825"/>
                </a:lnTo>
                <a:cubicBezTo>
                  <a:pt x="8571" y="3978"/>
                  <a:pt x="8823" y="3978"/>
                  <a:pt x="8978" y="3825"/>
                </a:cubicBezTo>
                <a:cubicBezTo>
                  <a:pt x="9134" y="3672"/>
                  <a:pt x="9134" y="3424"/>
                  <a:pt x="8978" y="3271"/>
                </a:cubicBezTo>
                <a:lnTo>
                  <a:pt x="7370" y="1687"/>
                </a:lnTo>
                <a:cubicBezTo>
                  <a:pt x="7292" y="1610"/>
                  <a:pt x="7190" y="1572"/>
                  <a:pt x="7088" y="1572"/>
                </a:cubicBezTo>
                <a:close/>
                <a:moveTo>
                  <a:pt x="14478" y="1572"/>
                </a:moveTo>
                <a:cubicBezTo>
                  <a:pt x="14376" y="1572"/>
                  <a:pt x="14274" y="1610"/>
                  <a:pt x="14196" y="1687"/>
                </a:cubicBezTo>
                <a:lnTo>
                  <a:pt x="12587" y="3271"/>
                </a:lnTo>
                <a:cubicBezTo>
                  <a:pt x="12431" y="3424"/>
                  <a:pt x="12431" y="3672"/>
                  <a:pt x="12587" y="3825"/>
                </a:cubicBezTo>
                <a:cubicBezTo>
                  <a:pt x="12742" y="3978"/>
                  <a:pt x="12994" y="3978"/>
                  <a:pt x="13150" y="3825"/>
                </a:cubicBezTo>
                <a:lnTo>
                  <a:pt x="14759" y="2241"/>
                </a:lnTo>
                <a:cubicBezTo>
                  <a:pt x="14915" y="2088"/>
                  <a:pt x="14915" y="1840"/>
                  <a:pt x="14759" y="1687"/>
                </a:cubicBezTo>
                <a:cubicBezTo>
                  <a:pt x="14681" y="1610"/>
                  <a:pt x="14580" y="1572"/>
                  <a:pt x="14478" y="1572"/>
                </a:cubicBezTo>
                <a:close/>
                <a:moveTo>
                  <a:pt x="4148" y="5077"/>
                </a:moveTo>
                <a:cubicBezTo>
                  <a:pt x="4078" y="5080"/>
                  <a:pt x="4010" y="5098"/>
                  <a:pt x="3947" y="5128"/>
                </a:cubicBezTo>
                <a:cubicBezTo>
                  <a:pt x="3879" y="5161"/>
                  <a:pt x="3819" y="5208"/>
                  <a:pt x="3772" y="5267"/>
                </a:cubicBezTo>
                <a:lnTo>
                  <a:pt x="113" y="9337"/>
                </a:lnTo>
                <a:cubicBezTo>
                  <a:pt x="49" y="9411"/>
                  <a:pt x="10" y="9503"/>
                  <a:pt x="2" y="9600"/>
                </a:cubicBezTo>
                <a:cubicBezTo>
                  <a:pt x="-9" y="9725"/>
                  <a:pt x="31" y="9848"/>
                  <a:pt x="113" y="9943"/>
                </a:cubicBezTo>
                <a:lnTo>
                  <a:pt x="10458" y="21450"/>
                </a:lnTo>
                <a:cubicBezTo>
                  <a:pt x="10531" y="21539"/>
                  <a:pt x="10641" y="21593"/>
                  <a:pt x="10757" y="21596"/>
                </a:cubicBezTo>
                <a:cubicBezTo>
                  <a:pt x="10883" y="21600"/>
                  <a:pt x="11003" y="21546"/>
                  <a:pt x="11082" y="21450"/>
                </a:cubicBezTo>
                <a:lnTo>
                  <a:pt x="21496" y="9908"/>
                </a:lnTo>
                <a:cubicBezTo>
                  <a:pt x="21557" y="9835"/>
                  <a:pt x="21591" y="9742"/>
                  <a:pt x="21591" y="9647"/>
                </a:cubicBezTo>
                <a:cubicBezTo>
                  <a:pt x="21590" y="9553"/>
                  <a:pt x="21557" y="9461"/>
                  <a:pt x="21496" y="9388"/>
                </a:cubicBezTo>
                <a:lnTo>
                  <a:pt x="17763" y="5226"/>
                </a:lnTo>
                <a:cubicBezTo>
                  <a:pt x="17721" y="5183"/>
                  <a:pt x="17670" y="5148"/>
                  <a:pt x="17615" y="5122"/>
                </a:cubicBezTo>
                <a:cubicBezTo>
                  <a:pt x="17556" y="5095"/>
                  <a:pt x="17492" y="5080"/>
                  <a:pt x="17427" y="5077"/>
                </a:cubicBezTo>
                <a:lnTo>
                  <a:pt x="4148" y="5077"/>
                </a:lnTo>
                <a:close/>
                <a:moveTo>
                  <a:pt x="4826" y="5895"/>
                </a:moveTo>
                <a:lnTo>
                  <a:pt x="9909" y="5895"/>
                </a:lnTo>
                <a:lnTo>
                  <a:pt x="6760" y="8995"/>
                </a:lnTo>
                <a:lnTo>
                  <a:pt x="4826" y="5895"/>
                </a:lnTo>
                <a:close/>
                <a:moveTo>
                  <a:pt x="11669" y="5895"/>
                </a:moveTo>
                <a:lnTo>
                  <a:pt x="16761" y="5895"/>
                </a:lnTo>
                <a:lnTo>
                  <a:pt x="14778" y="8955"/>
                </a:lnTo>
                <a:lnTo>
                  <a:pt x="11669" y="5895"/>
                </a:lnTo>
                <a:close/>
                <a:moveTo>
                  <a:pt x="10789" y="6137"/>
                </a:moveTo>
                <a:lnTo>
                  <a:pt x="13960" y="9259"/>
                </a:lnTo>
                <a:lnTo>
                  <a:pt x="7617" y="9259"/>
                </a:lnTo>
                <a:lnTo>
                  <a:pt x="10789" y="6137"/>
                </a:lnTo>
                <a:close/>
                <a:moveTo>
                  <a:pt x="4066" y="6173"/>
                </a:moveTo>
                <a:lnTo>
                  <a:pt x="5990" y="9259"/>
                </a:lnTo>
                <a:lnTo>
                  <a:pt x="1189" y="9259"/>
                </a:lnTo>
                <a:lnTo>
                  <a:pt x="4066" y="6173"/>
                </a:lnTo>
                <a:close/>
                <a:moveTo>
                  <a:pt x="17521" y="6181"/>
                </a:moveTo>
                <a:lnTo>
                  <a:pt x="20263" y="9259"/>
                </a:lnTo>
                <a:lnTo>
                  <a:pt x="15526" y="9259"/>
                </a:lnTo>
                <a:lnTo>
                  <a:pt x="17521" y="6181"/>
                </a:lnTo>
                <a:close/>
                <a:moveTo>
                  <a:pt x="1331" y="10043"/>
                </a:moveTo>
                <a:lnTo>
                  <a:pt x="6394" y="10043"/>
                </a:lnTo>
                <a:lnTo>
                  <a:pt x="9958" y="19619"/>
                </a:lnTo>
                <a:lnTo>
                  <a:pt x="1331" y="10043"/>
                </a:lnTo>
                <a:close/>
                <a:moveTo>
                  <a:pt x="7241" y="10043"/>
                </a:moveTo>
                <a:lnTo>
                  <a:pt x="20194" y="10043"/>
                </a:lnTo>
                <a:lnTo>
                  <a:pt x="11565" y="19704"/>
                </a:lnTo>
                <a:lnTo>
                  <a:pt x="14122" y="12993"/>
                </a:lnTo>
                <a:cubicBezTo>
                  <a:pt x="14199" y="12790"/>
                  <a:pt x="14095" y="12564"/>
                  <a:pt x="13889" y="12488"/>
                </a:cubicBezTo>
                <a:cubicBezTo>
                  <a:pt x="13683" y="12412"/>
                  <a:pt x="13454" y="12515"/>
                  <a:pt x="13377" y="12717"/>
                </a:cubicBezTo>
                <a:lnTo>
                  <a:pt x="10776" y="19540"/>
                </a:lnTo>
                <a:lnTo>
                  <a:pt x="7241" y="10043"/>
                </a:lnTo>
                <a:close/>
                <a:moveTo>
                  <a:pt x="14285" y="10906"/>
                </a:moveTo>
                <a:cubicBezTo>
                  <a:pt x="14130" y="10912"/>
                  <a:pt x="13987" y="11008"/>
                  <a:pt x="13929" y="11160"/>
                </a:cubicBezTo>
                <a:lnTo>
                  <a:pt x="13924" y="11173"/>
                </a:lnTo>
                <a:cubicBezTo>
                  <a:pt x="13846" y="11375"/>
                  <a:pt x="13951" y="11602"/>
                  <a:pt x="14157" y="11678"/>
                </a:cubicBezTo>
                <a:cubicBezTo>
                  <a:pt x="14363" y="11754"/>
                  <a:pt x="14592" y="11651"/>
                  <a:pt x="14669" y="11448"/>
                </a:cubicBezTo>
                <a:lnTo>
                  <a:pt x="14674" y="11435"/>
                </a:lnTo>
                <a:cubicBezTo>
                  <a:pt x="14751" y="11232"/>
                  <a:pt x="14647" y="11007"/>
                  <a:pt x="14441" y="10931"/>
                </a:cubicBezTo>
                <a:cubicBezTo>
                  <a:pt x="14390" y="10912"/>
                  <a:pt x="14337" y="10904"/>
                  <a:pt x="14285" y="10906"/>
                </a:cubicBezTo>
                <a:close/>
              </a:path>
            </a:pathLst>
          </a:custGeom>
          <a:solidFill>
            <a:schemeClr val="bg2"/>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solidFill>
                <a:srgbClr val="FFFFFF"/>
              </a:solidFill>
              <a:latin typeface="+mn-lt"/>
              <a:ea typeface="+mn-ea"/>
              <a:cs typeface="+mn-cs"/>
              <a:sym typeface="Helvetica Neue Medium"/>
            </a:endParaRPr>
          </a:p>
        </p:txBody>
      </p:sp>
      <p:pic>
        <p:nvPicPr>
          <p:cNvPr id="81" name="Picture Placeholder 4">
            <a:extLst>
              <a:ext uri="{FF2B5EF4-FFF2-40B4-BE49-F238E27FC236}">
                <a16:creationId xmlns:a16="http://schemas.microsoft.com/office/drawing/2014/main" id="{11DE65D1-C93E-4C09-810D-12A00EDDBC66}"/>
              </a:ext>
            </a:extLst>
          </p:cNvPr>
          <p:cNvPicPr>
            <a:picLocks noChangeAspect="1"/>
          </p:cNvPicPr>
          <p:nvPr/>
        </p:nvPicPr>
        <p:blipFill>
          <a:blip r:embed="rId2" cstate="hqprint">
            <a:extLst>
              <a:ext uri="{28A0092B-C50C-407E-A947-70E740481C1C}">
                <a14:useLocalDpi xmlns:a14="http://schemas.microsoft.com/office/drawing/2010/main" val="0"/>
              </a:ext>
            </a:extLst>
          </a:blip>
          <a:srcRect t="20097" b="20097"/>
          <a:stretch>
            <a:fillRect/>
          </a:stretch>
        </p:blipFill>
        <p:spPr>
          <a:xfrm>
            <a:off x="488950" y="1595065"/>
            <a:ext cx="11214100" cy="4445000"/>
          </a:xfrm>
          <a:custGeom>
            <a:avLst/>
            <a:gdLst>
              <a:gd name="connsiteX0" fmla="*/ 0 w 11214100"/>
              <a:gd name="connsiteY0" fmla="*/ 0 h 4445000"/>
              <a:gd name="connsiteX1" fmla="*/ 11214100 w 11214100"/>
              <a:gd name="connsiteY1" fmla="*/ 0 h 4445000"/>
              <a:gd name="connsiteX2" fmla="*/ 11214100 w 11214100"/>
              <a:gd name="connsiteY2" fmla="*/ 4445000 h 4445000"/>
              <a:gd name="connsiteX3" fmla="*/ 0 w 11214100"/>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11214100" h="4445000">
                <a:moveTo>
                  <a:pt x="0" y="0"/>
                </a:moveTo>
                <a:lnTo>
                  <a:pt x="11214100" y="0"/>
                </a:lnTo>
                <a:lnTo>
                  <a:pt x="11214100" y="4445000"/>
                </a:lnTo>
                <a:lnTo>
                  <a:pt x="0" y="4445000"/>
                </a:lnTo>
                <a:close/>
              </a:path>
            </a:pathLst>
          </a:custGeom>
        </p:spPr>
      </p:pic>
      <p:sp>
        <p:nvSpPr>
          <p:cNvPr id="82" name="Rectangle 81">
            <a:extLst>
              <a:ext uri="{FF2B5EF4-FFF2-40B4-BE49-F238E27FC236}">
                <a16:creationId xmlns:a16="http://schemas.microsoft.com/office/drawing/2014/main" id="{D1233634-7048-435C-AC9E-EE8F5FDCF612}"/>
              </a:ext>
            </a:extLst>
          </p:cNvPr>
          <p:cNvSpPr/>
          <p:nvPr/>
        </p:nvSpPr>
        <p:spPr>
          <a:xfrm>
            <a:off x="5969000" y="1106520"/>
            <a:ext cx="5359400" cy="5435600"/>
          </a:xfrm>
          <a:prstGeom prst="rect">
            <a:avLst/>
          </a:prstGeom>
          <a:solidFill>
            <a:srgbClr val="002E5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Quartile</a:t>
            </a:r>
            <a:endParaRPr lang="en-US" b="1" dirty="0"/>
          </a:p>
          <a:p>
            <a:pPr algn="just"/>
            <a:r>
              <a:rPr lang="en-GB" dirty="0"/>
              <a:t>A quartile in </a:t>
            </a:r>
            <a:r>
              <a:rPr lang="en-GB" i="1" dirty="0"/>
              <a:t>Scopus</a:t>
            </a:r>
            <a:r>
              <a:rPr lang="en-GB" dirty="0"/>
              <a:t> is a category of scientific journals that shows their credibility. The quartile reflects the demand for the journal by the scientific community. Accordingly, there are the least and most cited journals.</a:t>
            </a:r>
          </a:p>
          <a:p>
            <a:pPr algn="just"/>
            <a:endParaRPr lang="en-GB" dirty="0"/>
          </a:p>
          <a:p>
            <a:pPr algn="just"/>
            <a:endParaRPr lang="en-GB" dirty="0"/>
          </a:p>
          <a:p>
            <a:pPr algn="just"/>
            <a:r>
              <a:rPr lang="en-GB" dirty="0"/>
              <a:t>A </a:t>
            </a:r>
            <a:r>
              <a:rPr lang="en-GB" b="1" dirty="0"/>
              <a:t>high quartile </a:t>
            </a:r>
            <a:r>
              <a:rPr lang="en-GB" dirty="0"/>
              <a:t>in Scopus means that the journal sets research trends, and its authors are experts in their field.</a:t>
            </a:r>
          </a:p>
          <a:p>
            <a:pPr algn="just"/>
            <a:endParaRPr lang="en-GB" dirty="0"/>
          </a:p>
          <a:p>
            <a:pPr algn="just"/>
            <a:r>
              <a:rPr lang="en-GB" dirty="0"/>
              <a:t>Scopus is the world’s </a:t>
            </a:r>
            <a:r>
              <a:rPr lang="en-GB" b="1" dirty="0"/>
              <a:t>largest scientific database </a:t>
            </a:r>
            <a:r>
              <a:rPr lang="en-GB" dirty="0"/>
              <a:t>if one considers the period</a:t>
            </a:r>
            <a:br>
              <a:rPr lang="en-GB" dirty="0"/>
            </a:br>
            <a:r>
              <a:rPr lang="en-GB" dirty="0"/>
              <a:t>2000–2011. It covers most of the journals included in the </a:t>
            </a:r>
            <a:r>
              <a:rPr lang="en-GB" b="1" dirty="0"/>
              <a:t>Thomson Reuters Web of Science </a:t>
            </a:r>
            <a:r>
              <a:rPr lang="en-GB" dirty="0"/>
              <a:t>(</a:t>
            </a:r>
            <a:r>
              <a:rPr lang="en-GB" dirty="0" err="1"/>
              <a:t>WoS</a:t>
            </a:r>
            <a:r>
              <a:rPr lang="en-GB" dirty="0"/>
              <a:t>) and </a:t>
            </a:r>
            <a:r>
              <a:rPr lang="en-GB" b="1" dirty="0"/>
              <a:t>Dimensions (99.11% - 96.61%) </a:t>
            </a:r>
            <a:endParaRPr lang="en-US" b="1" dirty="0"/>
          </a:p>
        </p:txBody>
      </p:sp>
      <p:sp>
        <p:nvSpPr>
          <p:cNvPr id="3" name="Slide Number Placeholder 2">
            <a:extLst>
              <a:ext uri="{FF2B5EF4-FFF2-40B4-BE49-F238E27FC236}">
                <a16:creationId xmlns:a16="http://schemas.microsoft.com/office/drawing/2014/main" id="{61D0BF8C-EF68-421E-8D0F-CB93DBEC3BBA}"/>
              </a:ext>
            </a:extLst>
          </p:cNvPr>
          <p:cNvSpPr>
            <a:spLocks noGrp="1"/>
          </p:cNvSpPr>
          <p:nvPr>
            <p:ph type="sldNum" sz="quarter" idx="12"/>
          </p:nvPr>
        </p:nvSpPr>
        <p:spPr/>
        <p:txBody>
          <a:bodyPr/>
          <a:lstStyle/>
          <a:p>
            <a:fld id="{9B17CF23-03A9-49C3-B7C9-A68759EF3A43}" type="slidenum">
              <a:rPr lang="en-US" smtClean="0"/>
              <a:t>38</a:t>
            </a:fld>
            <a:endParaRPr lang="en-US"/>
          </a:p>
        </p:txBody>
      </p:sp>
    </p:spTree>
    <p:extLst>
      <p:ext uri="{BB962C8B-B14F-4D97-AF65-F5344CB8AC3E}">
        <p14:creationId xmlns:p14="http://schemas.microsoft.com/office/powerpoint/2010/main" val="1922930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CD4F9DAD-BF3B-43AD-BB6C-1C4B9CF0E43C}"/>
              </a:ext>
            </a:extLst>
          </p:cNvPr>
          <p:cNvGrpSpPr/>
          <p:nvPr/>
        </p:nvGrpSpPr>
        <p:grpSpPr>
          <a:xfrm>
            <a:off x="557585" y="360906"/>
            <a:ext cx="715100" cy="715101"/>
            <a:chOff x="3130822" y="5072133"/>
            <a:chExt cx="715100" cy="715101"/>
          </a:xfrm>
          <a:solidFill>
            <a:srgbClr val="002E50"/>
          </a:solidFill>
        </p:grpSpPr>
        <p:sp>
          <p:nvSpPr>
            <p:cNvPr id="75" name="Кружок">
              <a:extLst>
                <a:ext uri="{FF2B5EF4-FFF2-40B4-BE49-F238E27FC236}">
                  <a16:creationId xmlns:a16="http://schemas.microsoft.com/office/drawing/2014/main" id="{595FE3D5-CA62-4E75-9650-69F00CCFA1D4}"/>
                </a:ext>
              </a:extLst>
            </p:cNvPr>
            <p:cNvSpPr/>
            <p:nvPr/>
          </p:nvSpPr>
          <p:spPr>
            <a:xfrm>
              <a:off x="3130822" y="5072133"/>
              <a:ext cx="715100" cy="715101"/>
            </a:xfrm>
            <a:prstGeom prst="ellipse">
              <a:avLst/>
            </a:prstGeom>
            <a:grpFill/>
            <a:ln w="12700" cap="flat">
              <a:no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p>
          </p:txBody>
        </p:sp>
        <p:sp>
          <p:nvSpPr>
            <p:cNvPr id="76" name="Shape">
              <a:extLst>
                <a:ext uri="{FF2B5EF4-FFF2-40B4-BE49-F238E27FC236}">
                  <a16:creationId xmlns:a16="http://schemas.microsoft.com/office/drawing/2014/main" id="{3396853E-2F57-4694-A481-B0D129CE1590}"/>
                </a:ext>
              </a:extLst>
            </p:cNvPr>
            <p:cNvSpPr/>
            <p:nvPr/>
          </p:nvSpPr>
          <p:spPr>
            <a:xfrm>
              <a:off x="3305905" y="5244464"/>
              <a:ext cx="364934" cy="370439"/>
            </a:xfrm>
            <a:custGeom>
              <a:avLst/>
              <a:gdLst/>
              <a:ahLst/>
              <a:cxnLst>
                <a:cxn ang="0">
                  <a:pos x="wd2" y="hd2"/>
                </a:cxn>
                <a:cxn ang="5400000">
                  <a:pos x="wd2" y="hd2"/>
                </a:cxn>
                <a:cxn ang="10800000">
                  <a:pos x="wd2" y="hd2"/>
                </a:cxn>
                <a:cxn ang="16200000">
                  <a:pos x="wd2" y="hd2"/>
                </a:cxn>
              </a:cxnLst>
              <a:rect l="0" t="0" r="r" b="b"/>
              <a:pathLst>
                <a:path w="21591" h="21596" extrusionOk="0">
                  <a:moveTo>
                    <a:pt x="10782" y="0"/>
                  </a:moveTo>
                  <a:cubicBezTo>
                    <a:pt x="10563" y="0"/>
                    <a:pt x="10385" y="176"/>
                    <a:pt x="10385" y="392"/>
                  </a:cubicBezTo>
                  <a:lnTo>
                    <a:pt x="10385" y="2633"/>
                  </a:lnTo>
                  <a:cubicBezTo>
                    <a:pt x="10385" y="2849"/>
                    <a:pt x="10563" y="3025"/>
                    <a:pt x="10782" y="3025"/>
                  </a:cubicBezTo>
                  <a:cubicBezTo>
                    <a:pt x="11002" y="3025"/>
                    <a:pt x="11181" y="2849"/>
                    <a:pt x="11181" y="2633"/>
                  </a:cubicBezTo>
                  <a:lnTo>
                    <a:pt x="11181" y="392"/>
                  </a:lnTo>
                  <a:cubicBezTo>
                    <a:pt x="11181" y="176"/>
                    <a:pt x="11002" y="0"/>
                    <a:pt x="10782" y="0"/>
                  </a:cubicBezTo>
                  <a:close/>
                  <a:moveTo>
                    <a:pt x="7088" y="1572"/>
                  </a:moveTo>
                  <a:cubicBezTo>
                    <a:pt x="6986" y="1572"/>
                    <a:pt x="6884" y="1610"/>
                    <a:pt x="6807" y="1687"/>
                  </a:cubicBezTo>
                  <a:cubicBezTo>
                    <a:pt x="6651" y="1840"/>
                    <a:pt x="6651" y="2088"/>
                    <a:pt x="6807" y="2241"/>
                  </a:cubicBezTo>
                  <a:lnTo>
                    <a:pt x="8415" y="3825"/>
                  </a:lnTo>
                  <a:cubicBezTo>
                    <a:pt x="8571" y="3978"/>
                    <a:pt x="8823" y="3978"/>
                    <a:pt x="8978" y="3825"/>
                  </a:cubicBezTo>
                  <a:cubicBezTo>
                    <a:pt x="9134" y="3672"/>
                    <a:pt x="9134" y="3424"/>
                    <a:pt x="8978" y="3271"/>
                  </a:cubicBezTo>
                  <a:lnTo>
                    <a:pt x="7370" y="1687"/>
                  </a:lnTo>
                  <a:cubicBezTo>
                    <a:pt x="7292" y="1610"/>
                    <a:pt x="7190" y="1572"/>
                    <a:pt x="7088" y="1572"/>
                  </a:cubicBezTo>
                  <a:close/>
                  <a:moveTo>
                    <a:pt x="14478" y="1572"/>
                  </a:moveTo>
                  <a:cubicBezTo>
                    <a:pt x="14376" y="1572"/>
                    <a:pt x="14274" y="1610"/>
                    <a:pt x="14196" y="1687"/>
                  </a:cubicBezTo>
                  <a:lnTo>
                    <a:pt x="12587" y="3271"/>
                  </a:lnTo>
                  <a:cubicBezTo>
                    <a:pt x="12431" y="3424"/>
                    <a:pt x="12431" y="3672"/>
                    <a:pt x="12587" y="3825"/>
                  </a:cubicBezTo>
                  <a:cubicBezTo>
                    <a:pt x="12742" y="3978"/>
                    <a:pt x="12994" y="3978"/>
                    <a:pt x="13150" y="3825"/>
                  </a:cubicBezTo>
                  <a:lnTo>
                    <a:pt x="14759" y="2241"/>
                  </a:lnTo>
                  <a:cubicBezTo>
                    <a:pt x="14915" y="2088"/>
                    <a:pt x="14915" y="1840"/>
                    <a:pt x="14759" y="1687"/>
                  </a:cubicBezTo>
                  <a:cubicBezTo>
                    <a:pt x="14681" y="1610"/>
                    <a:pt x="14580" y="1572"/>
                    <a:pt x="14478" y="1572"/>
                  </a:cubicBezTo>
                  <a:close/>
                  <a:moveTo>
                    <a:pt x="4148" y="5077"/>
                  </a:moveTo>
                  <a:cubicBezTo>
                    <a:pt x="4078" y="5080"/>
                    <a:pt x="4010" y="5098"/>
                    <a:pt x="3947" y="5128"/>
                  </a:cubicBezTo>
                  <a:cubicBezTo>
                    <a:pt x="3879" y="5161"/>
                    <a:pt x="3819" y="5208"/>
                    <a:pt x="3772" y="5267"/>
                  </a:cubicBezTo>
                  <a:lnTo>
                    <a:pt x="113" y="9337"/>
                  </a:lnTo>
                  <a:cubicBezTo>
                    <a:pt x="49" y="9411"/>
                    <a:pt x="10" y="9503"/>
                    <a:pt x="2" y="9600"/>
                  </a:cubicBezTo>
                  <a:cubicBezTo>
                    <a:pt x="-9" y="9725"/>
                    <a:pt x="31" y="9848"/>
                    <a:pt x="113" y="9943"/>
                  </a:cubicBezTo>
                  <a:lnTo>
                    <a:pt x="10458" y="21450"/>
                  </a:lnTo>
                  <a:cubicBezTo>
                    <a:pt x="10531" y="21539"/>
                    <a:pt x="10641" y="21593"/>
                    <a:pt x="10757" y="21596"/>
                  </a:cubicBezTo>
                  <a:cubicBezTo>
                    <a:pt x="10883" y="21600"/>
                    <a:pt x="11003" y="21546"/>
                    <a:pt x="11082" y="21450"/>
                  </a:cubicBezTo>
                  <a:lnTo>
                    <a:pt x="21496" y="9908"/>
                  </a:lnTo>
                  <a:cubicBezTo>
                    <a:pt x="21557" y="9835"/>
                    <a:pt x="21591" y="9742"/>
                    <a:pt x="21591" y="9647"/>
                  </a:cubicBezTo>
                  <a:cubicBezTo>
                    <a:pt x="21590" y="9553"/>
                    <a:pt x="21557" y="9461"/>
                    <a:pt x="21496" y="9388"/>
                  </a:cubicBezTo>
                  <a:lnTo>
                    <a:pt x="17763" y="5226"/>
                  </a:lnTo>
                  <a:cubicBezTo>
                    <a:pt x="17721" y="5183"/>
                    <a:pt x="17670" y="5148"/>
                    <a:pt x="17615" y="5122"/>
                  </a:cubicBezTo>
                  <a:cubicBezTo>
                    <a:pt x="17556" y="5095"/>
                    <a:pt x="17492" y="5080"/>
                    <a:pt x="17427" y="5077"/>
                  </a:cubicBezTo>
                  <a:lnTo>
                    <a:pt x="4148" y="5077"/>
                  </a:lnTo>
                  <a:close/>
                  <a:moveTo>
                    <a:pt x="4826" y="5895"/>
                  </a:moveTo>
                  <a:lnTo>
                    <a:pt x="9909" y="5895"/>
                  </a:lnTo>
                  <a:lnTo>
                    <a:pt x="6760" y="8995"/>
                  </a:lnTo>
                  <a:lnTo>
                    <a:pt x="4826" y="5895"/>
                  </a:lnTo>
                  <a:close/>
                  <a:moveTo>
                    <a:pt x="11669" y="5895"/>
                  </a:moveTo>
                  <a:lnTo>
                    <a:pt x="16761" y="5895"/>
                  </a:lnTo>
                  <a:lnTo>
                    <a:pt x="14778" y="8955"/>
                  </a:lnTo>
                  <a:lnTo>
                    <a:pt x="11669" y="5895"/>
                  </a:lnTo>
                  <a:close/>
                  <a:moveTo>
                    <a:pt x="10789" y="6137"/>
                  </a:moveTo>
                  <a:lnTo>
                    <a:pt x="13960" y="9259"/>
                  </a:lnTo>
                  <a:lnTo>
                    <a:pt x="7617" y="9259"/>
                  </a:lnTo>
                  <a:lnTo>
                    <a:pt x="10789" y="6137"/>
                  </a:lnTo>
                  <a:close/>
                  <a:moveTo>
                    <a:pt x="4066" y="6173"/>
                  </a:moveTo>
                  <a:lnTo>
                    <a:pt x="5990" y="9259"/>
                  </a:lnTo>
                  <a:lnTo>
                    <a:pt x="1189" y="9259"/>
                  </a:lnTo>
                  <a:lnTo>
                    <a:pt x="4066" y="6173"/>
                  </a:lnTo>
                  <a:close/>
                  <a:moveTo>
                    <a:pt x="17521" y="6181"/>
                  </a:moveTo>
                  <a:lnTo>
                    <a:pt x="20263" y="9259"/>
                  </a:lnTo>
                  <a:lnTo>
                    <a:pt x="15526" y="9259"/>
                  </a:lnTo>
                  <a:lnTo>
                    <a:pt x="17521" y="6181"/>
                  </a:lnTo>
                  <a:close/>
                  <a:moveTo>
                    <a:pt x="1331" y="10043"/>
                  </a:moveTo>
                  <a:lnTo>
                    <a:pt x="6394" y="10043"/>
                  </a:lnTo>
                  <a:lnTo>
                    <a:pt x="9958" y="19619"/>
                  </a:lnTo>
                  <a:lnTo>
                    <a:pt x="1331" y="10043"/>
                  </a:lnTo>
                  <a:close/>
                  <a:moveTo>
                    <a:pt x="7241" y="10043"/>
                  </a:moveTo>
                  <a:lnTo>
                    <a:pt x="20194" y="10043"/>
                  </a:lnTo>
                  <a:lnTo>
                    <a:pt x="11565" y="19704"/>
                  </a:lnTo>
                  <a:lnTo>
                    <a:pt x="14122" y="12993"/>
                  </a:lnTo>
                  <a:cubicBezTo>
                    <a:pt x="14199" y="12790"/>
                    <a:pt x="14095" y="12564"/>
                    <a:pt x="13889" y="12488"/>
                  </a:cubicBezTo>
                  <a:cubicBezTo>
                    <a:pt x="13683" y="12412"/>
                    <a:pt x="13454" y="12515"/>
                    <a:pt x="13377" y="12717"/>
                  </a:cubicBezTo>
                  <a:lnTo>
                    <a:pt x="10776" y="19540"/>
                  </a:lnTo>
                  <a:lnTo>
                    <a:pt x="7241" y="10043"/>
                  </a:lnTo>
                  <a:close/>
                  <a:moveTo>
                    <a:pt x="14285" y="10906"/>
                  </a:moveTo>
                  <a:cubicBezTo>
                    <a:pt x="14130" y="10912"/>
                    <a:pt x="13987" y="11008"/>
                    <a:pt x="13929" y="11160"/>
                  </a:cubicBezTo>
                  <a:lnTo>
                    <a:pt x="13924" y="11173"/>
                  </a:lnTo>
                  <a:cubicBezTo>
                    <a:pt x="13846" y="11375"/>
                    <a:pt x="13951" y="11602"/>
                    <a:pt x="14157" y="11678"/>
                  </a:cubicBezTo>
                  <a:cubicBezTo>
                    <a:pt x="14363" y="11754"/>
                    <a:pt x="14592" y="11651"/>
                    <a:pt x="14669" y="11448"/>
                  </a:cubicBezTo>
                  <a:lnTo>
                    <a:pt x="14674" y="11435"/>
                  </a:lnTo>
                  <a:cubicBezTo>
                    <a:pt x="14751" y="11232"/>
                    <a:pt x="14647" y="11007"/>
                    <a:pt x="14441" y="10931"/>
                  </a:cubicBezTo>
                  <a:cubicBezTo>
                    <a:pt x="14390" y="10912"/>
                    <a:pt x="14337" y="10904"/>
                    <a:pt x="14285" y="10906"/>
                  </a:cubicBezTo>
                  <a:close/>
                </a:path>
              </a:pathLst>
            </a:custGeom>
            <a:grp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solidFill>
                  <a:srgbClr val="FFFFFF"/>
                </a:solidFill>
                <a:latin typeface="+mn-lt"/>
                <a:ea typeface="+mn-ea"/>
                <a:cs typeface="+mn-cs"/>
                <a:sym typeface="Helvetica Neue Medium"/>
              </a:endParaRPr>
            </a:p>
          </p:txBody>
        </p:sp>
      </p:gr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417177" y="416181"/>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مفاهيم عامة حول تصنيف المجلات المعتمد</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80" name="Shape">
            <a:extLst>
              <a:ext uri="{FF2B5EF4-FFF2-40B4-BE49-F238E27FC236}">
                <a16:creationId xmlns:a16="http://schemas.microsoft.com/office/drawing/2014/main" id="{2DD09F8E-3B5E-4835-85CB-28EB165CC772}"/>
              </a:ext>
            </a:extLst>
          </p:cNvPr>
          <p:cNvSpPr/>
          <p:nvPr/>
        </p:nvSpPr>
        <p:spPr>
          <a:xfrm>
            <a:off x="732668" y="533175"/>
            <a:ext cx="364934" cy="370439"/>
          </a:xfrm>
          <a:custGeom>
            <a:avLst/>
            <a:gdLst/>
            <a:ahLst/>
            <a:cxnLst>
              <a:cxn ang="0">
                <a:pos x="wd2" y="hd2"/>
              </a:cxn>
              <a:cxn ang="5400000">
                <a:pos x="wd2" y="hd2"/>
              </a:cxn>
              <a:cxn ang="10800000">
                <a:pos x="wd2" y="hd2"/>
              </a:cxn>
              <a:cxn ang="16200000">
                <a:pos x="wd2" y="hd2"/>
              </a:cxn>
            </a:cxnLst>
            <a:rect l="0" t="0" r="r" b="b"/>
            <a:pathLst>
              <a:path w="21591" h="21596" extrusionOk="0">
                <a:moveTo>
                  <a:pt x="10782" y="0"/>
                </a:moveTo>
                <a:cubicBezTo>
                  <a:pt x="10563" y="0"/>
                  <a:pt x="10385" y="176"/>
                  <a:pt x="10385" y="392"/>
                </a:cubicBezTo>
                <a:lnTo>
                  <a:pt x="10385" y="2633"/>
                </a:lnTo>
                <a:cubicBezTo>
                  <a:pt x="10385" y="2849"/>
                  <a:pt x="10563" y="3025"/>
                  <a:pt x="10782" y="3025"/>
                </a:cubicBezTo>
                <a:cubicBezTo>
                  <a:pt x="11002" y="3025"/>
                  <a:pt x="11181" y="2849"/>
                  <a:pt x="11181" y="2633"/>
                </a:cubicBezTo>
                <a:lnTo>
                  <a:pt x="11181" y="392"/>
                </a:lnTo>
                <a:cubicBezTo>
                  <a:pt x="11181" y="176"/>
                  <a:pt x="11002" y="0"/>
                  <a:pt x="10782" y="0"/>
                </a:cubicBezTo>
                <a:close/>
                <a:moveTo>
                  <a:pt x="7088" y="1572"/>
                </a:moveTo>
                <a:cubicBezTo>
                  <a:pt x="6986" y="1572"/>
                  <a:pt x="6884" y="1610"/>
                  <a:pt x="6807" y="1687"/>
                </a:cubicBezTo>
                <a:cubicBezTo>
                  <a:pt x="6651" y="1840"/>
                  <a:pt x="6651" y="2088"/>
                  <a:pt x="6807" y="2241"/>
                </a:cubicBezTo>
                <a:lnTo>
                  <a:pt x="8415" y="3825"/>
                </a:lnTo>
                <a:cubicBezTo>
                  <a:pt x="8571" y="3978"/>
                  <a:pt x="8823" y="3978"/>
                  <a:pt x="8978" y="3825"/>
                </a:cubicBezTo>
                <a:cubicBezTo>
                  <a:pt x="9134" y="3672"/>
                  <a:pt x="9134" y="3424"/>
                  <a:pt x="8978" y="3271"/>
                </a:cubicBezTo>
                <a:lnTo>
                  <a:pt x="7370" y="1687"/>
                </a:lnTo>
                <a:cubicBezTo>
                  <a:pt x="7292" y="1610"/>
                  <a:pt x="7190" y="1572"/>
                  <a:pt x="7088" y="1572"/>
                </a:cubicBezTo>
                <a:close/>
                <a:moveTo>
                  <a:pt x="14478" y="1572"/>
                </a:moveTo>
                <a:cubicBezTo>
                  <a:pt x="14376" y="1572"/>
                  <a:pt x="14274" y="1610"/>
                  <a:pt x="14196" y="1687"/>
                </a:cubicBezTo>
                <a:lnTo>
                  <a:pt x="12587" y="3271"/>
                </a:lnTo>
                <a:cubicBezTo>
                  <a:pt x="12431" y="3424"/>
                  <a:pt x="12431" y="3672"/>
                  <a:pt x="12587" y="3825"/>
                </a:cubicBezTo>
                <a:cubicBezTo>
                  <a:pt x="12742" y="3978"/>
                  <a:pt x="12994" y="3978"/>
                  <a:pt x="13150" y="3825"/>
                </a:cubicBezTo>
                <a:lnTo>
                  <a:pt x="14759" y="2241"/>
                </a:lnTo>
                <a:cubicBezTo>
                  <a:pt x="14915" y="2088"/>
                  <a:pt x="14915" y="1840"/>
                  <a:pt x="14759" y="1687"/>
                </a:cubicBezTo>
                <a:cubicBezTo>
                  <a:pt x="14681" y="1610"/>
                  <a:pt x="14580" y="1572"/>
                  <a:pt x="14478" y="1572"/>
                </a:cubicBezTo>
                <a:close/>
                <a:moveTo>
                  <a:pt x="4148" y="5077"/>
                </a:moveTo>
                <a:cubicBezTo>
                  <a:pt x="4078" y="5080"/>
                  <a:pt x="4010" y="5098"/>
                  <a:pt x="3947" y="5128"/>
                </a:cubicBezTo>
                <a:cubicBezTo>
                  <a:pt x="3879" y="5161"/>
                  <a:pt x="3819" y="5208"/>
                  <a:pt x="3772" y="5267"/>
                </a:cubicBezTo>
                <a:lnTo>
                  <a:pt x="113" y="9337"/>
                </a:lnTo>
                <a:cubicBezTo>
                  <a:pt x="49" y="9411"/>
                  <a:pt x="10" y="9503"/>
                  <a:pt x="2" y="9600"/>
                </a:cubicBezTo>
                <a:cubicBezTo>
                  <a:pt x="-9" y="9725"/>
                  <a:pt x="31" y="9848"/>
                  <a:pt x="113" y="9943"/>
                </a:cubicBezTo>
                <a:lnTo>
                  <a:pt x="10458" y="21450"/>
                </a:lnTo>
                <a:cubicBezTo>
                  <a:pt x="10531" y="21539"/>
                  <a:pt x="10641" y="21593"/>
                  <a:pt x="10757" y="21596"/>
                </a:cubicBezTo>
                <a:cubicBezTo>
                  <a:pt x="10883" y="21600"/>
                  <a:pt x="11003" y="21546"/>
                  <a:pt x="11082" y="21450"/>
                </a:cubicBezTo>
                <a:lnTo>
                  <a:pt x="21496" y="9908"/>
                </a:lnTo>
                <a:cubicBezTo>
                  <a:pt x="21557" y="9835"/>
                  <a:pt x="21591" y="9742"/>
                  <a:pt x="21591" y="9647"/>
                </a:cubicBezTo>
                <a:cubicBezTo>
                  <a:pt x="21590" y="9553"/>
                  <a:pt x="21557" y="9461"/>
                  <a:pt x="21496" y="9388"/>
                </a:cubicBezTo>
                <a:lnTo>
                  <a:pt x="17763" y="5226"/>
                </a:lnTo>
                <a:cubicBezTo>
                  <a:pt x="17721" y="5183"/>
                  <a:pt x="17670" y="5148"/>
                  <a:pt x="17615" y="5122"/>
                </a:cubicBezTo>
                <a:cubicBezTo>
                  <a:pt x="17556" y="5095"/>
                  <a:pt x="17492" y="5080"/>
                  <a:pt x="17427" y="5077"/>
                </a:cubicBezTo>
                <a:lnTo>
                  <a:pt x="4148" y="5077"/>
                </a:lnTo>
                <a:close/>
                <a:moveTo>
                  <a:pt x="4826" y="5895"/>
                </a:moveTo>
                <a:lnTo>
                  <a:pt x="9909" y="5895"/>
                </a:lnTo>
                <a:lnTo>
                  <a:pt x="6760" y="8995"/>
                </a:lnTo>
                <a:lnTo>
                  <a:pt x="4826" y="5895"/>
                </a:lnTo>
                <a:close/>
                <a:moveTo>
                  <a:pt x="11669" y="5895"/>
                </a:moveTo>
                <a:lnTo>
                  <a:pt x="16761" y="5895"/>
                </a:lnTo>
                <a:lnTo>
                  <a:pt x="14778" y="8955"/>
                </a:lnTo>
                <a:lnTo>
                  <a:pt x="11669" y="5895"/>
                </a:lnTo>
                <a:close/>
                <a:moveTo>
                  <a:pt x="10789" y="6137"/>
                </a:moveTo>
                <a:lnTo>
                  <a:pt x="13960" y="9259"/>
                </a:lnTo>
                <a:lnTo>
                  <a:pt x="7617" y="9259"/>
                </a:lnTo>
                <a:lnTo>
                  <a:pt x="10789" y="6137"/>
                </a:lnTo>
                <a:close/>
                <a:moveTo>
                  <a:pt x="4066" y="6173"/>
                </a:moveTo>
                <a:lnTo>
                  <a:pt x="5990" y="9259"/>
                </a:lnTo>
                <a:lnTo>
                  <a:pt x="1189" y="9259"/>
                </a:lnTo>
                <a:lnTo>
                  <a:pt x="4066" y="6173"/>
                </a:lnTo>
                <a:close/>
                <a:moveTo>
                  <a:pt x="17521" y="6181"/>
                </a:moveTo>
                <a:lnTo>
                  <a:pt x="20263" y="9259"/>
                </a:lnTo>
                <a:lnTo>
                  <a:pt x="15526" y="9259"/>
                </a:lnTo>
                <a:lnTo>
                  <a:pt x="17521" y="6181"/>
                </a:lnTo>
                <a:close/>
                <a:moveTo>
                  <a:pt x="1331" y="10043"/>
                </a:moveTo>
                <a:lnTo>
                  <a:pt x="6394" y="10043"/>
                </a:lnTo>
                <a:lnTo>
                  <a:pt x="9958" y="19619"/>
                </a:lnTo>
                <a:lnTo>
                  <a:pt x="1331" y="10043"/>
                </a:lnTo>
                <a:close/>
                <a:moveTo>
                  <a:pt x="7241" y="10043"/>
                </a:moveTo>
                <a:lnTo>
                  <a:pt x="20194" y="10043"/>
                </a:lnTo>
                <a:lnTo>
                  <a:pt x="11565" y="19704"/>
                </a:lnTo>
                <a:lnTo>
                  <a:pt x="14122" y="12993"/>
                </a:lnTo>
                <a:cubicBezTo>
                  <a:pt x="14199" y="12790"/>
                  <a:pt x="14095" y="12564"/>
                  <a:pt x="13889" y="12488"/>
                </a:cubicBezTo>
                <a:cubicBezTo>
                  <a:pt x="13683" y="12412"/>
                  <a:pt x="13454" y="12515"/>
                  <a:pt x="13377" y="12717"/>
                </a:cubicBezTo>
                <a:lnTo>
                  <a:pt x="10776" y="19540"/>
                </a:lnTo>
                <a:lnTo>
                  <a:pt x="7241" y="10043"/>
                </a:lnTo>
                <a:close/>
                <a:moveTo>
                  <a:pt x="14285" y="10906"/>
                </a:moveTo>
                <a:cubicBezTo>
                  <a:pt x="14130" y="10912"/>
                  <a:pt x="13987" y="11008"/>
                  <a:pt x="13929" y="11160"/>
                </a:cubicBezTo>
                <a:lnTo>
                  <a:pt x="13924" y="11173"/>
                </a:lnTo>
                <a:cubicBezTo>
                  <a:pt x="13846" y="11375"/>
                  <a:pt x="13951" y="11602"/>
                  <a:pt x="14157" y="11678"/>
                </a:cubicBezTo>
                <a:cubicBezTo>
                  <a:pt x="14363" y="11754"/>
                  <a:pt x="14592" y="11651"/>
                  <a:pt x="14669" y="11448"/>
                </a:cubicBezTo>
                <a:lnTo>
                  <a:pt x="14674" y="11435"/>
                </a:lnTo>
                <a:cubicBezTo>
                  <a:pt x="14751" y="11232"/>
                  <a:pt x="14647" y="11007"/>
                  <a:pt x="14441" y="10931"/>
                </a:cubicBezTo>
                <a:cubicBezTo>
                  <a:pt x="14390" y="10912"/>
                  <a:pt x="14337" y="10904"/>
                  <a:pt x="14285" y="10906"/>
                </a:cubicBezTo>
                <a:close/>
              </a:path>
            </a:pathLst>
          </a:custGeom>
          <a:solidFill>
            <a:schemeClr val="bg2"/>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solidFill>
                <a:srgbClr val="FFFFFF"/>
              </a:solidFill>
              <a:latin typeface="+mn-lt"/>
              <a:ea typeface="+mn-ea"/>
              <a:cs typeface="+mn-cs"/>
              <a:sym typeface="Helvetica Neue Medium"/>
            </a:endParaRPr>
          </a:p>
        </p:txBody>
      </p:sp>
      <p:sp>
        <p:nvSpPr>
          <p:cNvPr id="82" name="Rectangle 81">
            <a:extLst>
              <a:ext uri="{FF2B5EF4-FFF2-40B4-BE49-F238E27FC236}">
                <a16:creationId xmlns:a16="http://schemas.microsoft.com/office/drawing/2014/main" id="{D1233634-7048-435C-AC9E-EE8F5FDCF612}"/>
              </a:ext>
            </a:extLst>
          </p:cNvPr>
          <p:cNvSpPr/>
          <p:nvPr/>
        </p:nvSpPr>
        <p:spPr>
          <a:xfrm>
            <a:off x="312100" y="1931650"/>
            <a:ext cx="4276022" cy="3459442"/>
          </a:xfrm>
          <a:prstGeom prst="rect">
            <a:avLst/>
          </a:prstGeom>
          <a:solidFill>
            <a:srgbClr val="002E5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Quartile</a:t>
            </a:r>
            <a:r>
              <a:rPr lang="ar-SY" sz="4800" b="1" dirty="0"/>
              <a:t> </a:t>
            </a:r>
            <a:r>
              <a:rPr lang="en-US" sz="4800" b="1" dirty="0"/>
              <a:t>Formula</a:t>
            </a:r>
          </a:p>
          <a:p>
            <a:pPr algn="ctr"/>
            <a:endParaRPr lang="en-US" sz="4800" b="1" dirty="0"/>
          </a:p>
          <a:p>
            <a:pPr algn="ctr"/>
            <a:r>
              <a:rPr lang="en-US" sz="2400" b="1" dirty="0" err="1"/>
              <a:t>SCImago</a:t>
            </a:r>
            <a:r>
              <a:rPr lang="en-US" sz="2400" b="1" dirty="0"/>
              <a:t> Journal Ranking</a:t>
            </a:r>
            <a:endParaRPr lang="en-US" sz="1000" b="1" dirty="0"/>
          </a:p>
          <a:p>
            <a:pPr algn="just"/>
            <a:endParaRPr lang="en-US" dirty="0"/>
          </a:p>
        </p:txBody>
      </p:sp>
      <p:sp>
        <p:nvSpPr>
          <p:cNvPr id="3" name="Slide Number Placeholder 2">
            <a:extLst>
              <a:ext uri="{FF2B5EF4-FFF2-40B4-BE49-F238E27FC236}">
                <a16:creationId xmlns:a16="http://schemas.microsoft.com/office/drawing/2014/main" id="{61D0BF8C-EF68-421E-8D0F-CB93DBEC3BBA}"/>
              </a:ext>
            </a:extLst>
          </p:cNvPr>
          <p:cNvSpPr>
            <a:spLocks noGrp="1"/>
          </p:cNvSpPr>
          <p:nvPr>
            <p:ph type="sldNum" sz="quarter" idx="12"/>
          </p:nvPr>
        </p:nvSpPr>
        <p:spPr/>
        <p:txBody>
          <a:bodyPr/>
          <a:lstStyle/>
          <a:p>
            <a:fld id="{9B17CF23-03A9-49C3-B7C9-A68759EF3A43}" type="slidenum">
              <a:rPr lang="en-US" smtClean="0"/>
              <a:t>39</a:t>
            </a:fld>
            <a:endParaRPr lang="en-US"/>
          </a:p>
        </p:txBody>
      </p:sp>
      <p:pic>
        <p:nvPicPr>
          <p:cNvPr id="2" name="Picture 1">
            <a:extLst>
              <a:ext uri="{FF2B5EF4-FFF2-40B4-BE49-F238E27FC236}">
                <a16:creationId xmlns:a16="http://schemas.microsoft.com/office/drawing/2014/main" id="{DE073B21-3816-425E-A0F3-51FBF80AED03}"/>
              </a:ext>
            </a:extLst>
          </p:cNvPr>
          <p:cNvPicPr>
            <a:picLocks noChangeAspect="1"/>
          </p:cNvPicPr>
          <p:nvPr/>
        </p:nvPicPr>
        <p:blipFill>
          <a:blip r:embed="rId2"/>
          <a:stretch>
            <a:fillRect/>
          </a:stretch>
        </p:blipFill>
        <p:spPr>
          <a:xfrm>
            <a:off x="4926809" y="1550671"/>
            <a:ext cx="5939676" cy="4221399"/>
          </a:xfrm>
          <a:prstGeom prst="rect">
            <a:avLst/>
          </a:prstGeom>
        </p:spPr>
      </p:pic>
      <p:sp>
        <p:nvSpPr>
          <p:cNvPr id="4" name="Rectangle 3">
            <a:extLst>
              <a:ext uri="{FF2B5EF4-FFF2-40B4-BE49-F238E27FC236}">
                <a16:creationId xmlns:a16="http://schemas.microsoft.com/office/drawing/2014/main" id="{FBCB595D-98AD-4A94-9A7F-561CEADD184F}"/>
              </a:ext>
            </a:extLst>
          </p:cNvPr>
          <p:cNvSpPr/>
          <p:nvPr/>
        </p:nvSpPr>
        <p:spPr>
          <a:xfrm>
            <a:off x="340390" y="5932609"/>
            <a:ext cx="11511220" cy="646331"/>
          </a:xfrm>
          <a:prstGeom prst="rect">
            <a:avLst/>
          </a:prstGeom>
        </p:spPr>
        <p:txBody>
          <a:bodyPr wrap="square">
            <a:spAutoFit/>
          </a:bodyPr>
          <a:lstStyle/>
          <a:p>
            <a:r>
              <a:rPr lang="en-GB" dirty="0"/>
              <a:t>Citation data is drawn from over </a:t>
            </a:r>
            <a:r>
              <a:rPr lang="en-GB" b="1" dirty="0"/>
              <a:t>34,100 titles </a:t>
            </a:r>
            <a:r>
              <a:rPr lang="en-GB" dirty="0"/>
              <a:t>from more than </a:t>
            </a:r>
            <a:r>
              <a:rPr lang="en-GB" b="1" dirty="0"/>
              <a:t>5,000 international publishers </a:t>
            </a:r>
            <a:r>
              <a:rPr lang="en-GB" dirty="0"/>
              <a:t>and country performance metrics from </a:t>
            </a:r>
            <a:r>
              <a:rPr lang="en-GB" b="1" dirty="0"/>
              <a:t>239 countries worldwide</a:t>
            </a:r>
          </a:p>
        </p:txBody>
      </p:sp>
    </p:spTree>
    <p:extLst>
      <p:ext uri="{BB962C8B-B14F-4D97-AF65-F5344CB8AC3E}">
        <p14:creationId xmlns:p14="http://schemas.microsoft.com/office/powerpoint/2010/main" val="2074043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3EE31E6-536B-4319-BABE-F1FD80462059}"/>
              </a:ext>
            </a:extLst>
          </p:cNvPr>
          <p:cNvSpPr txBox="1"/>
          <p:nvPr/>
        </p:nvSpPr>
        <p:spPr>
          <a:xfrm>
            <a:off x="5488351" y="487303"/>
            <a:ext cx="6065197" cy="923330"/>
          </a:xfrm>
          <a:prstGeom prst="rect">
            <a:avLst/>
          </a:prstGeom>
          <a:noFill/>
        </p:spPr>
        <p:txBody>
          <a:bodyPr wrap="square" rtlCol="0">
            <a:spAutoFit/>
          </a:bodyPr>
          <a:lstStyle/>
          <a:p>
            <a:pPr algn="ctr"/>
            <a:r>
              <a:rPr lang="ar-SY" sz="5400" b="1" dirty="0">
                <a:latin typeface="Sakkal Majalla" panose="02000000000000000000" pitchFamily="2" charset="-78"/>
                <a:cs typeface="Sakkal Majalla" panose="02000000000000000000" pitchFamily="2" charset="-78"/>
              </a:rPr>
              <a:t>من نحن</a:t>
            </a:r>
            <a:endParaRPr lang="en-US" sz="5400" b="1" dirty="0">
              <a:solidFill>
                <a:schemeClr val="accent3"/>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a16="http://schemas.microsoft.com/office/drawing/2014/main" id="{051C256D-6037-4309-A214-1E8EF5E58832}"/>
              </a:ext>
            </a:extLst>
          </p:cNvPr>
          <p:cNvGrpSpPr/>
          <p:nvPr/>
        </p:nvGrpSpPr>
        <p:grpSpPr>
          <a:xfrm>
            <a:off x="519625" y="682805"/>
            <a:ext cx="4622800" cy="1224457"/>
            <a:chOff x="5740400" y="1905000"/>
            <a:chExt cx="4622800" cy="1224457"/>
          </a:xfrm>
        </p:grpSpPr>
        <p:sp>
          <p:nvSpPr>
            <p:cNvPr id="3" name="Rectangle 2">
              <a:extLst>
                <a:ext uri="{FF2B5EF4-FFF2-40B4-BE49-F238E27FC236}">
                  <a16:creationId xmlns:a16="http://schemas.microsoft.com/office/drawing/2014/main" id="{1F546514-1A38-4911-B407-8BDFCD5E4DF1}"/>
                </a:ext>
              </a:extLst>
            </p:cNvPr>
            <p:cNvSpPr/>
            <p:nvPr/>
          </p:nvSpPr>
          <p:spPr>
            <a:xfrm>
              <a:off x="5740400" y="1905000"/>
              <a:ext cx="114300" cy="92333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7333E9B-C9EB-4965-9F68-E92C50FBB740}"/>
                </a:ext>
              </a:extLst>
            </p:cNvPr>
            <p:cNvSpPr txBox="1"/>
            <p:nvPr/>
          </p:nvSpPr>
          <p:spPr>
            <a:xfrm>
              <a:off x="5961703" y="1905000"/>
              <a:ext cx="3588697" cy="461665"/>
            </a:xfrm>
            <a:prstGeom prst="rect">
              <a:avLst/>
            </a:prstGeom>
            <a:noFill/>
          </p:spPr>
          <p:txBody>
            <a:bodyPr wrap="square" rtlCol="0">
              <a:spAutoFit/>
            </a:bodyPr>
            <a:lstStyle/>
            <a:p>
              <a:r>
                <a:rPr lang="ar-SY" sz="2400" b="1" dirty="0">
                  <a:latin typeface="Sakkal Majalla" panose="02000000000000000000" pitchFamily="2" charset="-78"/>
                  <a:cs typeface="Sakkal Majalla" panose="02000000000000000000" pitchFamily="2" charset="-78"/>
                </a:rPr>
                <a:t>الرؤية</a:t>
              </a:r>
              <a:endParaRPr lang="en-US" sz="2000" b="1" dirty="0">
                <a:solidFill>
                  <a:schemeClr val="accent3"/>
                </a:solidFill>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a16="http://schemas.microsoft.com/office/drawing/2014/main" id="{2647E062-12C5-4FA8-8B5C-EE075D7423E1}"/>
                </a:ext>
              </a:extLst>
            </p:cNvPr>
            <p:cNvSpPr txBox="1"/>
            <p:nvPr/>
          </p:nvSpPr>
          <p:spPr>
            <a:xfrm>
              <a:off x="5961703" y="2206127"/>
              <a:ext cx="4401497" cy="923330"/>
            </a:xfrm>
            <a:prstGeom prst="rect">
              <a:avLst/>
            </a:prstGeom>
            <a:noFill/>
          </p:spPr>
          <p:txBody>
            <a:bodyPr wrap="square" rtlCol="0">
              <a:spAutoFit/>
            </a:bodyPr>
            <a:lstStyle/>
            <a:p>
              <a:pPr algn="just" rtl="1"/>
              <a:r>
                <a:rPr lang="ar-SA" dirty="0">
                  <a:latin typeface="Sakkal Majalla" panose="02000000000000000000" pitchFamily="2" charset="-78"/>
                  <a:cs typeface="Sakkal Majalla" panose="02000000000000000000" pitchFamily="2" charset="-78"/>
                </a:rPr>
                <a:t>الوصول بالبحث العلمي في جامعة دمشق إلى مستوى عال</a:t>
              </a:r>
              <a:r>
                <a:rPr lang="ar-SY" dirty="0">
                  <a:latin typeface="Sakkal Majalla" panose="02000000000000000000" pitchFamily="2" charset="-78"/>
                  <a:cs typeface="Sakkal Majalla" panose="02000000000000000000" pitchFamily="2" charset="-78"/>
                </a:rPr>
                <a:t>ٍ</a:t>
              </a:r>
              <a:r>
                <a:rPr lang="ar-SA" dirty="0">
                  <a:latin typeface="Sakkal Majalla" panose="02000000000000000000" pitchFamily="2" charset="-78"/>
                  <a:cs typeface="Sakkal Majalla" panose="02000000000000000000" pitchFamily="2" charset="-78"/>
                </a:rPr>
                <a:t> من الحداثة في العلوم وبما يشمل  الحاجات لجميع القطاعات في الجمهورية العربية السورية.</a:t>
              </a:r>
              <a:endParaRPr lang="en-US" sz="4000" b="1" dirty="0">
                <a:latin typeface="Sakkal Majalla" panose="02000000000000000000" pitchFamily="2" charset="-78"/>
                <a:cs typeface="Sakkal Majalla" panose="02000000000000000000" pitchFamily="2" charset="-78"/>
              </a:endParaRPr>
            </a:p>
          </p:txBody>
        </p:sp>
      </p:grpSp>
      <p:grpSp>
        <p:nvGrpSpPr>
          <p:cNvPr id="13" name="Group 12">
            <a:extLst>
              <a:ext uri="{FF2B5EF4-FFF2-40B4-BE49-F238E27FC236}">
                <a16:creationId xmlns:a16="http://schemas.microsoft.com/office/drawing/2014/main" id="{31FBB5F2-AAE5-4936-8B2F-5BA9E6C89C1E}"/>
              </a:ext>
            </a:extLst>
          </p:cNvPr>
          <p:cNvGrpSpPr/>
          <p:nvPr/>
        </p:nvGrpSpPr>
        <p:grpSpPr>
          <a:xfrm>
            <a:off x="519625" y="1898428"/>
            <a:ext cx="4622800" cy="1224457"/>
            <a:chOff x="5740400" y="1905000"/>
            <a:chExt cx="4622800" cy="1224457"/>
          </a:xfrm>
        </p:grpSpPr>
        <p:sp>
          <p:nvSpPr>
            <p:cNvPr id="14" name="Rectangle 13">
              <a:extLst>
                <a:ext uri="{FF2B5EF4-FFF2-40B4-BE49-F238E27FC236}">
                  <a16:creationId xmlns:a16="http://schemas.microsoft.com/office/drawing/2014/main" id="{67948FC5-12A3-4B9B-8EBC-8C3B7832D38A}"/>
                </a:ext>
              </a:extLst>
            </p:cNvPr>
            <p:cNvSpPr/>
            <p:nvPr/>
          </p:nvSpPr>
          <p:spPr>
            <a:xfrm>
              <a:off x="5740400" y="1905000"/>
              <a:ext cx="114300" cy="92333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6CD63FF-4DFE-4162-A1F0-C935ADFBC68A}"/>
                </a:ext>
              </a:extLst>
            </p:cNvPr>
            <p:cNvSpPr txBox="1"/>
            <p:nvPr/>
          </p:nvSpPr>
          <p:spPr>
            <a:xfrm>
              <a:off x="5961703" y="1905000"/>
              <a:ext cx="3588697" cy="461665"/>
            </a:xfrm>
            <a:prstGeom prst="rect">
              <a:avLst/>
            </a:prstGeom>
            <a:noFill/>
          </p:spPr>
          <p:txBody>
            <a:bodyPr wrap="square" rtlCol="0">
              <a:spAutoFit/>
            </a:bodyPr>
            <a:lstStyle/>
            <a:p>
              <a:r>
                <a:rPr lang="ar-SY" sz="2400" b="1" dirty="0">
                  <a:latin typeface="Sakkal Majalla" panose="02000000000000000000" pitchFamily="2" charset="-78"/>
                  <a:cs typeface="Sakkal Majalla" panose="02000000000000000000" pitchFamily="2" charset="-78"/>
                </a:rPr>
                <a:t>الرسالة</a:t>
              </a:r>
              <a:endParaRPr lang="en-US" sz="2400" b="1"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8540A7E0-733A-4E7B-8563-039FB7F2395E}"/>
                </a:ext>
              </a:extLst>
            </p:cNvPr>
            <p:cNvSpPr txBox="1"/>
            <p:nvPr/>
          </p:nvSpPr>
          <p:spPr>
            <a:xfrm>
              <a:off x="5961703" y="2206127"/>
              <a:ext cx="4401497" cy="923330"/>
            </a:xfrm>
            <a:prstGeom prst="rect">
              <a:avLst/>
            </a:prstGeom>
            <a:noFill/>
          </p:spPr>
          <p:txBody>
            <a:bodyPr wrap="square" rtlCol="0">
              <a:spAutoFit/>
            </a:bodyPr>
            <a:lstStyle/>
            <a:p>
              <a:pPr algn="just" rtl="1"/>
              <a:r>
                <a:rPr lang="ar-SA" dirty="0">
                  <a:latin typeface="Sakkal Majalla" panose="02000000000000000000" pitchFamily="2" charset="-78"/>
                  <a:cs typeface="Sakkal Majalla" panose="02000000000000000000" pitchFamily="2" charset="-78"/>
                </a:rPr>
                <a:t>دعم الأبحاث العلمية في جامعة دمشق بكل ما تحتاجه (مادياً – لوجستياً..) وربطها بحاجات وتطلعات القطاعات الحكومية والخاصة.</a:t>
              </a:r>
              <a:endParaRPr lang="en-US" sz="4000" b="1" dirty="0">
                <a:latin typeface="Sakkal Majalla" panose="02000000000000000000" pitchFamily="2" charset="-78"/>
                <a:cs typeface="Sakkal Majalla" panose="02000000000000000000" pitchFamily="2" charset="-78"/>
              </a:endParaRPr>
            </a:p>
          </p:txBody>
        </p:sp>
      </p:grpSp>
      <p:grpSp>
        <p:nvGrpSpPr>
          <p:cNvPr id="17" name="Group 16">
            <a:extLst>
              <a:ext uri="{FF2B5EF4-FFF2-40B4-BE49-F238E27FC236}">
                <a16:creationId xmlns:a16="http://schemas.microsoft.com/office/drawing/2014/main" id="{A53280B9-5294-46A9-8C7E-2CB8E197146B}"/>
              </a:ext>
            </a:extLst>
          </p:cNvPr>
          <p:cNvGrpSpPr/>
          <p:nvPr/>
        </p:nvGrpSpPr>
        <p:grpSpPr>
          <a:xfrm>
            <a:off x="522025" y="3140553"/>
            <a:ext cx="4622800" cy="3717447"/>
            <a:chOff x="5740400" y="1905000"/>
            <a:chExt cx="4622800" cy="3717447"/>
          </a:xfrm>
        </p:grpSpPr>
        <p:sp>
          <p:nvSpPr>
            <p:cNvPr id="18" name="Rectangle 17">
              <a:extLst>
                <a:ext uri="{FF2B5EF4-FFF2-40B4-BE49-F238E27FC236}">
                  <a16:creationId xmlns:a16="http://schemas.microsoft.com/office/drawing/2014/main" id="{0A32DBAC-2620-4EAF-90B2-3828266FDBE4}"/>
                </a:ext>
              </a:extLst>
            </p:cNvPr>
            <p:cNvSpPr/>
            <p:nvPr/>
          </p:nvSpPr>
          <p:spPr>
            <a:xfrm>
              <a:off x="5740400" y="1905000"/>
              <a:ext cx="114300" cy="92333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3AC5968-8A7B-4B4E-88AC-35947F096DEE}"/>
                </a:ext>
              </a:extLst>
            </p:cNvPr>
            <p:cNvSpPr txBox="1"/>
            <p:nvPr/>
          </p:nvSpPr>
          <p:spPr>
            <a:xfrm>
              <a:off x="5961703" y="1905000"/>
              <a:ext cx="3588697" cy="461665"/>
            </a:xfrm>
            <a:prstGeom prst="rect">
              <a:avLst/>
            </a:prstGeom>
            <a:noFill/>
          </p:spPr>
          <p:txBody>
            <a:bodyPr wrap="square" rtlCol="0">
              <a:spAutoFit/>
            </a:bodyPr>
            <a:lstStyle/>
            <a:p>
              <a:r>
                <a:rPr lang="ar-SY" sz="2400" b="1" dirty="0">
                  <a:latin typeface="Sakkal Majalla" panose="02000000000000000000" pitchFamily="2" charset="-78"/>
                  <a:cs typeface="Sakkal Majalla" panose="02000000000000000000" pitchFamily="2" charset="-78"/>
                </a:rPr>
                <a:t>المهام</a:t>
              </a:r>
              <a:endParaRPr lang="en-US" sz="2400" b="1" dirty="0">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42F3539B-6AE1-420A-8BCB-B38C5267E9B5}"/>
                </a:ext>
              </a:extLst>
            </p:cNvPr>
            <p:cNvSpPr txBox="1"/>
            <p:nvPr/>
          </p:nvSpPr>
          <p:spPr>
            <a:xfrm>
              <a:off x="5961703" y="2206127"/>
              <a:ext cx="4401497" cy="3416320"/>
            </a:xfrm>
            <a:prstGeom prst="rect">
              <a:avLst/>
            </a:prstGeom>
            <a:noFill/>
          </p:spPr>
          <p:txBody>
            <a:bodyPr wrap="square" rtlCol="0">
              <a:spAutoFit/>
            </a:bodyPr>
            <a:lstStyle/>
            <a:p>
              <a:pPr marL="285750" lvl="0" indent="-285750" algn="just"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تأمين مستلزمات البحث العلمي من أدوات وأجهزة وكوادر</a:t>
              </a:r>
              <a:endParaRPr lang="en-US" dirty="0">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المساهمة والإشراف على إحداث العديد من المراكز البحثية التخصصية والحواضن </a:t>
              </a:r>
              <a:r>
                <a:rPr lang="ar-SA" dirty="0" err="1">
                  <a:latin typeface="Sakkal Majalla" panose="02000000000000000000" pitchFamily="2" charset="-78"/>
                  <a:cs typeface="Sakkal Majalla" panose="02000000000000000000" pitchFamily="2" charset="-78"/>
                </a:rPr>
                <a:t>لاتقانية</a:t>
              </a:r>
              <a:r>
                <a:rPr lang="ar-SA" dirty="0">
                  <a:latin typeface="Sakkal Majalla" panose="02000000000000000000" pitchFamily="2" charset="-78"/>
                  <a:cs typeface="Sakkal Majalla" panose="02000000000000000000" pitchFamily="2" charset="-78"/>
                </a:rPr>
                <a:t> والفكرية والمخابر المركزية المجهزة.</a:t>
              </a:r>
              <a:endParaRPr lang="en-US" dirty="0">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المساهمة والإشراف على تشكيل الوحدات البحثية لمتابعة تنفيذ وتطوير خطط البحث العلمي.</a:t>
              </a:r>
              <a:endParaRPr lang="en-US" dirty="0">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اعتماد مخططات الأبحاث العلمية لأعضاء الهيئة التعليمية ولطلاب الدراسات العليا.</a:t>
              </a:r>
              <a:endParaRPr lang="en-US" dirty="0">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المساهمة في تنظيم المؤتمرات والورشات والأيام العلمية في جامعة دمشق.</a:t>
              </a:r>
              <a:endParaRPr lang="en-US" dirty="0">
                <a:latin typeface="Sakkal Majalla" panose="02000000000000000000" pitchFamily="2" charset="-78"/>
                <a:cs typeface="Sakkal Majalla" panose="02000000000000000000" pitchFamily="2" charset="-78"/>
              </a:endParaRPr>
            </a:p>
            <a:p>
              <a:pPr marL="285750" lvl="0" indent="-285750" algn="just" rtl="1">
                <a:buFont typeface="Arial" panose="020B0604020202020204" pitchFamily="34" charset="0"/>
                <a:buChar char="•"/>
              </a:pPr>
              <a:r>
                <a:rPr lang="ar-SA" dirty="0">
                  <a:latin typeface="Sakkal Majalla" panose="02000000000000000000" pitchFamily="2" charset="-78"/>
                  <a:cs typeface="Sakkal Majalla" panose="02000000000000000000" pitchFamily="2" charset="-78"/>
                </a:rPr>
                <a:t>المتابعة والإشراف على كل ما يندرج تحت بند البحث العلمي ووسائله وأدواته في جامعة دمشق </a:t>
              </a:r>
              <a:endParaRPr lang="en-US" dirty="0">
                <a:latin typeface="Sakkal Majalla" panose="02000000000000000000" pitchFamily="2" charset="-78"/>
                <a:cs typeface="Sakkal Majalla" panose="02000000000000000000" pitchFamily="2" charset="-78"/>
              </a:endParaRPr>
            </a:p>
          </p:txBody>
        </p:sp>
      </p:grpSp>
      <p:grpSp>
        <p:nvGrpSpPr>
          <p:cNvPr id="21" name="Group 20">
            <a:extLst>
              <a:ext uri="{FF2B5EF4-FFF2-40B4-BE49-F238E27FC236}">
                <a16:creationId xmlns:a16="http://schemas.microsoft.com/office/drawing/2014/main" id="{940455E7-0B1A-4E8B-9438-58F5BBECB565}"/>
              </a:ext>
            </a:extLst>
          </p:cNvPr>
          <p:cNvGrpSpPr/>
          <p:nvPr/>
        </p:nvGrpSpPr>
        <p:grpSpPr>
          <a:xfrm>
            <a:off x="5488351" y="1898428"/>
            <a:ext cx="4622800" cy="923330"/>
            <a:chOff x="5740400" y="1905000"/>
            <a:chExt cx="4622800" cy="923330"/>
          </a:xfrm>
        </p:grpSpPr>
        <p:sp>
          <p:nvSpPr>
            <p:cNvPr id="22" name="Rectangle 21">
              <a:extLst>
                <a:ext uri="{FF2B5EF4-FFF2-40B4-BE49-F238E27FC236}">
                  <a16:creationId xmlns:a16="http://schemas.microsoft.com/office/drawing/2014/main" id="{B4BA51F6-8730-4ED7-B79B-D4E91957AAD9}"/>
                </a:ext>
              </a:extLst>
            </p:cNvPr>
            <p:cNvSpPr/>
            <p:nvPr/>
          </p:nvSpPr>
          <p:spPr>
            <a:xfrm>
              <a:off x="5740400" y="1905000"/>
              <a:ext cx="114300" cy="92333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C51E3A5-6C7C-4F2B-94D3-EF7A320CE6E0}"/>
                </a:ext>
              </a:extLst>
            </p:cNvPr>
            <p:cNvSpPr txBox="1"/>
            <p:nvPr/>
          </p:nvSpPr>
          <p:spPr>
            <a:xfrm>
              <a:off x="5961703" y="1905000"/>
              <a:ext cx="3588697" cy="461665"/>
            </a:xfrm>
            <a:prstGeom prst="rect">
              <a:avLst/>
            </a:prstGeom>
            <a:noFill/>
          </p:spPr>
          <p:txBody>
            <a:bodyPr wrap="square" rtlCol="0">
              <a:spAutoFit/>
            </a:bodyPr>
            <a:lstStyle/>
            <a:p>
              <a:r>
                <a:rPr lang="ar-SY" sz="2400" b="1" dirty="0">
                  <a:latin typeface="Sakkal Majalla" panose="02000000000000000000" pitchFamily="2" charset="-78"/>
                  <a:cs typeface="Sakkal Majalla" panose="02000000000000000000" pitchFamily="2" charset="-78"/>
                </a:rPr>
                <a:t>الكادر الإداري</a:t>
              </a:r>
              <a:endParaRPr lang="en-US" sz="2000" b="1" dirty="0">
                <a:solidFill>
                  <a:schemeClr val="accent3"/>
                </a:solidFill>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0C2EDABF-3474-492E-BCB7-2257E3FF0181}"/>
                </a:ext>
              </a:extLst>
            </p:cNvPr>
            <p:cNvSpPr txBox="1"/>
            <p:nvPr/>
          </p:nvSpPr>
          <p:spPr>
            <a:xfrm>
              <a:off x="5961703" y="2206127"/>
              <a:ext cx="4401497" cy="523220"/>
            </a:xfrm>
            <a:prstGeom prst="rect">
              <a:avLst/>
            </a:prstGeom>
            <a:noFill/>
          </p:spPr>
          <p:txBody>
            <a:bodyPr wrap="square" rtlCol="0">
              <a:spAutoFit/>
            </a:bodyPr>
            <a:lstStyle/>
            <a:p>
              <a:pPr algn="just" rtl="1"/>
              <a:r>
                <a:rPr lang="ar-SY" sz="2800" dirty="0">
                  <a:latin typeface="Sakkal Majalla" panose="02000000000000000000" pitchFamily="2" charset="-78"/>
                  <a:cs typeface="Sakkal Majalla" panose="02000000000000000000" pitchFamily="2" charset="-78"/>
                </a:rPr>
                <a:t>12 موظف</a:t>
              </a:r>
              <a:endParaRPr lang="en-US" sz="5400" b="1" dirty="0">
                <a:latin typeface="Sakkal Majalla" panose="02000000000000000000" pitchFamily="2" charset="-78"/>
                <a:cs typeface="Sakkal Majalla" panose="02000000000000000000" pitchFamily="2" charset="-78"/>
              </a:endParaRPr>
            </a:p>
          </p:txBody>
        </p:sp>
      </p:grpSp>
      <p:grpSp>
        <p:nvGrpSpPr>
          <p:cNvPr id="25" name="Group 24">
            <a:extLst>
              <a:ext uri="{FF2B5EF4-FFF2-40B4-BE49-F238E27FC236}">
                <a16:creationId xmlns:a16="http://schemas.microsoft.com/office/drawing/2014/main" id="{6DB27667-098E-4165-9764-6CFFBEA94D1C}"/>
              </a:ext>
            </a:extLst>
          </p:cNvPr>
          <p:cNvGrpSpPr/>
          <p:nvPr/>
        </p:nvGrpSpPr>
        <p:grpSpPr>
          <a:xfrm>
            <a:off x="7698840" y="3322083"/>
            <a:ext cx="2880000" cy="2880000"/>
            <a:chOff x="4605485" y="2243499"/>
            <a:chExt cx="2981029" cy="2981028"/>
          </a:xfrm>
        </p:grpSpPr>
        <p:sp>
          <p:nvSpPr>
            <p:cNvPr id="26" name="Block Arc 25">
              <a:extLst>
                <a:ext uri="{FF2B5EF4-FFF2-40B4-BE49-F238E27FC236}">
                  <a16:creationId xmlns:a16="http://schemas.microsoft.com/office/drawing/2014/main" id="{31625BFF-90A8-4164-AF8D-57B81A3478D2}"/>
                </a:ext>
              </a:extLst>
            </p:cNvPr>
            <p:cNvSpPr/>
            <p:nvPr/>
          </p:nvSpPr>
          <p:spPr>
            <a:xfrm>
              <a:off x="4605485" y="2243499"/>
              <a:ext cx="2981029" cy="2981028"/>
            </a:xfrm>
            <a:prstGeom prst="blockArc">
              <a:avLst>
                <a:gd name="adj1" fmla="val 10800000"/>
                <a:gd name="adj2" fmla="val 16200000"/>
                <a:gd name="adj3" fmla="val 4642"/>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Block Arc 26">
              <a:extLst>
                <a:ext uri="{FF2B5EF4-FFF2-40B4-BE49-F238E27FC236}">
                  <a16:creationId xmlns:a16="http://schemas.microsoft.com/office/drawing/2014/main" id="{2E48C488-E043-4CE5-96DC-1B8EC578836C}"/>
                </a:ext>
              </a:extLst>
            </p:cNvPr>
            <p:cNvSpPr/>
            <p:nvPr/>
          </p:nvSpPr>
          <p:spPr>
            <a:xfrm>
              <a:off x="4605485" y="2243499"/>
              <a:ext cx="2981029" cy="2981028"/>
            </a:xfrm>
            <a:prstGeom prst="blockArc">
              <a:avLst>
                <a:gd name="adj1" fmla="val 5400000"/>
                <a:gd name="adj2" fmla="val 10800000"/>
                <a:gd name="adj3" fmla="val 4642"/>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Block Arc 27">
              <a:extLst>
                <a:ext uri="{FF2B5EF4-FFF2-40B4-BE49-F238E27FC236}">
                  <a16:creationId xmlns:a16="http://schemas.microsoft.com/office/drawing/2014/main" id="{2EAF6F75-15DF-466E-8244-C1DC50A89C17}"/>
                </a:ext>
              </a:extLst>
            </p:cNvPr>
            <p:cNvSpPr/>
            <p:nvPr/>
          </p:nvSpPr>
          <p:spPr>
            <a:xfrm>
              <a:off x="4605485" y="2243499"/>
              <a:ext cx="2981029" cy="2981028"/>
            </a:xfrm>
            <a:prstGeom prst="blockArc">
              <a:avLst>
                <a:gd name="adj1" fmla="val 0"/>
                <a:gd name="adj2" fmla="val 5400000"/>
                <a:gd name="adj3" fmla="val 4642"/>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Block Arc 28">
              <a:extLst>
                <a:ext uri="{FF2B5EF4-FFF2-40B4-BE49-F238E27FC236}">
                  <a16:creationId xmlns:a16="http://schemas.microsoft.com/office/drawing/2014/main" id="{474684FF-9192-4C87-9F50-F90528295FFE}"/>
                </a:ext>
              </a:extLst>
            </p:cNvPr>
            <p:cNvSpPr/>
            <p:nvPr/>
          </p:nvSpPr>
          <p:spPr>
            <a:xfrm>
              <a:off x="4605485" y="2243499"/>
              <a:ext cx="2981029" cy="2981028"/>
            </a:xfrm>
            <a:prstGeom prst="blockArc">
              <a:avLst>
                <a:gd name="adj1" fmla="val 16200000"/>
                <a:gd name="adj2" fmla="val 0"/>
                <a:gd name="adj3" fmla="val 4642"/>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30" name="Freeform: Shape 9">
            <a:extLst>
              <a:ext uri="{FF2B5EF4-FFF2-40B4-BE49-F238E27FC236}">
                <a16:creationId xmlns:a16="http://schemas.microsoft.com/office/drawing/2014/main" id="{63EB9012-4099-43C9-B59C-29DB3BB49915}"/>
              </a:ext>
            </a:extLst>
          </p:cNvPr>
          <p:cNvSpPr/>
          <p:nvPr/>
        </p:nvSpPr>
        <p:spPr>
          <a:xfrm>
            <a:off x="8490840" y="4114083"/>
            <a:ext cx="1296000" cy="1296000"/>
          </a:xfrm>
          <a:custGeom>
            <a:avLst/>
            <a:gdLst>
              <a:gd name="connsiteX0" fmla="*/ 0 w 3836781"/>
              <a:gd name="connsiteY0" fmla="*/ 1918391 h 3836781"/>
              <a:gd name="connsiteX1" fmla="*/ 1918391 w 3836781"/>
              <a:gd name="connsiteY1" fmla="*/ 0 h 3836781"/>
              <a:gd name="connsiteX2" fmla="*/ 3836782 w 3836781"/>
              <a:gd name="connsiteY2" fmla="*/ 1918391 h 3836781"/>
              <a:gd name="connsiteX3" fmla="*/ 1918391 w 3836781"/>
              <a:gd name="connsiteY3" fmla="*/ 3836782 h 3836781"/>
              <a:gd name="connsiteX4" fmla="*/ 0 w 3836781"/>
              <a:gd name="connsiteY4" fmla="*/ 1918391 h 383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6781" h="3836781">
                <a:moveTo>
                  <a:pt x="0" y="1918391"/>
                </a:moveTo>
                <a:cubicBezTo>
                  <a:pt x="0" y="858893"/>
                  <a:pt x="858893" y="0"/>
                  <a:pt x="1918391" y="0"/>
                </a:cubicBezTo>
                <a:cubicBezTo>
                  <a:pt x="2977889" y="0"/>
                  <a:pt x="3836782" y="858893"/>
                  <a:pt x="3836782" y="1918391"/>
                </a:cubicBezTo>
                <a:cubicBezTo>
                  <a:pt x="3836782" y="2977889"/>
                  <a:pt x="2977889" y="3836782"/>
                  <a:pt x="1918391" y="3836782"/>
                </a:cubicBezTo>
                <a:cubicBezTo>
                  <a:pt x="858893" y="3836782"/>
                  <a:pt x="0" y="2977889"/>
                  <a:pt x="0" y="1918391"/>
                </a:cubicBezTo>
                <a:close/>
              </a:path>
            </a:pathLst>
          </a:custGeom>
          <a:solidFill>
            <a:srgbClr val="002E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4434" tIns="644434" rIns="644434" bIns="644434" numCol="1" spcCol="1270" anchor="ctr" anchorCtr="0">
            <a:noAutofit/>
          </a:bodyPr>
          <a:lstStyle/>
          <a:p>
            <a:pPr algn="ctr" defTabSz="2889250">
              <a:lnSpc>
                <a:spcPct val="90000"/>
              </a:lnSpc>
              <a:spcBef>
                <a:spcPct val="0"/>
              </a:spcBef>
              <a:spcAft>
                <a:spcPct val="35000"/>
              </a:spcAft>
            </a:pPr>
            <a:endParaRPr lang="en-US" sz="6500"/>
          </a:p>
        </p:txBody>
      </p:sp>
      <p:sp>
        <p:nvSpPr>
          <p:cNvPr id="31" name="Freeform: Shape 13">
            <a:extLst>
              <a:ext uri="{FF2B5EF4-FFF2-40B4-BE49-F238E27FC236}">
                <a16:creationId xmlns:a16="http://schemas.microsoft.com/office/drawing/2014/main" id="{C1854435-6E3C-46F7-99A6-EA451EFD17DB}"/>
              </a:ext>
            </a:extLst>
          </p:cNvPr>
          <p:cNvSpPr/>
          <p:nvPr/>
        </p:nvSpPr>
        <p:spPr>
          <a:xfrm>
            <a:off x="7506911" y="5004436"/>
            <a:ext cx="935192" cy="936000"/>
          </a:xfrm>
          <a:custGeom>
            <a:avLst/>
            <a:gdLst>
              <a:gd name="connsiteX0" fmla="*/ 0 w 2685747"/>
              <a:gd name="connsiteY0" fmla="*/ 1342874 h 2685747"/>
              <a:gd name="connsiteX1" fmla="*/ 1342874 w 2685747"/>
              <a:gd name="connsiteY1" fmla="*/ 0 h 2685747"/>
              <a:gd name="connsiteX2" fmla="*/ 2685748 w 2685747"/>
              <a:gd name="connsiteY2" fmla="*/ 1342874 h 2685747"/>
              <a:gd name="connsiteX3" fmla="*/ 1342874 w 2685747"/>
              <a:gd name="connsiteY3" fmla="*/ 2685748 h 2685747"/>
              <a:gd name="connsiteX4" fmla="*/ 0 w 2685747"/>
              <a:gd name="connsiteY4" fmla="*/ 1342874 h 2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747" h="2685747">
                <a:moveTo>
                  <a:pt x="0" y="1342874"/>
                </a:moveTo>
                <a:cubicBezTo>
                  <a:pt x="0" y="601225"/>
                  <a:pt x="601225" y="0"/>
                  <a:pt x="1342874" y="0"/>
                </a:cubicBezTo>
                <a:cubicBezTo>
                  <a:pt x="2084523" y="0"/>
                  <a:pt x="2685748" y="601225"/>
                  <a:pt x="2685748" y="1342874"/>
                </a:cubicBezTo>
                <a:cubicBezTo>
                  <a:pt x="2685748" y="2084523"/>
                  <a:pt x="2084523" y="2685748"/>
                  <a:pt x="1342874" y="2685748"/>
                </a:cubicBezTo>
                <a:cubicBezTo>
                  <a:pt x="601225" y="2685748"/>
                  <a:pt x="0" y="2084523"/>
                  <a:pt x="0" y="1342874"/>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089" tIns="458089" rIns="458089" bIns="458089" numCol="1" spcCol="1270" anchor="ctr" anchorCtr="0">
            <a:noAutofit/>
          </a:bodyPr>
          <a:lstStyle/>
          <a:p>
            <a:pPr algn="ctr" defTabSz="2266950">
              <a:lnSpc>
                <a:spcPct val="90000"/>
              </a:lnSpc>
              <a:spcBef>
                <a:spcPct val="0"/>
              </a:spcBef>
              <a:spcAft>
                <a:spcPct val="35000"/>
              </a:spcAft>
            </a:pPr>
            <a:endParaRPr lang="en-US" sz="5100"/>
          </a:p>
        </p:txBody>
      </p:sp>
      <p:sp>
        <p:nvSpPr>
          <p:cNvPr id="32" name="Freeform: Shape 13">
            <a:extLst>
              <a:ext uri="{FF2B5EF4-FFF2-40B4-BE49-F238E27FC236}">
                <a16:creationId xmlns:a16="http://schemas.microsoft.com/office/drawing/2014/main" id="{71BAFD13-2D4E-456F-A628-8D0B3C66A1F6}"/>
              </a:ext>
            </a:extLst>
          </p:cNvPr>
          <p:cNvSpPr/>
          <p:nvPr/>
        </p:nvSpPr>
        <p:spPr>
          <a:xfrm>
            <a:off x="9930394" y="5038246"/>
            <a:ext cx="935192" cy="936000"/>
          </a:xfrm>
          <a:custGeom>
            <a:avLst/>
            <a:gdLst>
              <a:gd name="connsiteX0" fmla="*/ 0 w 2685747"/>
              <a:gd name="connsiteY0" fmla="*/ 1342874 h 2685747"/>
              <a:gd name="connsiteX1" fmla="*/ 1342874 w 2685747"/>
              <a:gd name="connsiteY1" fmla="*/ 0 h 2685747"/>
              <a:gd name="connsiteX2" fmla="*/ 2685748 w 2685747"/>
              <a:gd name="connsiteY2" fmla="*/ 1342874 h 2685747"/>
              <a:gd name="connsiteX3" fmla="*/ 1342874 w 2685747"/>
              <a:gd name="connsiteY3" fmla="*/ 2685748 h 2685747"/>
              <a:gd name="connsiteX4" fmla="*/ 0 w 2685747"/>
              <a:gd name="connsiteY4" fmla="*/ 1342874 h 2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747" h="2685747">
                <a:moveTo>
                  <a:pt x="0" y="1342874"/>
                </a:moveTo>
                <a:cubicBezTo>
                  <a:pt x="0" y="601225"/>
                  <a:pt x="601225" y="0"/>
                  <a:pt x="1342874" y="0"/>
                </a:cubicBezTo>
                <a:cubicBezTo>
                  <a:pt x="2084523" y="0"/>
                  <a:pt x="2685748" y="601225"/>
                  <a:pt x="2685748" y="1342874"/>
                </a:cubicBezTo>
                <a:cubicBezTo>
                  <a:pt x="2685748" y="2084523"/>
                  <a:pt x="2084523" y="2685748"/>
                  <a:pt x="1342874" y="2685748"/>
                </a:cubicBezTo>
                <a:cubicBezTo>
                  <a:pt x="601225" y="2685748"/>
                  <a:pt x="0" y="2084523"/>
                  <a:pt x="0" y="1342874"/>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089" tIns="458089" rIns="458089" bIns="458089" numCol="1" spcCol="1270" anchor="ctr" anchorCtr="0">
            <a:noAutofit/>
          </a:bodyPr>
          <a:lstStyle/>
          <a:p>
            <a:pPr algn="ctr" defTabSz="2266950">
              <a:lnSpc>
                <a:spcPct val="90000"/>
              </a:lnSpc>
              <a:spcBef>
                <a:spcPct val="0"/>
              </a:spcBef>
              <a:spcAft>
                <a:spcPct val="35000"/>
              </a:spcAft>
            </a:pPr>
            <a:endParaRPr lang="en-US" sz="5100"/>
          </a:p>
        </p:txBody>
      </p:sp>
      <p:sp>
        <p:nvSpPr>
          <p:cNvPr id="33" name="TextBox 32">
            <a:extLst>
              <a:ext uri="{FF2B5EF4-FFF2-40B4-BE49-F238E27FC236}">
                <a16:creationId xmlns:a16="http://schemas.microsoft.com/office/drawing/2014/main" id="{7BF03FB8-036E-4C9E-9172-27F7CC8320CF}"/>
              </a:ext>
            </a:extLst>
          </p:cNvPr>
          <p:cNvSpPr txBox="1"/>
          <p:nvPr/>
        </p:nvSpPr>
        <p:spPr>
          <a:xfrm>
            <a:off x="8524456" y="4346585"/>
            <a:ext cx="1228769" cy="830997"/>
          </a:xfrm>
          <a:prstGeom prst="rect">
            <a:avLst/>
          </a:prstGeom>
          <a:noFill/>
        </p:spPr>
        <p:txBody>
          <a:bodyPr wrap="square" rtlCol="0">
            <a:spAutoFit/>
          </a:bodyPr>
          <a:lstStyle/>
          <a:p>
            <a:pPr algn="ctr"/>
            <a:r>
              <a:rPr lang="ar-SY" sz="2400" b="1" dirty="0">
                <a:solidFill>
                  <a:schemeClr val="bg2"/>
                </a:solidFill>
                <a:latin typeface="Sakkal Majalla" panose="02000000000000000000" pitchFamily="2" charset="-78"/>
                <a:cs typeface="Sakkal Majalla" panose="02000000000000000000" pitchFamily="2" charset="-78"/>
              </a:rPr>
              <a:t>البنية الإدارية</a:t>
            </a:r>
            <a:endParaRPr lang="en-ID" sz="2400" b="1" dirty="0">
              <a:solidFill>
                <a:schemeClr val="bg2"/>
              </a:solidFill>
              <a:latin typeface="Sakkal Majalla" panose="02000000000000000000" pitchFamily="2" charset="-78"/>
              <a:cs typeface="Sakkal Majalla" panose="02000000000000000000" pitchFamily="2" charset="-78"/>
            </a:endParaRPr>
          </a:p>
        </p:txBody>
      </p:sp>
      <p:pic>
        <p:nvPicPr>
          <p:cNvPr id="34" name="Graphic 33" descr="Cycle with people outline">
            <a:extLst>
              <a:ext uri="{FF2B5EF4-FFF2-40B4-BE49-F238E27FC236}">
                <a16:creationId xmlns:a16="http://schemas.microsoft.com/office/drawing/2014/main" id="{4C9CF699-F7E5-46C4-8BE0-A8851EFF4B3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2009" y="3322083"/>
            <a:ext cx="646726" cy="646726"/>
          </a:xfrm>
          <a:prstGeom prst="rect">
            <a:avLst/>
          </a:prstGeom>
        </p:spPr>
      </p:pic>
      <p:pic>
        <p:nvPicPr>
          <p:cNvPr id="35" name="Graphic 34" descr="Remote learning language outline">
            <a:extLst>
              <a:ext uri="{FF2B5EF4-FFF2-40B4-BE49-F238E27FC236}">
                <a16:creationId xmlns:a16="http://schemas.microsoft.com/office/drawing/2014/main" id="{1C8AD9E3-9BB0-4972-B6CD-9B956A3D69B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2074" y="5210003"/>
            <a:ext cx="524866" cy="524866"/>
          </a:xfrm>
          <a:prstGeom prst="rect">
            <a:avLst/>
          </a:prstGeom>
        </p:spPr>
      </p:pic>
      <p:pic>
        <p:nvPicPr>
          <p:cNvPr id="36" name="Graphic 35" descr="Thumbs up sign outline">
            <a:extLst>
              <a:ext uri="{FF2B5EF4-FFF2-40B4-BE49-F238E27FC236}">
                <a16:creationId xmlns:a16="http://schemas.microsoft.com/office/drawing/2014/main" id="{F0B599E6-CFB0-404F-A5EA-26BBFEE5CB4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5895" y="5194151"/>
            <a:ext cx="624191" cy="624191"/>
          </a:xfrm>
          <a:prstGeom prst="rect">
            <a:avLst/>
          </a:prstGeom>
        </p:spPr>
      </p:pic>
      <p:sp>
        <p:nvSpPr>
          <p:cNvPr id="37" name="TextBox 36">
            <a:extLst>
              <a:ext uri="{FF2B5EF4-FFF2-40B4-BE49-F238E27FC236}">
                <a16:creationId xmlns:a16="http://schemas.microsoft.com/office/drawing/2014/main" id="{54AD2165-8A45-4FC0-8FDD-27789D801710}"/>
              </a:ext>
            </a:extLst>
          </p:cNvPr>
          <p:cNvSpPr txBox="1"/>
          <p:nvPr/>
        </p:nvSpPr>
        <p:spPr>
          <a:xfrm>
            <a:off x="5467209" y="4878363"/>
            <a:ext cx="2067179" cy="707886"/>
          </a:xfrm>
          <a:prstGeom prst="rect">
            <a:avLst/>
          </a:prstGeom>
          <a:noFill/>
        </p:spPr>
        <p:txBody>
          <a:bodyPr wrap="square">
            <a:spAutoFit/>
          </a:bodyPr>
          <a:lstStyle/>
          <a:p>
            <a:pPr algn="ctr" rtl="1"/>
            <a:r>
              <a:rPr lang="ar-SA" sz="2000" dirty="0">
                <a:solidFill>
                  <a:srgbClr val="0070C0"/>
                </a:solidFill>
                <a:latin typeface="Sakkal Majalla" panose="02000000000000000000" pitchFamily="2" charset="-78"/>
                <a:cs typeface="Sakkal Majalla" panose="02000000000000000000" pitchFamily="2" charset="-78"/>
              </a:rPr>
              <a:t>دائرة الإبداع و الاختراع و نقل التكنولوجيا </a:t>
            </a:r>
            <a:endParaRPr lang="en-US" sz="2000" dirty="0">
              <a:solidFill>
                <a:srgbClr val="0070C0"/>
              </a:solidFill>
              <a:latin typeface="Sakkal Majalla" panose="02000000000000000000" pitchFamily="2" charset="-78"/>
              <a:cs typeface="Sakkal Majalla" panose="02000000000000000000" pitchFamily="2" charset="-78"/>
            </a:endParaRPr>
          </a:p>
        </p:txBody>
      </p:sp>
      <p:grpSp>
        <p:nvGrpSpPr>
          <p:cNvPr id="38" name="Group 37">
            <a:extLst>
              <a:ext uri="{FF2B5EF4-FFF2-40B4-BE49-F238E27FC236}">
                <a16:creationId xmlns:a16="http://schemas.microsoft.com/office/drawing/2014/main" id="{C9DDC51B-4D22-4182-9230-18E9A95F3842}"/>
              </a:ext>
            </a:extLst>
          </p:cNvPr>
          <p:cNvGrpSpPr/>
          <p:nvPr/>
        </p:nvGrpSpPr>
        <p:grpSpPr>
          <a:xfrm>
            <a:off x="5124683" y="2851513"/>
            <a:ext cx="3554413" cy="998698"/>
            <a:chOff x="502266" y="3863571"/>
            <a:chExt cx="3652019" cy="915103"/>
          </a:xfrm>
        </p:grpSpPr>
        <p:sp>
          <p:nvSpPr>
            <p:cNvPr id="39" name="TextBox 38">
              <a:extLst>
                <a:ext uri="{FF2B5EF4-FFF2-40B4-BE49-F238E27FC236}">
                  <a16:creationId xmlns:a16="http://schemas.microsoft.com/office/drawing/2014/main" id="{9BDB05C1-42EA-403D-B3AF-5D6BB44FDC23}"/>
                </a:ext>
              </a:extLst>
            </p:cNvPr>
            <p:cNvSpPr txBox="1"/>
            <p:nvPr/>
          </p:nvSpPr>
          <p:spPr>
            <a:xfrm>
              <a:off x="2030340" y="3863571"/>
              <a:ext cx="2123945" cy="648633"/>
            </a:xfrm>
            <a:prstGeom prst="rect">
              <a:avLst/>
            </a:prstGeom>
            <a:noFill/>
          </p:spPr>
          <p:txBody>
            <a:bodyPr wrap="square">
              <a:spAutoFit/>
            </a:bodyPr>
            <a:lstStyle/>
            <a:p>
              <a:pPr algn="ctr"/>
              <a:r>
                <a:rPr lang="ar-SA" sz="2000" dirty="0">
                  <a:solidFill>
                    <a:srgbClr val="0070C0"/>
                  </a:solidFill>
                  <a:latin typeface="Sakkal Majalla" panose="02000000000000000000" pitchFamily="2" charset="-78"/>
                  <a:cs typeface="Sakkal Majalla" panose="02000000000000000000" pitchFamily="2" charset="-78"/>
                </a:rPr>
                <a:t>دائرة الأبحاث العلمية  واللجان الخاصة بها </a:t>
              </a:r>
              <a:endParaRPr lang="en-US" sz="2400" b="1" dirty="0">
                <a:solidFill>
                  <a:srgbClr val="0070C0"/>
                </a:solidFill>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id="{EE53D615-A219-4C70-855B-F90080A77E42}"/>
                </a:ext>
              </a:extLst>
            </p:cNvPr>
            <p:cNvSpPr txBox="1"/>
            <p:nvPr/>
          </p:nvSpPr>
          <p:spPr>
            <a:xfrm>
              <a:off x="502266" y="4470897"/>
              <a:ext cx="2981029" cy="307777"/>
            </a:xfrm>
            <a:prstGeom prst="rect">
              <a:avLst/>
            </a:prstGeom>
            <a:noFill/>
          </p:spPr>
          <p:txBody>
            <a:bodyPr wrap="square">
              <a:spAutoFit/>
            </a:bodyPr>
            <a:lstStyle/>
            <a:p>
              <a:pPr algn="r"/>
              <a:endParaRPr lang="en-US" sz="1400" dirty="0"/>
            </a:p>
          </p:txBody>
        </p:sp>
      </p:grpSp>
      <p:sp>
        <p:nvSpPr>
          <p:cNvPr id="41" name="TextBox 40">
            <a:extLst>
              <a:ext uri="{FF2B5EF4-FFF2-40B4-BE49-F238E27FC236}">
                <a16:creationId xmlns:a16="http://schemas.microsoft.com/office/drawing/2014/main" id="{4BCA5BD7-E6DA-42DE-9744-708025E6CF44}"/>
              </a:ext>
            </a:extLst>
          </p:cNvPr>
          <p:cNvSpPr txBox="1"/>
          <p:nvPr/>
        </p:nvSpPr>
        <p:spPr>
          <a:xfrm>
            <a:off x="10360332" y="4289815"/>
            <a:ext cx="2067179" cy="707886"/>
          </a:xfrm>
          <a:prstGeom prst="rect">
            <a:avLst/>
          </a:prstGeom>
          <a:noFill/>
        </p:spPr>
        <p:txBody>
          <a:bodyPr wrap="square">
            <a:spAutoFit/>
          </a:bodyPr>
          <a:lstStyle/>
          <a:p>
            <a:pPr algn="ctr" rtl="1"/>
            <a:r>
              <a:rPr lang="ar-SA" sz="2000" dirty="0">
                <a:solidFill>
                  <a:srgbClr val="0070C0"/>
                </a:solidFill>
                <a:latin typeface="Sakkal Majalla" panose="02000000000000000000" pitchFamily="2" charset="-78"/>
                <a:cs typeface="Sakkal Majalla" panose="02000000000000000000" pitchFamily="2" charset="-78"/>
              </a:rPr>
              <a:t>دائرة النشر العلمي والمكتبات الالكترونية </a:t>
            </a:r>
            <a:endParaRPr lang="en-US" sz="2000" dirty="0">
              <a:solidFill>
                <a:srgbClr val="0070C0"/>
              </a:solidFill>
              <a:latin typeface="Sakkal Majalla" panose="02000000000000000000" pitchFamily="2" charset="-78"/>
              <a:cs typeface="Sakkal Majalla" panose="02000000000000000000" pitchFamily="2" charset="-78"/>
            </a:endParaRPr>
          </a:p>
        </p:txBody>
      </p:sp>
      <p:sp>
        <p:nvSpPr>
          <p:cNvPr id="42" name="Title 4">
            <a:extLst>
              <a:ext uri="{FF2B5EF4-FFF2-40B4-BE49-F238E27FC236}">
                <a16:creationId xmlns:a16="http://schemas.microsoft.com/office/drawing/2014/main" id="{6B0703D0-BD9D-4EC6-A084-FF261488D8E5}"/>
              </a:ext>
            </a:extLst>
          </p:cNvPr>
          <p:cNvSpPr txBox="1">
            <a:spLocks/>
          </p:cNvSpPr>
          <p:nvPr/>
        </p:nvSpPr>
        <p:spPr>
          <a:xfrm>
            <a:off x="5859733" y="884093"/>
            <a:ext cx="5117276" cy="87844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en-US" sz="5400" b="1" dirty="0">
              <a:latin typeface="Sakkal Majalla" panose="02000000000000000000" pitchFamily="2" charset="-78"/>
              <a:cs typeface="Sakkal Majalla" panose="02000000000000000000" pitchFamily="2" charset="-78"/>
            </a:endParaRPr>
          </a:p>
        </p:txBody>
      </p:sp>
      <p:grpSp>
        <p:nvGrpSpPr>
          <p:cNvPr id="43" name="Group 42">
            <a:extLst>
              <a:ext uri="{FF2B5EF4-FFF2-40B4-BE49-F238E27FC236}">
                <a16:creationId xmlns:a16="http://schemas.microsoft.com/office/drawing/2014/main" id="{870C26EF-3936-4AE0-BF13-A33753C659C1}"/>
              </a:ext>
            </a:extLst>
          </p:cNvPr>
          <p:cNvGrpSpPr/>
          <p:nvPr/>
        </p:nvGrpSpPr>
        <p:grpSpPr>
          <a:xfrm>
            <a:off x="8665992" y="2949871"/>
            <a:ext cx="935192" cy="936000"/>
            <a:chOff x="4834141" y="2255683"/>
            <a:chExt cx="935192" cy="1048649"/>
          </a:xfrm>
        </p:grpSpPr>
        <p:sp>
          <p:nvSpPr>
            <p:cNvPr id="44" name="Freeform: Shape 11">
              <a:extLst>
                <a:ext uri="{FF2B5EF4-FFF2-40B4-BE49-F238E27FC236}">
                  <a16:creationId xmlns:a16="http://schemas.microsoft.com/office/drawing/2014/main" id="{0A3695BD-46F8-4936-AE64-BD05FB19E05F}"/>
                </a:ext>
              </a:extLst>
            </p:cNvPr>
            <p:cNvSpPr/>
            <p:nvPr/>
          </p:nvSpPr>
          <p:spPr>
            <a:xfrm>
              <a:off x="4834141" y="2255683"/>
              <a:ext cx="935192" cy="1048649"/>
            </a:xfrm>
            <a:custGeom>
              <a:avLst/>
              <a:gdLst>
                <a:gd name="connsiteX0" fmla="*/ 0 w 2685747"/>
                <a:gd name="connsiteY0" fmla="*/ 1342874 h 2685747"/>
                <a:gd name="connsiteX1" fmla="*/ 1342874 w 2685747"/>
                <a:gd name="connsiteY1" fmla="*/ 0 h 2685747"/>
                <a:gd name="connsiteX2" fmla="*/ 2685748 w 2685747"/>
                <a:gd name="connsiteY2" fmla="*/ 1342874 h 2685747"/>
                <a:gd name="connsiteX3" fmla="*/ 1342874 w 2685747"/>
                <a:gd name="connsiteY3" fmla="*/ 2685748 h 2685747"/>
                <a:gd name="connsiteX4" fmla="*/ 0 w 2685747"/>
                <a:gd name="connsiteY4" fmla="*/ 1342874 h 2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747" h="2685747">
                  <a:moveTo>
                    <a:pt x="0" y="1342874"/>
                  </a:moveTo>
                  <a:cubicBezTo>
                    <a:pt x="0" y="601225"/>
                    <a:pt x="601225" y="0"/>
                    <a:pt x="1342874" y="0"/>
                  </a:cubicBezTo>
                  <a:cubicBezTo>
                    <a:pt x="2084523" y="0"/>
                    <a:pt x="2685748" y="601225"/>
                    <a:pt x="2685748" y="1342874"/>
                  </a:cubicBezTo>
                  <a:cubicBezTo>
                    <a:pt x="2685748" y="2084523"/>
                    <a:pt x="2084523" y="2685748"/>
                    <a:pt x="1342874" y="2685748"/>
                  </a:cubicBezTo>
                  <a:cubicBezTo>
                    <a:pt x="601225" y="2685748"/>
                    <a:pt x="0" y="2084523"/>
                    <a:pt x="0" y="1342874"/>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089" tIns="458089" rIns="458089" bIns="458089" numCol="1" spcCol="1270" anchor="ctr" anchorCtr="0">
              <a:noAutofit/>
            </a:bodyPr>
            <a:lstStyle/>
            <a:p>
              <a:pPr algn="ctr" defTabSz="2266950">
                <a:lnSpc>
                  <a:spcPct val="90000"/>
                </a:lnSpc>
                <a:spcBef>
                  <a:spcPct val="0"/>
                </a:spcBef>
                <a:spcAft>
                  <a:spcPct val="35000"/>
                </a:spcAft>
              </a:pPr>
              <a:endParaRPr lang="en-US" sz="5100"/>
            </a:p>
          </p:txBody>
        </p:sp>
        <p:pic>
          <p:nvPicPr>
            <p:cNvPr id="45" name="Graphic 44" descr="Microscope">
              <a:extLst>
                <a:ext uri="{FF2B5EF4-FFF2-40B4-BE49-F238E27FC236}">
                  <a16:creationId xmlns:a16="http://schemas.microsoft.com/office/drawing/2014/main" id="{01A136E7-6940-47A5-AB09-D4D0A280FA7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4796" y="2432398"/>
              <a:ext cx="641720" cy="641721"/>
            </a:xfrm>
            <a:prstGeom prst="rect">
              <a:avLst/>
            </a:prstGeom>
          </p:spPr>
        </p:pic>
      </p:grpSp>
      <p:sp>
        <p:nvSpPr>
          <p:cNvPr id="6" name="Slide Number Placeholder 5">
            <a:extLst>
              <a:ext uri="{FF2B5EF4-FFF2-40B4-BE49-F238E27FC236}">
                <a16:creationId xmlns:a16="http://schemas.microsoft.com/office/drawing/2014/main" id="{9191FC01-5056-4DDA-87DE-2E8D82D3E644}"/>
              </a:ext>
            </a:extLst>
          </p:cNvPr>
          <p:cNvSpPr>
            <a:spLocks noGrp="1"/>
          </p:cNvSpPr>
          <p:nvPr>
            <p:ph type="sldNum" sz="quarter" idx="12"/>
          </p:nvPr>
        </p:nvSpPr>
        <p:spPr/>
        <p:txBody>
          <a:bodyPr/>
          <a:lstStyle/>
          <a:p>
            <a:fld id="{9B17CF23-03A9-49C3-B7C9-A68759EF3A43}" type="slidenum">
              <a:rPr lang="en-US" smtClean="0"/>
              <a:t>4</a:t>
            </a:fld>
            <a:endParaRPr lang="en-US"/>
          </a:p>
        </p:txBody>
      </p:sp>
    </p:spTree>
    <p:extLst>
      <p:ext uri="{BB962C8B-B14F-4D97-AF65-F5344CB8AC3E}">
        <p14:creationId xmlns:p14="http://schemas.microsoft.com/office/powerpoint/2010/main" val="3442973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0"/>
                            </p:stCondLst>
                            <p:childTnLst>
                              <p:par>
                                <p:cTn id="23" presetID="53" presetClass="entr" presetSubtype="16"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500"/>
                            </p:stCondLst>
                            <p:childTnLst>
                              <p:par>
                                <p:cTn id="29" presetID="21" presetClass="entr" presetSubtype="1"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heel(1)">
                                      <p:cBhvr>
                                        <p:cTn id="31" dur="20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7"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CD4F9DAD-BF3B-43AD-BB6C-1C4B9CF0E43C}"/>
              </a:ext>
            </a:extLst>
          </p:cNvPr>
          <p:cNvGrpSpPr/>
          <p:nvPr/>
        </p:nvGrpSpPr>
        <p:grpSpPr>
          <a:xfrm>
            <a:off x="557585" y="360906"/>
            <a:ext cx="715100" cy="715101"/>
            <a:chOff x="3130822" y="5072133"/>
            <a:chExt cx="715100" cy="715101"/>
          </a:xfrm>
          <a:solidFill>
            <a:srgbClr val="002E50"/>
          </a:solidFill>
        </p:grpSpPr>
        <p:sp>
          <p:nvSpPr>
            <p:cNvPr id="75" name="Кружок">
              <a:extLst>
                <a:ext uri="{FF2B5EF4-FFF2-40B4-BE49-F238E27FC236}">
                  <a16:creationId xmlns:a16="http://schemas.microsoft.com/office/drawing/2014/main" id="{595FE3D5-CA62-4E75-9650-69F00CCFA1D4}"/>
                </a:ext>
              </a:extLst>
            </p:cNvPr>
            <p:cNvSpPr/>
            <p:nvPr/>
          </p:nvSpPr>
          <p:spPr>
            <a:xfrm>
              <a:off x="3130822" y="5072133"/>
              <a:ext cx="715100" cy="715101"/>
            </a:xfrm>
            <a:prstGeom prst="ellipse">
              <a:avLst/>
            </a:prstGeom>
            <a:grpFill/>
            <a:ln w="12700" cap="flat">
              <a:no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p>
          </p:txBody>
        </p:sp>
        <p:sp>
          <p:nvSpPr>
            <p:cNvPr id="76" name="Shape">
              <a:extLst>
                <a:ext uri="{FF2B5EF4-FFF2-40B4-BE49-F238E27FC236}">
                  <a16:creationId xmlns:a16="http://schemas.microsoft.com/office/drawing/2014/main" id="{3396853E-2F57-4694-A481-B0D129CE1590}"/>
                </a:ext>
              </a:extLst>
            </p:cNvPr>
            <p:cNvSpPr/>
            <p:nvPr/>
          </p:nvSpPr>
          <p:spPr>
            <a:xfrm>
              <a:off x="3305905" y="5244464"/>
              <a:ext cx="364934" cy="370439"/>
            </a:xfrm>
            <a:custGeom>
              <a:avLst/>
              <a:gdLst/>
              <a:ahLst/>
              <a:cxnLst>
                <a:cxn ang="0">
                  <a:pos x="wd2" y="hd2"/>
                </a:cxn>
                <a:cxn ang="5400000">
                  <a:pos x="wd2" y="hd2"/>
                </a:cxn>
                <a:cxn ang="10800000">
                  <a:pos x="wd2" y="hd2"/>
                </a:cxn>
                <a:cxn ang="16200000">
                  <a:pos x="wd2" y="hd2"/>
                </a:cxn>
              </a:cxnLst>
              <a:rect l="0" t="0" r="r" b="b"/>
              <a:pathLst>
                <a:path w="21591" h="21596" extrusionOk="0">
                  <a:moveTo>
                    <a:pt x="10782" y="0"/>
                  </a:moveTo>
                  <a:cubicBezTo>
                    <a:pt x="10563" y="0"/>
                    <a:pt x="10385" y="176"/>
                    <a:pt x="10385" y="392"/>
                  </a:cubicBezTo>
                  <a:lnTo>
                    <a:pt x="10385" y="2633"/>
                  </a:lnTo>
                  <a:cubicBezTo>
                    <a:pt x="10385" y="2849"/>
                    <a:pt x="10563" y="3025"/>
                    <a:pt x="10782" y="3025"/>
                  </a:cubicBezTo>
                  <a:cubicBezTo>
                    <a:pt x="11002" y="3025"/>
                    <a:pt x="11181" y="2849"/>
                    <a:pt x="11181" y="2633"/>
                  </a:cubicBezTo>
                  <a:lnTo>
                    <a:pt x="11181" y="392"/>
                  </a:lnTo>
                  <a:cubicBezTo>
                    <a:pt x="11181" y="176"/>
                    <a:pt x="11002" y="0"/>
                    <a:pt x="10782" y="0"/>
                  </a:cubicBezTo>
                  <a:close/>
                  <a:moveTo>
                    <a:pt x="7088" y="1572"/>
                  </a:moveTo>
                  <a:cubicBezTo>
                    <a:pt x="6986" y="1572"/>
                    <a:pt x="6884" y="1610"/>
                    <a:pt x="6807" y="1687"/>
                  </a:cubicBezTo>
                  <a:cubicBezTo>
                    <a:pt x="6651" y="1840"/>
                    <a:pt x="6651" y="2088"/>
                    <a:pt x="6807" y="2241"/>
                  </a:cubicBezTo>
                  <a:lnTo>
                    <a:pt x="8415" y="3825"/>
                  </a:lnTo>
                  <a:cubicBezTo>
                    <a:pt x="8571" y="3978"/>
                    <a:pt x="8823" y="3978"/>
                    <a:pt x="8978" y="3825"/>
                  </a:cubicBezTo>
                  <a:cubicBezTo>
                    <a:pt x="9134" y="3672"/>
                    <a:pt x="9134" y="3424"/>
                    <a:pt x="8978" y="3271"/>
                  </a:cubicBezTo>
                  <a:lnTo>
                    <a:pt x="7370" y="1687"/>
                  </a:lnTo>
                  <a:cubicBezTo>
                    <a:pt x="7292" y="1610"/>
                    <a:pt x="7190" y="1572"/>
                    <a:pt x="7088" y="1572"/>
                  </a:cubicBezTo>
                  <a:close/>
                  <a:moveTo>
                    <a:pt x="14478" y="1572"/>
                  </a:moveTo>
                  <a:cubicBezTo>
                    <a:pt x="14376" y="1572"/>
                    <a:pt x="14274" y="1610"/>
                    <a:pt x="14196" y="1687"/>
                  </a:cubicBezTo>
                  <a:lnTo>
                    <a:pt x="12587" y="3271"/>
                  </a:lnTo>
                  <a:cubicBezTo>
                    <a:pt x="12431" y="3424"/>
                    <a:pt x="12431" y="3672"/>
                    <a:pt x="12587" y="3825"/>
                  </a:cubicBezTo>
                  <a:cubicBezTo>
                    <a:pt x="12742" y="3978"/>
                    <a:pt x="12994" y="3978"/>
                    <a:pt x="13150" y="3825"/>
                  </a:cubicBezTo>
                  <a:lnTo>
                    <a:pt x="14759" y="2241"/>
                  </a:lnTo>
                  <a:cubicBezTo>
                    <a:pt x="14915" y="2088"/>
                    <a:pt x="14915" y="1840"/>
                    <a:pt x="14759" y="1687"/>
                  </a:cubicBezTo>
                  <a:cubicBezTo>
                    <a:pt x="14681" y="1610"/>
                    <a:pt x="14580" y="1572"/>
                    <a:pt x="14478" y="1572"/>
                  </a:cubicBezTo>
                  <a:close/>
                  <a:moveTo>
                    <a:pt x="4148" y="5077"/>
                  </a:moveTo>
                  <a:cubicBezTo>
                    <a:pt x="4078" y="5080"/>
                    <a:pt x="4010" y="5098"/>
                    <a:pt x="3947" y="5128"/>
                  </a:cubicBezTo>
                  <a:cubicBezTo>
                    <a:pt x="3879" y="5161"/>
                    <a:pt x="3819" y="5208"/>
                    <a:pt x="3772" y="5267"/>
                  </a:cubicBezTo>
                  <a:lnTo>
                    <a:pt x="113" y="9337"/>
                  </a:lnTo>
                  <a:cubicBezTo>
                    <a:pt x="49" y="9411"/>
                    <a:pt x="10" y="9503"/>
                    <a:pt x="2" y="9600"/>
                  </a:cubicBezTo>
                  <a:cubicBezTo>
                    <a:pt x="-9" y="9725"/>
                    <a:pt x="31" y="9848"/>
                    <a:pt x="113" y="9943"/>
                  </a:cubicBezTo>
                  <a:lnTo>
                    <a:pt x="10458" y="21450"/>
                  </a:lnTo>
                  <a:cubicBezTo>
                    <a:pt x="10531" y="21539"/>
                    <a:pt x="10641" y="21593"/>
                    <a:pt x="10757" y="21596"/>
                  </a:cubicBezTo>
                  <a:cubicBezTo>
                    <a:pt x="10883" y="21600"/>
                    <a:pt x="11003" y="21546"/>
                    <a:pt x="11082" y="21450"/>
                  </a:cubicBezTo>
                  <a:lnTo>
                    <a:pt x="21496" y="9908"/>
                  </a:lnTo>
                  <a:cubicBezTo>
                    <a:pt x="21557" y="9835"/>
                    <a:pt x="21591" y="9742"/>
                    <a:pt x="21591" y="9647"/>
                  </a:cubicBezTo>
                  <a:cubicBezTo>
                    <a:pt x="21590" y="9553"/>
                    <a:pt x="21557" y="9461"/>
                    <a:pt x="21496" y="9388"/>
                  </a:cubicBezTo>
                  <a:lnTo>
                    <a:pt x="17763" y="5226"/>
                  </a:lnTo>
                  <a:cubicBezTo>
                    <a:pt x="17721" y="5183"/>
                    <a:pt x="17670" y="5148"/>
                    <a:pt x="17615" y="5122"/>
                  </a:cubicBezTo>
                  <a:cubicBezTo>
                    <a:pt x="17556" y="5095"/>
                    <a:pt x="17492" y="5080"/>
                    <a:pt x="17427" y="5077"/>
                  </a:cubicBezTo>
                  <a:lnTo>
                    <a:pt x="4148" y="5077"/>
                  </a:lnTo>
                  <a:close/>
                  <a:moveTo>
                    <a:pt x="4826" y="5895"/>
                  </a:moveTo>
                  <a:lnTo>
                    <a:pt x="9909" y="5895"/>
                  </a:lnTo>
                  <a:lnTo>
                    <a:pt x="6760" y="8995"/>
                  </a:lnTo>
                  <a:lnTo>
                    <a:pt x="4826" y="5895"/>
                  </a:lnTo>
                  <a:close/>
                  <a:moveTo>
                    <a:pt x="11669" y="5895"/>
                  </a:moveTo>
                  <a:lnTo>
                    <a:pt x="16761" y="5895"/>
                  </a:lnTo>
                  <a:lnTo>
                    <a:pt x="14778" y="8955"/>
                  </a:lnTo>
                  <a:lnTo>
                    <a:pt x="11669" y="5895"/>
                  </a:lnTo>
                  <a:close/>
                  <a:moveTo>
                    <a:pt x="10789" y="6137"/>
                  </a:moveTo>
                  <a:lnTo>
                    <a:pt x="13960" y="9259"/>
                  </a:lnTo>
                  <a:lnTo>
                    <a:pt x="7617" y="9259"/>
                  </a:lnTo>
                  <a:lnTo>
                    <a:pt x="10789" y="6137"/>
                  </a:lnTo>
                  <a:close/>
                  <a:moveTo>
                    <a:pt x="4066" y="6173"/>
                  </a:moveTo>
                  <a:lnTo>
                    <a:pt x="5990" y="9259"/>
                  </a:lnTo>
                  <a:lnTo>
                    <a:pt x="1189" y="9259"/>
                  </a:lnTo>
                  <a:lnTo>
                    <a:pt x="4066" y="6173"/>
                  </a:lnTo>
                  <a:close/>
                  <a:moveTo>
                    <a:pt x="17521" y="6181"/>
                  </a:moveTo>
                  <a:lnTo>
                    <a:pt x="20263" y="9259"/>
                  </a:lnTo>
                  <a:lnTo>
                    <a:pt x="15526" y="9259"/>
                  </a:lnTo>
                  <a:lnTo>
                    <a:pt x="17521" y="6181"/>
                  </a:lnTo>
                  <a:close/>
                  <a:moveTo>
                    <a:pt x="1331" y="10043"/>
                  </a:moveTo>
                  <a:lnTo>
                    <a:pt x="6394" y="10043"/>
                  </a:lnTo>
                  <a:lnTo>
                    <a:pt x="9958" y="19619"/>
                  </a:lnTo>
                  <a:lnTo>
                    <a:pt x="1331" y="10043"/>
                  </a:lnTo>
                  <a:close/>
                  <a:moveTo>
                    <a:pt x="7241" y="10043"/>
                  </a:moveTo>
                  <a:lnTo>
                    <a:pt x="20194" y="10043"/>
                  </a:lnTo>
                  <a:lnTo>
                    <a:pt x="11565" y="19704"/>
                  </a:lnTo>
                  <a:lnTo>
                    <a:pt x="14122" y="12993"/>
                  </a:lnTo>
                  <a:cubicBezTo>
                    <a:pt x="14199" y="12790"/>
                    <a:pt x="14095" y="12564"/>
                    <a:pt x="13889" y="12488"/>
                  </a:cubicBezTo>
                  <a:cubicBezTo>
                    <a:pt x="13683" y="12412"/>
                    <a:pt x="13454" y="12515"/>
                    <a:pt x="13377" y="12717"/>
                  </a:cubicBezTo>
                  <a:lnTo>
                    <a:pt x="10776" y="19540"/>
                  </a:lnTo>
                  <a:lnTo>
                    <a:pt x="7241" y="10043"/>
                  </a:lnTo>
                  <a:close/>
                  <a:moveTo>
                    <a:pt x="14285" y="10906"/>
                  </a:moveTo>
                  <a:cubicBezTo>
                    <a:pt x="14130" y="10912"/>
                    <a:pt x="13987" y="11008"/>
                    <a:pt x="13929" y="11160"/>
                  </a:cubicBezTo>
                  <a:lnTo>
                    <a:pt x="13924" y="11173"/>
                  </a:lnTo>
                  <a:cubicBezTo>
                    <a:pt x="13846" y="11375"/>
                    <a:pt x="13951" y="11602"/>
                    <a:pt x="14157" y="11678"/>
                  </a:cubicBezTo>
                  <a:cubicBezTo>
                    <a:pt x="14363" y="11754"/>
                    <a:pt x="14592" y="11651"/>
                    <a:pt x="14669" y="11448"/>
                  </a:cubicBezTo>
                  <a:lnTo>
                    <a:pt x="14674" y="11435"/>
                  </a:lnTo>
                  <a:cubicBezTo>
                    <a:pt x="14751" y="11232"/>
                    <a:pt x="14647" y="11007"/>
                    <a:pt x="14441" y="10931"/>
                  </a:cubicBezTo>
                  <a:cubicBezTo>
                    <a:pt x="14390" y="10912"/>
                    <a:pt x="14337" y="10904"/>
                    <a:pt x="14285" y="10906"/>
                  </a:cubicBezTo>
                  <a:close/>
                </a:path>
              </a:pathLst>
            </a:custGeom>
            <a:grp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solidFill>
                  <a:srgbClr val="FFFFFF"/>
                </a:solidFill>
                <a:latin typeface="+mn-lt"/>
                <a:ea typeface="+mn-ea"/>
                <a:cs typeface="+mn-cs"/>
                <a:sym typeface="Helvetica Neue Medium"/>
              </a:endParaRPr>
            </a:p>
          </p:txBody>
        </p:sp>
      </p:gr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417177" y="416181"/>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مفاهيم عامة حول تصنيف المجلات</a:t>
            </a:r>
            <a:r>
              <a:rPr lang="en-US" sz="4400" dirty="0">
                <a:solidFill>
                  <a:srgbClr val="002E50"/>
                </a:solidFill>
                <a:latin typeface="Sakkal Majalla" panose="02000000000000000000" pitchFamily="2" charset="-78"/>
                <a:cs typeface="Sakkal Majalla" panose="02000000000000000000" pitchFamily="2" charset="-78"/>
              </a:rPr>
              <a:t> Quartile </a:t>
            </a:r>
          </a:p>
        </p:txBody>
      </p:sp>
      <p:sp>
        <p:nvSpPr>
          <p:cNvPr id="80" name="Shape">
            <a:extLst>
              <a:ext uri="{FF2B5EF4-FFF2-40B4-BE49-F238E27FC236}">
                <a16:creationId xmlns:a16="http://schemas.microsoft.com/office/drawing/2014/main" id="{2DD09F8E-3B5E-4835-85CB-28EB165CC772}"/>
              </a:ext>
            </a:extLst>
          </p:cNvPr>
          <p:cNvSpPr/>
          <p:nvPr/>
        </p:nvSpPr>
        <p:spPr>
          <a:xfrm>
            <a:off x="732668" y="533175"/>
            <a:ext cx="364934" cy="370439"/>
          </a:xfrm>
          <a:custGeom>
            <a:avLst/>
            <a:gdLst/>
            <a:ahLst/>
            <a:cxnLst>
              <a:cxn ang="0">
                <a:pos x="wd2" y="hd2"/>
              </a:cxn>
              <a:cxn ang="5400000">
                <a:pos x="wd2" y="hd2"/>
              </a:cxn>
              <a:cxn ang="10800000">
                <a:pos x="wd2" y="hd2"/>
              </a:cxn>
              <a:cxn ang="16200000">
                <a:pos x="wd2" y="hd2"/>
              </a:cxn>
            </a:cxnLst>
            <a:rect l="0" t="0" r="r" b="b"/>
            <a:pathLst>
              <a:path w="21591" h="21596" extrusionOk="0">
                <a:moveTo>
                  <a:pt x="10782" y="0"/>
                </a:moveTo>
                <a:cubicBezTo>
                  <a:pt x="10563" y="0"/>
                  <a:pt x="10385" y="176"/>
                  <a:pt x="10385" y="392"/>
                </a:cubicBezTo>
                <a:lnTo>
                  <a:pt x="10385" y="2633"/>
                </a:lnTo>
                <a:cubicBezTo>
                  <a:pt x="10385" y="2849"/>
                  <a:pt x="10563" y="3025"/>
                  <a:pt x="10782" y="3025"/>
                </a:cubicBezTo>
                <a:cubicBezTo>
                  <a:pt x="11002" y="3025"/>
                  <a:pt x="11181" y="2849"/>
                  <a:pt x="11181" y="2633"/>
                </a:cubicBezTo>
                <a:lnTo>
                  <a:pt x="11181" y="392"/>
                </a:lnTo>
                <a:cubicBezTo>
                  <a:pt x="11181" y="176"/>
                  <a:pt x="11002" y="0"/>
                  <a:pt x="10782" y="0"/>
                </a:cubicBezTo>
                <a:close/>
                <a:moveTo>
                  <a:pt x="7088" y="1572"/>
                </a:moveTo>
                <a:cubicBezTo>
                  <a:pt x="6986" y="1572"/>
                  <a:pt x="6884" y="1610"/>
                  <a:pt x="6807" y="1687"/>
                </a:cubicBezTo>
                <a:cubicBezTo>
                  <a:pt x="6651" y="1840"/>
                  <a:pt x="6651" y="2088"/>
                  <a:pt x="6807" y="2241"/>
                </a:cubicBezTo>
                <a:lnTo>
                  <a:pt x="8415" y="3825"/>
                </a:lnTo>
                <a:cubicBezTo>
                  <a:pt x="8571" y="3978"/>
                  <a:pt x="8823" y="3978"/>
                  <a:pt x="8978" y="3825"/>
                </a:cubicBezTo>
                <a:cubicBezTo>
                  <a:pt x="9134" y="3672"/>
                  <a:pt x="9134" y="3424"/>
                  <a:pt x="8978" y="3271"/>
                </a:cubicBezTo>
                <a:lnTo>
                  <a:pt x="7370" y="1687"/>
                </a:lnTo>
                <a:cubicBezTo>
                  <a:pt x="7292" y="1610"/>
                  <a:pt x="7190" y="1572"/>
                  <a:pt x="7088" y="1572"/>
                </a:cubicBezTo>
                <a:close/>
                <a:moveTo>
                  <a:pt x="14478" y="1572"/>
                </a:moveTo>
                <a:cubicBezTo>
                  <a:pt x="14376" y="1572"/>
                  <a:pt x="14274" y="1610"/>
                  <a:pt x="14196" y="1687"/>
                </a:cubicBezTo>
                <a:lnTo>
                  <a:pt x="12587" y="3271"/>
                </a:lnTo>
                <a:cubicBezTo>
                  <a:pt x="12431" y="3424"/>
                  <a:pt x="12431" y="3672"/>
                  <a:pt x="12587" y="3825"/>
                </a:cubicBezTo>
                <a:cubicBezTo>
                  <a:pt x="12742" y="3978"/>
                  <a:pt x="12994" y="3978"/>
                  <a:pt x="13150" y="3825"/>
                </a:cubicBezTo>
                <a:lnTo>
                  <a:pt x="14759" y="2241"/>
                </a:lnTo>
                <a:cubicBezTo>
                  <a:pt x="14915" y="2088"/>
                  <a:pt x="14915" y="1840"/>
                  <a:pt x="14759" y="1687"/>
                </a:cubicBezTo>
                <a:cubicBezTo>
                  <a:pt x="14681" y="1610"/>
                  <a:pt x="14580" y="1572"/>
                  <a:pt x="14478" y="1572"/>
                </a:cubicBezTo>
                <a:close/>
                <a:moveTo>
                  <a:pt x="4148" y="5077"/>
                </a:moveTo>
                <a:cubicBezTo>
                  <a:pt x="4078" y="5080"/>
                  <a:pt x="4010" y="5098"/>
                  <a:pt x="3947" y="5128"/>
                </a:cubicBezTo>
                <a:cubicBezTo>
                  <a:pt x="3879" y="5161"/>
                  <a:pt x="3819" y="5208"/>
                  <a:pt x="3772" y="5267"/>
                </a:cubicBezTo>
                <a:lnTo>
                  <a:pt x="113" y="9337"/>
                </a:lnTo>
                <a:cubicBezTo>
                  <a:pt x="49" y="9411"/>
                  <a:pt x="10" y="9503"/>
                  <a:pt x="2" y="9600"/>
                </a:cubicBezTo>
                <a:cubicBezTo>
                  <a:pt x="-9" y="9725"/>
                  <a:pt x="31" y="9848"/>
                  <a:pt x="113" y="9943"/>
                </a:cubicBezTo>
                <a:lnTo>
                  <a:pt x="10458" y="21450"/>
                </a:lnTo>
                <a:cubicBezTo>
                  <a:pt x="10531" y="21539"/>
                  <a:pt x="10641" y="21593"/>
                  <a:pt x="10757" y="21596"/>
                </a:cubicBezTo>
                <a:cubicBezTo>
                  <a:pt x="10883" y="21600"/>
                  <a:pt x="11003" y="21546"/>
                  <a:pt x="11082" y="21450"/>
                </a:cubicBezTo>
                <a:lnTo>
                  <a:pt x="21496" y="9908"/>
                </a:lnTo>
                <a:cubicBezTo>
                  <a:pt x="21557" y="9835"/>
                  <a:pt x="21591" y="9742"/>
                  <a:pt x="21591" y="9647"/>
                </a:cubicBezTo>
                <a:cubicBezTo>
                  <a:pt x="21590" y="9553"/>
                  <a:pt x="21557" y="9461"/>
                  <a:pt x="21496" y="9388"/>
                </a:cubicBezTo>
                <a:lnTo>
                  <a:pt x="17763" y="5226"/>
                </a:lnTo>
                <a:cubicBezTo>
                  <a:pt x="17721" y="5183"/>
                  <a:pt x="17670" y="5148"/>
                  <a:pt x="17615" y="5122"/>
                </a:cubicBezTo>
                <a:cubicBezTo>
                  <a:pt x="17556" y="5095"/>
                  <a:pt x="17492" y="5080"/>
                  <a:pt x="17427" y="5077"/>
                </a:cubicBezTo>
                <a:lnTo>
                  <a:pt x="4148" y="5077"/>
                </a:lnTo>
                <a:close/>
                <a:moveTo>
                  <a:pt x="4826" y="5895"/>
                </a:moveTo>
                <a:lnTo>
                  <a:pt x="9909" y="5895"/>
                </a:lnTo>
                <a:lnTo>
                  <a:pt x="6760" y="8995"/>
                </a:lnTo>
                <a:lnTo>
                  <a:pt x="4826" y="5895"/>
                </a:lnTo>
                <a:close/>
                <a:moveTo>
                  <a:pt x="11669" y="5895"/>
                </a:moveTo>
                <a:lnTo>
                  <a:pt x="16761" y="5895"/>
                </a:lnTo>
                <a:lnTo>
                  <a:pt x="14778" y="8955"/>
                </a:lnTo>
                <a:lnTo>
                  <a:pt x="11669" y="5895"/>
                </a:lnTo>
                <a:close/>
                <a:moveTo>
                  <a:pt x="10789" y="6137"/>
                </a:moveTo>
                <a:lnTo>
                  <a:pt x="13960" y="9259"/>
                </a:lnTo>
                <a:lnTo>
                  <a:pt x="7617" y="9259"/>
                </a:lnTo>
                <a:lnTo>
                  <a:pt x="10789" y="6137"/>
                </a:lnTo>
                <a:close/>
                <a:moveTo>
                  <a:pt x="4066" y="6173"/>
                </a:moveTo>
                <a:lnTo>
                  <a:pt x="5990" y="9259"/>
                </a:lnTo>
                <a:lnTo>
                  <a:pt x="1189" y="9259"/>
                </a:lnTo>
                <a:lnTo>
                  <a:pt x="4066" y="6173"/>
                </a:lnTo>
                <a:close/>
                <a:moveTo>
                  <a:pt x="17521" y="6181"/>
                </a:moveTo>
                <a:lnTo>
                  <a:pt x="20263" y="9259"/>
                </a:lnTo>
                <a:lnTo>
                  <a:pt x="15526" y="9259"/>
                </a:lnTo>
                <a:lnTo>
                  <a:pt x="17521" y="6181"/>
                </a:lnTo>
                <a:close/>
                <a:moveTo>
                  <a:pt x="1331" y="10043"/>
                </a:moveTo>
                <a:lnTo>
                  <a:pt x="6394" y="10043"/>
                </a:lnTo>
                <a:lnTo>
                  <a:pt x="9958" y="19619"/>
                </a:lnTo>
                <a:lnTo>
                  <a:pt x="1331" y="10043"/>
                </a:lnTo>
                <a:close/>
                <a:moveTo>
                  <a:pt x="7241" y="10043"/>
                </a:moveTo>
                <a:lnTo>
                  <a:pt x="20194" y="10043"/>
                </a:lnTo>
                <a:lnTo>
                  <a:pt x="11565" y="19704"/>
                </a:lnTo>
                <a:lnTo>
                  <a:pt x="14122" y="12993"/>
                </a:lnTo>
                <a:cubicBezTo>
                  <a:pt x="14199" y="12790"/>
                  <a:pt x="14095" y="12564"/>
                  <a:pt x="13889" y="12488"/>
                </a:cubicBezTo>
                <a:cubicBezTo>
                  <a:pt x="13683" y="12412"/>
                  <a:pt x="13454" y="12515"/>
                  <a:pt x="13377" y="12717"/>
                </a:cubicBezTo>
                <a:lnTo>
                  <a:pt x="10776" y="19540"/>
                </a:lnTo>
                <a:lnTo>
                  <a:pt x="7241" y="10043"/>
                </a:lnTo>
                <a:close/>
                <a:moveTo>
                  <a:pt x="14285" y="10906"/>
                </a:moveTo>
                <a:cubicBezTo>
                  <a:pt x="14130" y="10912"/>
                  <a:pt x="13987" y="11008"/>
                  <a:pt x="13929" y="11160"/>
                </a:cubicBezTo>
                <a:lnTo>
                  <a:pt x="13924" y="11173"/>
                </a:lnTo>
                <a:cubicBezTo>
                  <a:pt x="13846" y="11375"/>
                  <a:pt x="13951" y="11602"/>
                  <a:pt x="14157" y="11678"/>
                </a:cubicBezTo>
                <a:cubicBezTo>
                  <a:pt x="14363" y="11754"/>
                  <a:pt x="14592" y="11651"/>
                  <a:pt x="14669" y="11448"/>
                </a:cubicBezTo>
                <a:lnTo>
                  <a:pt x="14674" y="11435"/>
                </a:lnTo>
                <a:cubicBezTo>
                  <a:pt x="14751" y="11232"/>
                  <a:pt x="14647" y="11007"/>
                  <a:pt x="14441" y="10931"/>
                </a:cubicBezTo>
                <a:cubicBezTo>
                  <a:pt x="14390" y="10912"/>
                  <a:pt x="14337" y="10904"/>
                  <a:pt x="14285" y="10906"/>
                </a:cubicBezTo>
                <a:close/>
              </a:path>
            </a:pathLst>
          </a:custGeom>
          <a:solidFill>
            <a:schemeClr val="bg2"/>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200" b="0">
                <a:solidFill>
                  <a:srgbClr val="FFFFFF"/>
                </a:solidFill>
                <a:latin typeface="+mn-lt"/>
                <a:ea typeface="+mn-ea"/>
                <a:cs typeface="+mn-cs"/>
                <a:sym typeface="Helvetica Neue Medium"/>
              </a:defRPr>
            </a:pPr>
            <a:endParaRPr sz="2000">
              <a:solidFill>
                <a:srgbClr val="FFFFFF"/>
              </a:solidFill>
              <a:latin typeface="+mn-lt"/>
              <a:ea typeface="+mn-ea"/>
              <a:cs typeface="+mn-cs"/>
              <a:sym typeface="Helvetica Neue Medium"/>
            </a:endParaRPr>
          </a:p>
        </p:txBody>
      </p:sp>
      <p:sp>
        <p:nvSpPr>
          <p:cNvPr id="13" name="Oval 12">
            <a:extLst>
              <a:ext uri="{FF2B5EF4-FFF2-40B4-BE49-F238E27FC236}">
                <a16:creationId xmlns:a16="http://schemas.microsoft.com/office/drawing/2014/main" id="{5BBC147F-4D7F-476A-82B2-14A302B725BC}"/>
              </a:ext>
            </a:extLst>
          </p:cNvPr>
          <p:cNvSpPr>
            <a:spLocks noChangeArrowheads="1"/>
          </p:cNvSpPr>
          <p:nvPr/>
        </p:nvSpPr>
        <p:spPr bwMode="auto">
          <a:xfrm>
            <a:off x="6110379" y="5437005"/>
            <a:ext cx="3611581" cy="1028180"/>
          </a:xfrm>
          <a:prstGeom prst="roundRect">
            <a:avLst/>
          </a:prstGeom>
          <a:noFill/>
          <a:ln w="28575" cmpd="sng">
            <a:solidFill>
              <a:schemeClr val="accent4"/>
            </a:solidFill>
            <a:round/>
            <a:headEnd/>
            <a:tailEnd/>
          </a:ln>
          <a:effectLst/>
        </p:spPr>
        <p:txBody>
          <a:bodyPr vert="horz" wrap="square" lIns="243791" tIns="121896" rIns="243791" bIns="121896" numCol="1" anchor="t" anchorCtr="0" compatLnSpc="1">
            <a:prstTxWarp prst="textNoShape">
              <a:avLst/>
            </a:prstTxWarp>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b="1" dirty="0">
              <a:latin typeface="Roboto Bold" charset="0"/>
            </a:endParaRPr>
          </a:p>
        </p:txBody>
      </p:sp>
      <p:sp>
        <p:nvSpPr>
          <p:cNvPr id="14" name="Oval 13">
            <a:extLst>
              <a:ext uri="{FF2B5EF4-FFF2-40B4-BE49-F238E27FC236}">
                <a16:creationId xmlns:a16="http://schemas.microsoft.com/office/drawing/2014/main" id="{CAC439A3-733D-47D5-85F7-0C12F7F0C45B}"/>
              </a:ext>
            </a:extLst>
          </p:cNvPr>
          <p:cNvSpPr/>
          <p:nvPr/>
        </p:nvSpPr>
        <p:spPr>
          <a:xfrm>
            <a:off x="1334967" y="2188309"/>
            <a:ext cx="3393974" cy="3394857"/>
          </a:xfrm>
          <a:prstGeom prst="ellipse">
            <a:avLst/>
          </a:prstGeom>
          <a:ln w="381000" cap="rnd" cmpd="sng">
            <a:solidFill>
              <a:schemeClr val="bg1">
                <a:lumMod val="75000"/>
                <a:alpha val="30000"/>
              </a:schemeClr>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en-US" sz="4800" b="1" dirty="0">
              <a:latin typeface="Roboto Bold" charset="0"/>
            </a:endParaRPr>
          </a:p>
        </p:txBody>
      </p:sp>
      <p:sp>
        <p:nvSpPr>
          <p:cNvPr id="15" name="Oval 14">
            <a:extLst>
              <a:ext uri="{FF2B5EF4-FFF2-40B4-BE49-F238E27FC236}">
                <a16:creationId xmlns:a16="http://schemas.microsoft.com/office/drawing/2014/main" id="{1D862627-9D04-4E08-BCC7-960B4A020769}"/>
              </a:ext>
            </a:extLst>
          </p:cNvPr>
          <p:cNvSpPr/>
          <p:nvPr/>
        </p:nvSpPr>
        <p:spPr>
          <a:xfrm>
            <a:off x="1747377" y="2600828"/>
            <a:ext cx="2569154" cy="2569824"/>
          </a:xfrm>
          <a:prstGeom prst="ellipse">
            <a:avLst/>
          </a:prstGeom>
          <a:ln w="381000" cap="rnd" cmpd="sng">
            <a:solidFill>
              <a:schemeClr val="bg1">
                <a:lumMod val="75000"/>
                <a:alpha val="10000"/>
              </a:schemeClr>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en-US" sz="4800" b="1" dirty="0">
              <a:latin typeface="Roboto Bold" charset="0"/>
            </a:endParaRPr>
          </a:p>
        </p:txBody>
      </p:sp>
      <p:sp>
        <p:nvSpPr>
          <p:cNvPr id="16" name="Oval 15">
            <a:extLst>
              <a:ext uri="{FF2B5EF4-FFF2-40B4-BE49-F238E27FC236}">
                <a16:creationId xmlns:a16="http://schemas.microsoft.com/office/drawing/2014/main" id="{1E942CDF-B96B-4B0C-8AA2-65C86F6A3F7B}"/>
              </a:ext>
            </a:extLst>
          </p:cNvPr>
          <p:cNvSpPr/>
          <p:nvPr/>
        </p:nvSpPr>
        <p:spPr>
          <a:xfrm>
            <a:off x="2161268" y="3014826"/>
            <a:ext cx="1741373" cy="1741827"/>
          </a:xfrm>
          <a:prstGeom prst="ellipse">
            <a:avLst/>
          </a:prstGeom>
          <a:ln w="381000" cap="rnd" cmpd="sng">
            <a:solidFill>
              <a:schemeClr val="bg1">
                <a:lumMod val="75000"/>
                <a:alpha val="30000"/>
              </a:schemeClr>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en-US" sz="4800" b="1" dirty="0">
              <a:latin typeface="Roboto Bold" charset="0"/>
            </a:endParaRPr>
          </a:p>
        </p:txBody>
      </p:sp>
      <p:sp>
        <p:nvSpPr>
          <p:cNvPr id="17" name="Oval 16">
            <a:extLst>
              <a:ext uri="{FF2B5EF4-FFF2-40B4-BE49-F238E27FC236}">
                <a16:creationId xmlns:a16="http://schemas.microsoft.com/office/drawing/2014/main" id="{7238A904-F4D0-4E5F-8D2D-BB980EF74C1A}"/>
              </a:ext>
            </a:extLst>
          </p:cNvPr>
          <p:cNvSpPr/>
          <p:nvPr/>
        </p:nvSpPr>
        <p:spPr>
          <a:xfrm>
            <a:off x="923616" y="1776853"/>
            <a:ext cx="4216675" cy="4217774"/>
          </a:xfrm>
          <a:prstGeom prst="ellipse">
            <a:avLst/>
          </a:prstGeom>
          <a:ln w="381000" cap="rnd" cmpd="sng">
            <a:solidFill>
              <a:schemeClr val="bg1">
                <a:lumMod val="75000"/>
                <a:alpha val="10000"/>
              </a:schemeClr>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en-US" sz="4800" b="1" dirty="0">
              <a:latin typeface="Roboto Bold" charset="0"/>
            </a:endParaRPr>
          </a:p>
        </p:txBody>
      </p:sp>
      <p:sp>
        <p:nvSpPr>
          <p:cNvPr id="18" name="Arc 17">
            <a:extLst>
              <a:ext uri="{FF2B5EF4-FFF2-40B4-BE49-F238E27FC236}">
                <a16:creationId xmlns:a16="http://schemas.microsoft.com/office/drawing/2014/main" id="{C05F1491-11BC-415C-AB50-4B88C871112D}"/>
              </a:ext>
            </a:extLst>
          </p:cNvPr>
          <p:cNvSpPr/>
          <p:nvPr/>
        </p:nvSpPr>
        <p:spPr>
          <a:xfrm>
            <a:off x="2161268" y="3014826"/>
            <a:ext cx="1741373" cy="1741827"/>
          </a:xfrm>
          <a:prstGeom prst="arc">
            <a:avLst>
              <a:gd name="adj1" fmla="val 11019932"/>
              <a:gd name="adj2" fmla="val 15786642"/>
            </a:avLst>
          </a:prstGeom>
          <a:ln w="381000" cap="rnd" cmpd="sng">
            <a:solidFill>
              <a:schemeClr val="accent4"/>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en-US" sz="4800" b="1" dirty="0">
              <a:latin typeface="Roboto Bold" charset="0"/>
            </a:endParaRPr>
          </a:p>
        </p:txBody>
      </p:sp>
      <p:sp>
        <p:nvSpPr>
          <p:cNvPr id="20" name="Freeform 16">
            <a:extLst>
              <a:ext uri="{FF2B5EF4-FFF2-40B4-BE49-F238E27FC236}">
                <a16:creationId xmlns:a16="http://schemas.microsoft.com/office/drawing/2014/main" id="{666782F4-4315-4EAF-85E1-01C73069EB8F}"/>
              </a:ext>
            </a:extLst>
          </p:cNvPr>
          <p:cNvSpPr/>
          <p:nvPr/>
        </p:nvSpPr>
        <p:spPr>
          <a:xfrm>
            <a:off x="2149798" y="3988128"/>
            <a:ext cx="3960581" cy="1967888"/>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9525" cmpd="sng">
            <a:solidFill>
              <a:schemeClr val="accent4"/>
            </a:solidFill>
            <a:prstDash val="dash"/>
          </a:ln>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en-US" sz="4800" b="1" dirty="0">
              <a:latin typeface="Roboto Bold" charset="0"/>
            </a:endParaRPr>
          </a:p>
        </p:txBody>
      </p:sp>
      <p:cxnSp>
        <p:nvCxnSpPr>
          <p:cNvPr id="21" name="Straight Connector 20">
            <a:extLst>
              <a:ext uri="{FF2B5EF4-FFF2-40B4-BE49-F238E27FC236}">
                <a16:creationId xmlns:a16="http://schemas.microsoft.com/office/drawing/2014/main" id="{77B9EE9B-AE50-4315-8B3B-5DD133D27ED0}"/>
              </a:ext>
            </a:extLst>
          </p:cNvPr>
          <p:cNvCxnSpPr>
            <a:cxnSpLocks/>
          </p:cNvCxnSpPr>
          <p:nvPr/>
        </p:nvCxnSpPr>
        <p:spPr>
          <a:xfrm flipH="1">
            <a:off x="2161268" y="4818395"/>
            <a:ext cx="3996959" cy="0"/>
          </a:xfrm>
          <a:prstGeom prst="line">
            <a:avLst/>
          </a:prstGeom>
          <a:ln w="9525" cmpd="sng">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FA3EC48-6445-4AE7-8079-1694E84C5899}"/>
              </a:ext>
            </a:extLst>
          </p:cNvPr>
          <p:cNvCxnSpPr/>
          <p:nvPr/>
        </p:nvCxnSpPr>
        <p:spPr>
          <a:xfrm flipH="1">
            <a:off x="4776787" y="3390536"/>
            <a:ext cx="1333594" cy="0"/>
          </a:xfrm>
          <a:prstGeom prst="line">
            <a:avLst/>
          </a:prstGeom>
          <a:ln w="9525" cmpd="sng">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CEE59AE-D503-4E24-A8A8-1AC2A54FD54B}"/>
              </a:ext>
            </a:extLst>
          </p:cNvPr>
          <p:cNvCxnSpPr/>
          <p:nvPr/>
        </p:nvCxnSpPr>
        <p:spPr>
          <a:xfrm flipH="1">
            <a:off x="4340578" y="2078702"/>
            <a:ext cx="1769801" cy="0"/>
          </a:xfrm>
          <a:prstGeom prst="line">
            <a:avLst/>
          </a:prstGeom>
          <a:ln w="952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sp>
        <p:nvSpPr>
          <p:cNvPr id="24" name="Arc 23">
            <a:extLst>
              <a:ext uri="{FF2B5EF4-FFF2-40B4-BE49-F238E27FC236}">
                <a16:creationId xmlns:a16="http://schemas.microsoft.com/office/drawing/2014/main" id="{8C94D76A-A368-487E-82FD-D534A28113E0}"/>
              </a:ext>
            </a:extLst>
          </p:cNvPr>
          <p:cNvSpPr/>
          <p:nvPr/>
        </p:nvSpPr>
        <p:spPr>
          <a:xfrm>
            <a:off x="1747377" y="2600828"/>
            <a:ext cx="2569154" cy="2569824"/>
          </a:xfrm>
          <a:prstGeom prst="arc">
            <a:avLst>
              <a:gd name="adj1" fmla="val 5635743"/>
              <a:gd name="adj2" fmla="val 10571312"/>
            </a:avLst>
          </a:prstGeom>
          <a:ln w="381000" cap="rnd" cmpd="sng">
            <a:solidFill>
              <a:schemeClr val="accent3"/>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en-US" sz="4800" b="1" dirty="0">
              <a:latin typeface="Roboto Bold" charset="0"/>
            </a:endParaRPr>
          </a:p>
        </p:txBody>
      </p:sp>
      <p:sp>
        <p:nvSpPr>
          <p:cNvPr id="25" name="Arc 24">
            <a:extLst>
              <a:ext uri="{FF2B5EF4-FFF2-40B4-BE49-F238E27FC236}">
                <a16:creationId xmlns:a16="http://schemas.microsoft.com/office/drawing/2014/main" id="{426048AA-9CE9-48EF-99D3-DFB503151C71}"/>
              </a:ext>
            </a:extLst>
          </p:cNvPr>
          <p:cNvSpPr/>
          <p:nvPr/>
        </p:nvSpPr>
        <p:spPr>
          <a:xfrm>
            <a:off x="1334967" y="2188309"/>
            <a:ext cx="3393974" cy="3394857"/>
          </a:xfrm>
          <a:prstGeom prst="arc">
            <a:avLst>
              <a:gd name="adj1" fmla="val 20849434"/>
              <a:gd name="adj2" fmla="val 5259848"/>
            </a:avLst>
          </a:prstGeom>
          <a:ln w="381000" cap="rnd" cmpd="sng">
            <a:solidFill>
              <a:schemeClr val="accent2"/>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en-US" sz="4800" b="1" dirty="0">
              <a:latin typeface="Roboto Bold" charset="0"/>
            </a:endParaRPr>
          </a:p>
        </p:txBody>
      </p:sp>
      <p:sp>
        <p:nvSpPr>
          <p:cNvPr id="26" name="Arc 25">
            <a:extLst>
              <a:ext uri="{FF2B5EF4-FFF2-40B4-BE49-F238E27FC236}">
                <a16:creationId xmlns:a16="http://schemas.microsoft.com/office/drawing/2014/main" id="{A5D77370-66AB-43CC-A7D5-8A79DB8C7BB2}"/>
              </a:ext>
            </a:extLst>
          </p:cNvPr>
          <p:cNvSpPr/>
          <p:nvPr/>
        </p:nvSpPr>
        <p:spPr>
          <a:xfrm>
            <a:off x="923616" y="1776853"/>
            <a:ext cx="4216675" cy="4217774"/>
          </a:xfrm>
          <a:prstGeom prst="arc">
            <a:avLst>
              <a:gd name="adj1" fmla="val 16200000"/>
              <a:gd name="adj2" fmla="val 20544755"/>
            </a:avLst>
          </a:prstGeom>
          <a:ln w="381000" cap="rnd" cmpd="sng">
            <a:solidFill>
              <a:schemeClr val="accent1"/>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txBody>
          <a:bodyPr lIns="182843" tIns="91422" rIns="182843" bIns="91422" rtlCol="0"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gn="ctr"/>
            <a:endParaRPr lang="en-US" sz="4800" b="1" dirty="0">
              <a:latin typeface="Roboto Bold" charset="0"/>
            </a:endParaRPr>
          </a:p>
        </p:txBody>
      </p:sp>
      <p:sp>
        <p:nvSpPr>
          <p:cNvPr id="27" name="Rectangle 26">
            <a:extLst>
              <a:ext uri="{FF2B5EF4-FFF2-40B4-BE49-F238E27FC236}">
                <a16:creationId xmlns:a16="http://schemas.microsoft.com/office/drawing/2014/main" id="{942B59C1-BE54-401A-BEEE-A1556A2BD88F}"/>
              </a:ext>
            </a:extLst>
          </p:cNvPr>
          <p:cNvSpPr/>
          <p:nvPr/>
        </p:nvSpPr>
        <p:spPr>
          <a:xfrm>
            <a:off x="2867939" y="1646214"/>
            <a:ext cx="628944" cy="410525"/>
          </a:xfrm>
          <a:prstGeom prst="rect">
            <a:avLst/>
          </a:prstGeom>
        </p:spPr>
        <p:txBody>
          <a:bodyPr wrap="none" lIns="182843" tIns="91422" rIns="182843" bIns="91422">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nSpc>
                <a:spcPct val="89000"/>
              </a:lnSpc>
            </a:pPr>
            <a:r>
              <a:rPr lang="en-US" sz="1600" b="1" dirty="0">
                <a:solidFill>
                  <a:schemeClr val="bg1"/>
                </a:solidFill>
                <a:latin typeface="Athiti" panose="00000500000000000000" pitchFamily="2" charset="-34"/>
                <a:ea typeface="Roboto" charset="0"/>
                <a:cs typeface="Athiti" panose="00000500000000000000" pitchFamily="2" charset="-34"/>
              </a:rPr>
              <a:t>Q4</a:t>
            </a:r>
          </a:p>
        </p:txBody>
      </p:sp>
      <p:sp>
        <p:nvSpPr>
          <p:cNvPr id="28" name="Rectangle 27">
            <a:extLst>
              <a:ext uri="{FF2B5EF4-FFF2-40B4-BE49-F238E27FC236}">
                <a16:creationId xmlns:a16="http://schemas.microsoft.com/office/drawing/2014/main" id="{45284F93-73AF-4908-9AC2-602977351B4F}"/>
              </a:ext>
            </a:extLst>
          </p:cNvPr>
          <p:cNvSpPr/>
          <p:nvPr/>
        </p:nvSpPr>
        <p:spPr>
          <a:xfrm>
            <a:off x="4370674" y="3407154"/>
            <a:ext cx="619326" cy="410525"/>
          </a:xfrm>
          <a:prstGeom prst="rect">
            <a:avLst/>
          </a:prstGeom>
        </p:spPr>
        <p:txBody>
          <a:bodyPr wrap="none" lIns="182843" tIns="91422" rIns="182843" bIns="91422">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nSpc>
                <a:spcPct val="89000"/>
              </a:lnSpc>
            </a:pPr>
            <a:r>
              <a:rPr lang="en-US" sz="1600" b="1" dirty="0">
                <a:solidFill>
                  <a:schemeClr val="bg1"/>
                </a:solidFill>
                <a:latin typeface="Athiti" panose="00000500000000000000" pitchFamily="2" charset="-34"/>
                <a:ea typeface="Roboto" charset="0"/>
                <a:cs typeface="Athiti" panose="00000500000000000000" pitchFamily="2" charset="-34"/>
              </a:rPr>
              <a:t>Q3</a:t>
            </a:r>
          </a:p>
        </p:txBody>
      </p:sp>
      <p:sp>
        <p:nvSpPr>
          <p:cNvPr id="29" name="Rectangle 28">
            <a:extLst>
              <a:ext uri="{FF2B5EF4-FFF2-40B4-BE49-F238E27FC236}">
                <a16:creationId xmlns:a16="http://schemas.microsoft.com/office/drawing/2014/main" id="{54FF1355-1233-4085-8E95-3CAC33041FDD}"/>
              </a:ext>
            </a:extLst>
          </p:cNvPr>
          <p:cNvSpPr/>
          <p:nvPr/>
        </p:nvSpPr>
        <p:spPr>
          <a:xfrm>
            <a:off x="2535032" y="4923606"/>
            <a:ext cx="627341" cy="629688"/>
          </a:xfrm>
          <a:prstGeom prst="rect">
            <a:avLst/>
          </a:prstGeom>
        </p:spPr>
        <p:txBody>
          <a:bodyPr wrap="none" lIns="182843" tIns="91422" rIns="182843" bIns="91422">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nSpc>
                <a:spcPct val="89000"/>
              </a:lnSpc>
            </a:pPr>
            <a:r>
              <a:rPr lang="en-US" sz="1600" b="1" dirty="0">
                <a:solidFill>
                  <a:schemeClr val="bg1"/>
                </a:solidFill>
                <a:latin typeface="Athiti" panose="00000500000000000000" pitchFamily="2" charset="-34"/>
                <a:ea typeface="Roboto" charset="0"/>
                <a:cs typeface="Athiti" panose="00000500000000000000" pitchFamily="2" charset="-34"/>
              </a:rPr>
              <a:t>Q2</a:t>
            </a:r>
          </a:p>
          <a:p>
            <a:pPr>
              <a:lnSpc>
                <a:spcPct val="89000"/>
              </a:lnSpc>
            </a:pPr>
            <a:endParaRPr lang="en-US" sz="1600" b="1" dirty="0">
              <a:solidFill>
                <a:schemeClr val="bg1"/>
              </a:solidFill>
              <a:latin typeface="Athiti" panose="00000500000000000000" pitchFamily="2" charset="-34"/>
              <a:ea typeface="Roboto" charset="0"/>
              <a:cs typeface="Athiti" panose="00000500000000000000" pitchFamily="2" charset="-34"/>
            </a:endParaRPr>
          </a:p>
        </p:txBody>
      </p:sp>
      <p:sp>
        <p:nvSpPr>
          <p:cNvPr id="30" name="Rectangle 29">
            <a:extLst>
              <a:ext uri="{FF2B5EF4-FFF2-40B4-BE49-F238E27FC236}">
                <a16:creationId xmlns:a16="http://schemas.microsoft.com/office/drawing/2014/main" id="{123F0070-5B5F-4AE4-B0B8-BB3B02146A6D}"/>
              </a:ext>
            </a:extLst>
          </p:cNvPr>
          <p:cNvSpPr/>
          <p:nvPr/>
        </p:nvSpPr>
        <p:spPr>
          <a:xfrm>
            <a:off x="1866833" y="3612416"/>
            <a:ext cx="588869" cy="410525"/>
          </a:xfrm>
          <a:prstGeom prst="rect">
            <a:avLst/>
          </a:prstGeom>
        </p:spPr>
        <p:txBody>
          <a:bodyPr wrap="none" lIns="182843" tIns="91422" rIns="182843" bIns="91422">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nSpc>
                <a:spcPct val="89000"/>
              </a:lnSpc>
            </a:pPr>
            <a:r>
              <a:rPr lang="en-US" sz="1600" b="1" dirty="0">
                <a:solidFill>
                  <a:schemeClr val="bg1"/>
                </a:solidFill>
                <a:latin typeface="Athiti" panose="00000500000000000000" pitchFamily="2" charset="-34"/>
                <a:ea typeface="Roboto" charset="0"/>
                <a:cs typeface="Athiti" panose="00000500000000000000" pitchFamily="2" charset="-34"/>
              </a:rPr>
              <a:t>Q1</a:t>
            </a:r>
          </a:p>
        </p:txBody>
      </p:sp>
      <p:sp>
        <p:nvSpPr>
          <p:cNvPr id="39" name="Rectangle 38">
            <a:extLst>
              <a:ext uri="{FF2B5EF4-FFF2-40B4-BE49-F238E27FC236}">
                <a16:creationId xmlns:a16="http://schemas.microsoft.com/office/drawing/2014/main" id="{FA562A0D-680E-40AD-B245-EC748D6562BF}"/>
              </a:ext>
            </a:extLst>
          </p:cNvPr>
          <p:cNvSpPr/>
          <p:nvPr/>
        </p:nvSpPr>
        <p:spPr>
          <a:xfrm>
            <a:off x="5905528" y="5483161"/>
            <a:ext cx="3953159" cy="1179304"/>
          </a:xfrm>
          <a:prstGeom prst="rect">
            <a:avLst/>
          </a:prstGeom>
        </p:spPr>
        <p:txBody>
          <a:bodyPr wrap="square" lIns="487582" tIns="91422" rIns="487582" bIns="195033">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nSpc>
                <a:spcPct val="89000"/>
              </a:lnSpc>
            </a:pPr>
            <a:r>
              <a:rPr lang="en-US" sz="3200" dirty="0">
                <a:solidFill>
                  <a:schemeClr val="tx2"/>
                </a:solidFill>
                <a:latin typeface="Athiti" panose="00000500000000000000" pitchFamily="2" charset="-34"/>
                <a:ea typeface="Roboto" charset="0"/>
                <a:cs typeface="Athiti" panose="00000500000000000000" pitchFamily="2" charset="-34"/>
              </a:rPr>
              <a:t>SRJ = 75%-100%</a:t>
            </a:r>
          </a:p>
          <a:p>
            <a:pPr>
              <a:lnSpc>
                <a:spcPct val="89000"/>
              </a:lnSpc>
            </a:pPr>
            <a:r>
              <a:rPr lang="en-US" sz="3200" b="1" dirty="0">
                <a:solidFill>
                  <a:schemeClr val="tx2"/>
                </a:solidFill>
                <a:latin typeface="Athiti" panose="00000500000000000000" pitchFamily="2" charset="-34"/>
                <a:ea typeface="Roboto" charset="0"/>
                <a:cs typeface="Athiti" panose="00000500000000000000" pitchFamily="2" charset="-34"/>
              </a:rPr>
              <a:t>Q1</a:t>
            </a:r>
          </a:p>
        </p:txBody>
      </p:sp>
      <p:sp>
        <p:nvSpPr>
          <p:cNvPr id="40" name="Oval 12">
            <a:extLst>
              <a:ext uri="{FF2B5EF4-FFF2-40B4-BE49-F238E27FC236}">
                <a16:creationId xmlns:a16="http://schemas.microsoft.com/office/drawing/2014/main" id="{D9DC99C1-4FDD-48EB-BF5F-931217BFDC96}"/>
              </a:ext>
            </a:extLst>
          </p:cNvPr>
          <p:cNvSpPr>
            <a:spLocks noChangeArrowheads="1"/>
          </p:cNvSpPr>
          <p:nvPr/>
        </p:nvSpPr>
        <p:spPr bwMode="auto">
          <a:xfrm>
            <a:off x="6169697" y="4174241"/>
            <a:ext cx="3611581" cy="1028180"/>
          </a:xfrm>
          <a:prstGeom prst="roundRect">
            <a:avLst/>
          </a:prstGeom>
          <a:noFill/>
          <a:ln w="28575" cmpd="sng">
            <a:solidFill>
              <a:schemeClr val="accent4"/>
            </a:solidFill>
            <a:round/>
            <a:headEnd/>
            <a:tailEnd/>
          </a:ln>
          <a:effectLst/>
        </p:spPr>
        <p:txBody>
          <a:bodyPr vert="horz" wrap="square" lIns="243791" tIns="121896" rIns="243791" bIns="121896" numCol="1" anchor="t" anchorCtr="0" compatLnSpc="1">
            <a:prstTxWarp prst="textNoShape">
              <a:avLst/>
            </a:prstTxWarp>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b="1" dirty="0">
              <a:latin typeface="Roboto Bold" charset="0"/>
            </a:endParaRPr>
          </a:p>
        </p:txBody>
      </p:sp>
      <p:sp>
        <p:nvSpPr>
          <p:cNvPr id="41" name="Rectangle 40">
            <a:extLst>
              <a:ext uri="{FF2B5EF4-FFF2-40B4-BE49-F238E27FC236}">
                <a16:creationId xmlns:a16="http://schemas.microsoft.com/office/drawing/2014/main" id="{DEE88A1B-D3CF-42AB-A9A1-AA4FBBA41304}"/>
              </a:ext>
            </a:extLst>
          </p:cNvPr>
          <p:cNvSpPr/>
          <p:nvPr/>
        </p:nvSpPr>
        <p:spPr>
          <a:xfrm>
            <a:off x="5907838" y="4174241"/>
            <a:ext cx="3953159" cy="1179304"/>
          </a:xfrm>
          <a:prstGeom prst="rect">
            <a:avLst/>
          </a:prstGeom>
        </p:spPr>
        <p:txBody>
          <a:bodyPr wrap="square" lIns="487582" tIns="91422" rIns="487582" bIns="195033">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nSpc>
                <a:spcPct val="89000"/>
              </a:lnSpc>
            </a:pPr>
            <a:r>
              <a:rPr lang="en-US" sz="3200" dirty="0">
                <a:solidFill>
                  <a:schemeClr val="tx2"/>
                </a:solidFill>
                <a:latin typeface="Athiti" panose="00000500000000000000" pitchFamily="2" charset="-34"/>
                <a:ea typeface="Roboto" charset="0"/>
                <a:cs typeface="Athiti" panose="00000500000000000000" pitchFamily="2" charset="-34"/>
              </a:rPr>
              <a:t>SRJ = 50%-75%</a:t>
            </a:r>
          </a:p>
          <a:p>
            <a:pPr>
              <a:lnSpc>
                <a:spcPct val="89000"/>
              </a:lnSpc>
            </a:pPr>
            <a:r>
              <a:rPr lang="en-US" sz="3200" b="1" dirty="0">
                <a:solidFill>
                  <a:schemeClr val="tx2"/>
                </a:solidFill>
                <a:latin typeface="Athiti" panose="00000500000000000000" pitchFamily="2" charset="-34"/>
                <a:ea typeface="Roboto" charset="0"/>
                <a:cs typeface="Athiti" panose="00000500000000000000" pitchFamily="2" charset="-34"/>
              </a:rPr>
              <a:t>Q2</a:t>
            </a:r>
          </a:p>
        </p:txBody>
      </p:sp>
      <p:sp>
        <p:nvSpPr>
          <p:cNvPr id="42" name="Rectangle 41">
            <a:extLst>
              <a:ext uri="{FF2B5EF4-FFF2-40B4-BE49-F238E27FC236}">
                <a16:creationId xmlns:a16="http://schemas.microsoft.com/office/drawing/2014/main" id="{812BF9F4-F4B3-4F70-A2AE-B66D82E1992E}"/>
              </a:ext>
            </a:extLst>
          </p:cNvPr>
          <p:cNvSpPr/>
          <p:nvPr/>
        </p:nvSpPr>
        <p:spPr>
          <a:xfrm>
            <a:off x="5907838" y="2817985"/>
            <a:ext cx="3996959" cy="1179304"/>
          </a:xfrm>
          <a:prstGeom prst="rect">
            <a:avLst/>
          </a:prstGeom>
        </p:spPr>
        <p:txBody>
          <a:bodyPr wrap="square" lIns="487582" tIns="91422" rIns="487582" bIns="195033">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nSpc>
                <a:spcPct val="89000"/>
              </a:lnSpc>
            </a:pPr>
            <a:r>
              <a:rPr lang="en-US" sz="3200" dirty="0">
                <a:solidFill>
                  <a:schemeClr val="tx2"/>
                </a:solidFill>
                <a:latin typeface="Athiti" panose="00000500000000000000" pitchFamily="2" charset="-34"/>
                <a:ea typeface="Roboto" charset="0"/>
                <a:cs typeface="Athiti" panose="00000500000000000000" pitchFamily="2" charset="-34"/>
              </a:rPr>
              <a:t> SRJ = 25%-50%</a:t>
            </a:r>
          </a:p>
          <a:p>
            <a:pPr>
              <a:lnSpc>
                <a:spcPct val="89000"/>
              </a:lnSpc>
            </a:pPr>
            <a:r>
              <a:rPr lang="en-US" sz="3200" b="1" dirty="0">
                <a:solidFill>
                  <a:schemeClr val="tx2"/>
                </a:solidFill>
                <a:latin typeface="Athiti" panose="00000500000000000000" pitchFamily="2" charset="-34"/>
                <a:ea typeface="Roboto" charset="0"/>
                <a:cs typeface="Athiti" panose="00000500000000000000" pitchFamily="2" charset="-34"/>
              </a:rPr>
              <a:t>Q3</a:t>
            </a:r>
          </a:p>
        </p:txBody>
      </p:sp>
      <p:sp>
        <p:nvSpPr>
          <p:cNvPr id="43" name="Oval 12">
            <a:extLst>
              <a:ext uri="{FF2B5EF4-FFF2-40B4-BE49-F238E27FC236}">
                <a16:creationId xmlns:a16="http://schemas.microsoft.com/office/drawing/2014/main" id="{FAA99D03-57C6-46B2-9451-32A25A7BDDE6}"/>
              </a:ext>
            </a:extLst>
          </p:cNvPr>
          <p:cNvSpPr>
            <a:spLocks noChangeArrowheads="1"/>
          </p:cNvSpPr>
          <p:nvPr/>
        </p:nvSpPr>
        <p:spPr bwMode="auto">
          <a:xfrm>
            <a:off x="6158227" y="2871501"/>
            <a:ext cx="3611581" cy="1028180"/>
          </a:xfrm>
          <a:prstGeom prst="roundRect">
            <a:avLst/>
          </a:prstGeom>
          <a:noFill/>
          <a:ln w="28575" cmpd="sng">
            <a:solidFill>
              <a:schemeClr val="accent4"/>
            </a:solidFill>
            <a:round/>
            <a:headEnd/>
            <a:tailEnd/>
          </a:ln>
          <a:effectLst/>
        </p:spPr>
        <p:txBody>
          <a:bodyPr vert="horz" wrap="square" lIns="243791" tIns="121896" rIns="243791" bIns="121896" numCol="1" anchor="t" anchorCtr="0" compatLnSpc="1">
            <a:prstTxWarp prst="textNoShape">
              <a:avLst/>
            </a:prstTxWarp>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b="1" dirty="0">
              <a:latin typeface="Roboto Bold" charset="0"/>
            </a:endParaRPr>
          </a:p>
        </p:txBody>
      </p:sp>
      <p:sp>
        <p:nvSpPr>
          <p:cNvPr id="44" name="Oval 12">
            <a:extLst>
              <a:ext uri="{FF2B5EF4-FFF2-40B4-BE49-F238E27FC236}">
                <a16:creationId xmlns:a16="http://schemas.microsoft.com/office/drawing/2014/main" id="{8348183C-D129-414B-A0D5-38C7AAA8DD45}"/>
              </a:ext>
            </a:extLst>
          </p:cNvPr>
          <p:cNvSpPr>
            <a:spLocks noChangeArrowheads="1"/>
          </p:cNvSpPr>
          <p:nvPr/>
        </p:nvSpPr>
        <p:spPr bwMode="auto">
          <a:xfrm>
            <a:off x="6169696" y="1611103"/>
            <a:ext cx="3611581" cy="1028180"/>
          </a:xfrm>
          <a:prstGeom prst="roundRect">
            <a:avLst/>
          </a:prstGeom>
          <a:noFill/>
          <a:ln w="28575" cmpd="sng">
            <a:solidFill>
              <a:schemeClr val="accent4"/>
            </a:solidFill>
            <a:round/>
            <a:headEnd/>
            <a:tailEnd/>
          </a:ln>
          <a:effectLst/>
        </p:spPr>
        <p:txBody>
          <a:bodyPr vert="horz" wrap="square" lIns="243791" tIns="121896" rIns="243791" bIns="121896" numCol="1" anchor="t" anchorCtr="0" compatLnSpc="1">
            <a:prstTxWarp prst="textNoShape">
              <a:avLst/>
            </a:prstTxWarp>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sz="4800" b="1" dirty="0">
              <a:latin typeface="Roboto Bold" charset="0"/>
            </a:endParaRPr>
          </a:p>
        </p:txBody>
      </p:sp>
      <p:sp>
        <p:nvSpPr>
          <p:cNvPr id="45" name="Rectangle 44">
            <a:extLst>
              <a:ext uri="{FF2B5EF4-FFF2-40B4-BE49-F238E27FC236}">
                <a16:creationId xmlns:a16="http://schemas.microsoft.com/office/drawing/2014/main" id="{AB48E201-AD61-40A2-B857-662318A27132}"/>
              </a:ext>
            </a:extLst>
          </p:cNvPr>
          <p:cNvSpPr/>
          <p:nvPr/>
        </p:nvSpPr>
        <p:spPr>
          <a:xfrm>
            <a:off x="5907838" y="1598657"/>
            <a:ext cx="3998457" cy="1179304"/>
          </a:xfrm>
          <a:prstGeom prst="rect">
            <a:avLst/>
          </a:prstGeom>
        </p:spPr>
        <p:txBody>
          <a:bodyPr wrap="square" lIns="487582" tIns="91422" rIns="487582" bIns="195033">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a:lnSpc>
                <a:spcPct val="89000"/>
              </a:lnSpc>
            </a:pPr>
            <a:r>
              <a:rPr lang="en-US" sz="3200" dirty="0">
                <a:solidFill>
                  <a:schemeClr val="tx2"/>
                </a:solidFill>
                <a:latin typeface="Athiti" panose="00000500000000000000" pitchFamily="2" charset="-34"/>
                <a:ea typeface="Roboto" charset="0"/>
                <a:cs typeface="Athiti" panose="00000500000000000000" pitchFamily="2" charset="-34"/>
              </a:rPr>
              <a:t>SRJ = 0%-25%</a:t>
            </a:r>
          </a:p>
          <a:p>
            <a:pPr>
              <a:lnSpc>
                <a:spcPct val="89000"/>
              </a:lnSpc>
            </a:pPr>
            <a:r>
              <a:rPr lang="en-US" sz="3200" b="1" dirty="0">
                <a:solidFill>
                  <a:schemeClr val="tx2"/>
                </a:solidFill>
                <a:latin typeface="Athiti" panose="00000500000000000000" pitchFamily="2" charset="-34"/>
                <a:ea typeface="Roboto" charset="0"/>
                <a:cs typeface="Athiti" panose="00000500000000000000" pitchFamily="2" charset="-34"/>
              </a:rPr>
              <a:t>Q4</a:t>
            </a:r>
          </a:p>
        </p:txBody>
      </p:sp>
      <p:sp>
        <p:nvSpPr>
          <p:cNvPr id="5" name="Slide Number Placeholder 4">
            <a:extLst>
              <a:ext uri="{FF2B5EF4-FFF2-40B4-BE49-F238E27FC236}">
                <a16:creationId xmlns:a16="http://schemas.microsoft.com/office/drawing/2014/main" id="{6809D561-C4D5-448C-889D-067BFFB4203C}"/>
              </a:ext>
            </a:extLst>
          </p:cNvPr>
          <p:cNvSpPr>
            <a:spLocks noGrp="1"/>
          </p:cNvSpPr>
          <p:nvPr>
            <p:ph type="sldNum" sz="quarter" idx="12"/>
          </p:nvPr>
        </p:nvSpPr>
        <p:spPr/>
        <p:txBody>
          <a:bodyPr/>
          <a:lstStyle/>
          <a:p>
            <a:fld id="{9B17CF23-03A9-49C3-B7C9-A68759EF3A43}" type="slidenum">
              <a:rPr lang="en-US" smtClean="0"/>
              <a:t>40</a:t>
            </a:fld>
            <a:endParaRPr lang="en-US"/>
          </a:p>
        </p:txBody>
      </p:sp>
    </p:spTree>
    <p:extLst>
      <p:ext uri="{BB962C8B-B14F-4D97-AF65-F5344CB8AC3E}">
        <p14:creationId xmlns:p14="http://schemas.microsoft.com/office/powerpoint/2010/main" val="3756934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heel(1)">
                                      <p:cBhvr>
                                        <p:cTn id="17" dur="1000"/>
                                        <p:tgtEl>
                                          <p:spTgt spid="4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heel(1)">
                                      <p:cBhvr>
                                        <p:cTn id="20" dur="10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1)">
                                      <p:cBhvr>
                                        <p:cTn id="25" dur="1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heel(1)">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heel(1)">
                                      <p:cBhvr>
                                        <p:cTn id="35" dur="1000"/>
                                        <p:tgtEl>
                                          <p:spTgt spid="42"/>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heel(1)">
                                      <p:cBhvr>
                                        <p:cTn id="38" dur="10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heel(1)">
                                      <p:cBhvr>
                                        <p:cTn id="43" dur="1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heel(1)">
                                      <p:cBhvr>
                                        <p:cTn id="48" dur="1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heel(1)">
                                      <p:cBhvr>
                                        <p:cTn id="53" dur="1000"/>
                                        <p:tgtEl>
                                          <p:spTgt spid="41"/>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heel(1)">
                                      <p:cBhvr>
                                        <p:cTn id="56" dur="10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heel(1)">
                                      <p:cBhvr>
                                        <p:cTn id="61" dur="1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heel(1)">
                                      <p:cBhvr>
                                        <p:cTn id="66" dur="10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heel(1)">
                                      <p:cBhvr>
                                        <p:cTn id="71" dur="1000"/>
                                        <p:tgtEl>
                                          <p:spTgt spid="13"/>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heel(1)">
                                      <p:cBhvr>
                                        <p:cTn id="7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0" grpId="0" animBg="1"/>
      <p:bldP spid="24" grpId="0" animBg="1"/>
      <p:bldP spid="25" grpId="0" animBg="1"/>
      <p:bldP spid="26" grpId="0" animBg="1"/>
      <p:bldP spid="39" grpId="0"/>
      <p:bldP spid="40" grpId="0" animBg="1"/>
      <p:bldP spid="41" grpId="0"/>
      <p:bldP spid="42" grpId="0"/>
      <p:bldP spid="43" grpId="0" animBg="1"/>
      <p:bldP spid="44" grpId="0" animBg="1"/>
      <p:bldP spid="4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8021533" y="1809175"/>
            <a:ext cx="4046161"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وفقاً لتصنيف المجلات</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11" name="Oval 10">
            <a:extLst>
              <a:ext uri="{FF2B5EF4-FFF2-40B4-BE49-F238E27FC236}">
                <a16:creationId xmlns:a16="http://schemas.microsoft.com/office/drawing/2014/main" id="{4094747E-ED53-4422-8E0E-A6180A516103}"/>
              </a:ext>
            </a:extLst>
          </p:cNvPr>
          <p:cNvSpPr>
            <a:spLocks noChangeArrowheads="1"/>
          </p:cNvSpPr>
          <p:nvPr/>
        </p:nvSpPr>
        <p:spPr bwMode="auto">
          <a:xfrm>
            <a:off x="835941" y="337457"/>
            <a:ext cx="785284" cy="785284"/>
          </a:xfrm>
          <a:prstGeom prst="ellipse">
            <a:avLst/>
          </a:prstGeom>
          <a:solidFill>
            <a:srgbClr val="002E5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Shape 2748">
            <a:extLst>
              <a:ext uri="{FF2B5EF4-FFF2-40B4-BE49-F238E27FC236}">
                <a16:creationId xmlns:a16="http://schemas.microsoft.com/office/drawing/2014/main" id="{585C92DE-B5DB-4919-91C4-1200A6472986}"/>
              </a:ext>
            </a:extLst>
          </p:cNvPr>
          <p:cNvSpPr/>
          <p:nvPr/>
        </p:nvSpPr>
        <p:spPr>
          <a:xfrm>
            <a:off x="1039921" y="541437"/>
            <a:ext cx="377325" cy="37732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noFill/>
            <a:miter lim="400000"/>
          </a:ln>
        </p:spPr>
        <p:txBody>
          <a:bodyPr lIns="19045" tIns="19045" rIns="19045" bIns="1904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2"/>
              </a:solidFill>
              <a:latin typeface="Source Sans Pro Light" charset="0"/>
              <a:ea typeface="Source Sans Pro Light" charset="0"/>
              <a:cs typeface="Source Sans Pro Light" charset="0"/>
            </a:endParaRPr>
          </a:p>
        </p:txBody>
      </p:sp>
      <p:pic>
        <p:nvPicPr>
          <p:cNvPr id="4" name="Picture 3">
            <a:extLst>
              <a:ext uri="{FF2B5EF4-FFF2-40B4-BE49-F238E27FC236}">
                <a16:creationId xmlns:a16="http://schemas.microsoft.com/office/drawing/2014/main" id="{2EC8D02F-08C9-40A6-8A97-82344E02B21F}"/>
              </a:ext>
            </a:extLst>
          </p:cNvPr>
          <p:cNvPicPr>
            <a:picLocks noChangeAspect="1"/>
          </p:cNvPicPr>
          <p:nvPr/>
        </p:nvPicPr>
        <p:blipFill rotWithShape="1">
          <a:blip r:embed="rId2">
            <a:extLst>
              <a:ext uri="{28A0092B-C50C-407E-A947-70E740481C1C}">
                <a14:useLocalDpi xmlns:a14="http://schemas.microsoft.com/office/drawing/2010/main" val="0"/>
              </a:ext>
            </a:extLst>
          </a:blip>
          <a:srcRect l="2037" t="5269" r="2419" b="4665"/>
          <a:stretch/>
        </p:blipFill>
        <p:spPr>
          <a:xfrm>
            <a:off x="392409" y="1515855"/>
            <a:ext cx="7556118" cy="5342145"/>
          </a:xfrm>
          <a:prstGeom prst="rect">
            <a:avLst/>
          </a:prstGeom>
        </p:spPr>
      </p:pic>
      <p:sp>
        <p:nvSpPr>
          <p:cNvPr id="15" name="TextBox 14">
            <a:extLst>
              <a:ext uri="{FF2B5EF4-FFF2-40B4-BE49-F238E27FC236}">
                <a16:creationId xmlns:a16="http://schemas.microsoft.com/office/drawing/2014/main" id="{0E44FFB4-D478-4F22-8B39-6D0CF2985D97}"/>
              </a:ext>
            </a:extLst>
          </p:cNvPr>
          <p:cNvSpPr txBox="1"/>
          <p:nvPr/>
        </p:nvSpPr>
        <p:spPr>
          <a:xfrm>
            <a:off x="8021533" y="6419503"/>
            <a:ext cx="4095635" cy="369332"/>
          </a:xfrm>
          <a:prstGeom prst="rect">
            <a:avLst/>
          </a:prstGeom>
          <a:noFill/>
        </p:spPr>
        <p:txBody>
          <a:bodyPr wrap="square" rtlCol="0">
            <a:spAutoFit/>
          </a:bodyPr>
          <a:lstStyle/>
          <a:p>
            <a:pPr algn="r" rtl="1"/>
            <a:r>
              <a:rPr lang="ar-SY" dirty="0">
                <a:solidFill>
                  <a:srgbClr val="002E50"/>
                </a:solidFill>
                <a:latin typeface="Sakkal Majalla" panose="02000000000000000000" pitchFamily="2" charset="-78"/>
                <a:cs typeface="Sakkal Majalla" panose="02000000000000000000" pitchFamily="2" charset="-78"/>
              </a:rPr>
              <a:t>وفقاً لقاعدة بيانات </a:t>
            </a:r>
            <a:r>
              <a:rPr lang="en-US" dirty="0">
                <a:solidFill>
                  <a:srgbClr val="002E50"/>
                </a:solidFill>
                <a:latin typeface="Sakkal Majalla" panose="02000000000000000000" pitchFamily="2" charset="-78"/>
                <a:cs typeface="Sakkal Majalla" panose="02000000000000000000" pitchFamily="2" charset="-78"/>
              </a:rPr>
              <a:t>SCOPUS </a:t>
            </a:r>
            <a:r>
              <a:rPr lang="ar-SY" dirty="0">
                <a:solidFill>
                  <a:srgbClr val="002E50"/>
                </a:solidFill>
                <a:latin typeface="Sakkal Majalla" panose="02000000000000000000" pitchFamily="2" charset="-78"/>
                <a:cs typeface="Sakkal Majalla" panose="02000000000000000000" pitchFamily="2" charset="-78"/>
              </a:rPr>
              <a:t>  تاريخ 10/02/2022</a:t>
            </a:r>
            <a:endParaRPr lang="en-US" dirty="0">
              <a:solidFill>
                <a:srgbClr val="002E50"/>
              </a:solidFill>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1825205" y="314379"/>
            <a:ext cx="7784439"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خارطة توزع النشر لباحثي جامعة دمشق</a:t>
            </a:r>
          </a:p>
        </p:txBody>
      </p:sp>
      <p:sp>
        <p:nvSpPr>
          <p:cNvPr id="8" name="Slide Number Placeholder 7">
            <a:extLst>
              <a:ext uri="{FF2B5EF4-FFF2-40B4-BE49-F238E27FC236}">
                <a16:creationId xmlns:a16="http://schemas.microsoft.com/office/drawing/2014/main" id="{DDBCD700-BE89-4782-AA5A-DE1538F7ACF6}"/>
              </a:ext>
            </a:extLst>
          </p:cNvPr>
          <p:cNvSpPr>
            <a:spLocks noGrp="1"/>
          </p:cNvSpPr>
          <p:nvPr>
            <p:ph type="sldNum" sz="quarter" idx="12"/>
          </p:nvPr>
        </p:nvSpPr>
        <p:spPr/>
        <p:txBody>
          <a:bodyPr/>
          <a:lstStyle/>
          <a:p>
            <a:fld id="{9B17CF23-03A9-49C3-B7C9-A68759EF3A43}" type="slidenum">
              <a:rPr lang="en-US" smtClean="0"/>
              <a:t>41</a:t>
            </a:fld>
            <a:endParaRPr lang="en-US"/>
          </a:p>
        </p:txBody>
      </p:sp>
    </p:spTree>
    <p:extLst>
      <p:ext uri="{BB962C8B-B14F-4D97-AF65-F5344CB8AC3E}">
        <p14:creationId xmlns:p14="http://schemas.microsoft.com/office/powerpoint/2010/main" val="1155397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7698481" y="1809175"/>
            <a:ext cx="4369213" cy="1446550"/>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وفقاً لأهمية المجلة </a:t>
            </a:r>
          </a:p>
          <a:p>
            <a:pPr algn="r" rtl="1"/>
            <a:r>
              <a:rPr lang="en-US" sz="4400" dirty="0">
                <a:solidFill>
                  <a:srgbClr val="002E50"/>
                </a:solidFill>
                <a:latin typeface="Sakkal Majalla" panose="02000000000000000000" pitchFamily="2" charset="-78"/>
                <a:cs typeface="Sakkal Majalla" panose="02000000000000000000" pitchFamily="2" charset="-78"/>
              </a:rPr>
              <a:t>JP%</a:t>
            </a:r>
          </a:p>
        </p:txBody>
      </p:sp>
      <p:sp>
        <p:nvSpPr>
          <p:cNvPr id="11" name="Oval 10">
            <a:extLst>
              <a:ext uri="{FF2B5EF4-FFF2-40B4-BE49-F238E27FC236}">
                <a16:creationId xmlns:a16="http://schemas.microsoft.com/office/drawing/2014/main" id="{4094747E-ED53-4422-8E0E-A6180A516103}"/>
              </a:ext>
            </a:extLst>
          </p:cNvPr>
          <p:cNvSpPr>
            <a:spLocks noChangeArrowheads="1"/>
          </p:cNvSpPr>
          <p:nvPr/>
        </p:nvSpPr>
        <p:spPr bwMode="auto">
          <a:xfrm>
            <a:off x="835941" y="337457"/>
            <a:ext cx="785284" cy="785284"/>
          </a:xfrm>
          <a:prstGeom prst="ellipse">
            <a:avLst/>
          </a:prstGeom>
          <a:solidFill>
            <a:srgbClr val="002E5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Shape 2748">
            <a:extLst>
              <a:ext uri="{FF2B5EF4-FFF2-40B4-BE49-F238E27FC236}">
                <a16:creationId xmlns:a16="http://schemas.microsoft.com/office/drawing/2014/main" id="{585C92DE-B5DB-4919-91C4-1200A6472986}"/>
              </a:ext>
            </a:extLst>
          </p:cNvPr>
          <p:cNvSpPr/>
          <p:nvPr/>
        </p:nvSpPr>
        <p:spPr>
          <a:xfrm>
            <a:off x="1039921" y="541437"/>
            <a:ext cx="377325" cy="37732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noFill/>
            <a:miter lim="400000"/>
          </a:ln>
        </p:spPr>
        <p:txBody>
          <a:bodyPr lIns="19045" tIns="19045" rIns="19045" bIns="1904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2"/>
              </a:solidFill>
              <a:latin typeface="Source Sans Pro Light" charset="0"/>
              <a:ea typeface="Source Sans Pro Light" charset="0"/>
              <a:cs typeface="Source Sans Pro Light" charset="0"/>
            </a:endParaRPr>
          </a:p>
        </p:txBody>
      </p:sp>
      <p:sp>
        <p:nvSpPr>
          <p:cNvPr id="10" name="TextBox 9">
            <a:extLst>
              <a:ext uri="{FF2B5EF4-FFF2-40B4-BE49-F238E27FC236}">
                <a16:creationId xmlns:a16="http://schemas.microsoft.com/office/drawing/2014/main" id="{51264B41-12EA-4C43-88BC-C39D37EE2662}"/>
              </a:ext>
            </a:extLst>
          </p:cNvPr>
          <p:cNvSpPr txBox="1"/>
          <p:nvPr/>
        </p:nvSpPr>
        <p:spPr>
          <a:xfrm>
            <a:off x="8021533" y="6419503"/>
            <a:ext cx="4095635" cy="369332"/>
          </a:xfrm>
          <a:prstGeom prst="rect">
            <a:avLst/>
          </a:prstGeom>
          <a:noFill/>
        </p:spPr>
        <p:txBody>
          <a:bodyPr wrap="square" rtlCol="0">
            <a:spAutoFit/>
          </a:bodyPr>
          <a:lstStyle/>
          <a:p>
            <a:pPr algn="r" rtl="1"/>
            <a:r>
              <a:rPr lang="ar-SY" dirty="0">
                <a:solidFill>
                  <a:srgbClr val="002E50"/>
                </a:solidFill>
                <a:latin typeface="Sakkal Majalla" panose="02000000000000000000" pitchFamily="2" charset="-78"/>
                <a:cs typeface="Sakkal Majalla" panose="02000000000000000000" pitchFamily="2" charset="-78"/>
              </a:rPr>
              <a:t>وفقاً لقاعدة بيانات </a:t>
            </a:r>
            <a:r>
              <a:rPr lang="en-US" dirty="0">
                <a:solidFill>
                  <a:srgbClr val="002E50"/>
                </a:solidFill>
                <a:latin typeface="Sakkal Majalla" panose="02000000000000000000" pitchFamily="2" charset="-78"/>
                <a:cs typeface="Sakkal Majalla" panose="02000000000000000000" pitchFamily="2" charset="-78"/>
              </a:rPr>
              <a:t>SCOPUS </a:t>
            </a:r>
            <a:r>
              <a:rPr lang="ar-SY" dirty="0">
                <a:solidFill>
                  <a:srgbClr val="002E50"/>
                </a:solidFill>
                <a:latin typeface="Sakkal Majalla" panose="02000000000000000000" pitchFamily="2" charset="-78"/>
                <a:cs typeface="Sakkal Majalla" panose="02000000000000000000" pitchFamily="2" charset="-78"/>
              </a:rPr>
              <a:t>  تاريخ 10/02/2022</a:t>
            </a:r>
            <a:endParaRPr lang="en-US" dirty="0">
              <a:solidFill>
                <a:srgbClr val="002E50"/>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DE0F0276-E7D2-46D9-8A23-EC220E7D09F2}"/>
              </a:ext>
            </a:extLst>
          </p:cNvPr>
          <p:cNvSpPr txBox="1"/>
          <p:nvPr/>
        </p:nvSpPr>
        <p:spPr>
          <a:xfrm>
            <a:off x="2644642" y="317419"/>
            <a:ext cx="6997855" cy="1446550"/>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خارطة توزع النشر لباحثي جامعة دمشق</a:t>
            </a:r>
          </a:p>
          <a:p>
            <a:pPr algn="r" rtl="1"/>
            <a:r>
              <a:rPr lang="ar-SY" sz="4400" dirty="0">
                <a:solidFill>
                  <a:srgbClr val="002E50"/>
                </a:solidFill>
                <a:latin typeface="Sakkal Majalla" panose="02000000000000000000" pitchFamily="2" charset="-78"/>
                <a:cs typeface="Sakkal Majalla" panose="02000000000000000000" pitchFamily="2" charset="-78"/>
              </a:rPr>
              <a:t> </a:t>
            </a:r>
            <a:endParaRPr lang="en-US" sz="4400" dirty="0">
              <a:solidFill>
                <a:srgbClr val="002E50"/>
              </a:solidFill>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id="{11F036CF-E2F0-4CB4-A170-8BFBF088CCB6}"/>
              </a:ext>
            </a:extLst>
          </p:cNvPr>
          <p:cNvPicPr>
            <a:picLocks noChangeAspect="1"/>
          </p:cNvPicPr>
          <p:nvPr/>
        </p:nvPicPr>
        <p:blipFill rotWithShape="1">
          <a:blip r:embed="rId2">
            <a:extLst>
              <a:ext uri="{28A0092B-C50C-407E-A947-70E740481C1C}">
                <a14:useLocalDpi xmlns:a14="http://schemas.microsoft.com/office/drawing/2010/main" val="0"/>
              </a:ext>
            </a:extLst>
          </a:blip>
          <a:srcRect l="2256" t="4921" r="1936" b="4628"/>
          <a:stretch/>
        </p:blipFill>
        <p:spPr>
          <a:xfrm>
            <a:off x="1266911" y="1315296"/>
            <a:ext cx="7412096" cy="5248218"/>
          </a:xfrm>
          <a:prstGeom prst="rect">
            <a:avLst/>
          </a:prstGeom>
        </p:spPr>
      </p:pic>
      <p:sp>
        <p:nvSpPr>
          <p:cNvPr id="6" name="Slide Number Placeholder 5">
            <a:extLst>
              <a:ext uri="{FF2B5EF4-FFF2-40B4-BE49-F238E27FC236}">
                <a16:creationId xmlns:a16="http://schemas.microsoft.com/office/drawing/2014/main" id="{6A555231-02D9-4854-8DFD-FC1EAB8A5C32}"/>
              </a:ext>
            </a:extLst>
          </p:cNvPr>
          <p:cNvSpPr>
            <a:spLocks noGrp="1"/>
          </p:cNvSpPr>
          <p:nvPr>
            <p:ph type="sldNum" sz="quarter" idx="12"/>
          </p:nvPr>
        </p:nvSpPr>
        <p:spPr/>
        <p:txBody>
          <a:bodyPr/>
          <a:lstStyle/>
          <a:p>
            <a:fld id="{9B17CF23-03A9-49C3-B7C9-A68759EF3A43}" type="slidenum">
              <a:rPr lang="en-US" smtClean="0"/>
              <a:t>42</a:t>
            </a:fld>
            <a:endParaRPr lang="en-US"/>
          </a:p>
        </p:txBody>
      </p:sp>
    </p:spTree>
    <p:extLst>
      <p:ext uri="{BB962C8B-B14F-4D97-AF65-F5344CB8AC3E}">
        <p14:creationId xmlns:p14="http://schemas.microsoft.com/office/powerpoint/2010/main" val="3412004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7698481" y="1809175"/>
            <a:ext cx="4369213" cy="1446550"/>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وفقاً لأهمية البحث</a:t>
            </a:r>
          </a:p>
          <a:p>
            <a:pPr algn="r" rtl="1"/>
            <a:r>
              <a:rPr lang="en-US" sz="4400" dirty="0">
                <a:solidFill>
                  <a:srgbClr val="002E50"/>
                </a:solidFill>
                <a:latin typeface="Sakkal Majalla" panose="02000000000000000000" pitchFamily="2" charset="-78"/>
                <a:cs typeface="Sakkal Majalla" panose="02000000000000000000" pitchFamily="2" charset="-78"/>
              </a:rPr>
              <a:t>RP%</a:t>
            </a:r>
          </a:p>
        </p:txBody>
      </p:sp>
      <p:sp>
        <p:nvSpPr>
          <p:cNvPr id="11" name="Oval 10">
            <a:extLst>
              <a:ext uri="{FF2B5EF4-FFF2-40B4-BE49-F238E27FC236}">
                <a16:creationId xmlns:a16="http://schemas.microsoft.com/office/drawing/2014/main" id="{4094747E-ED53-4422-8E0E-A6180A516103}"/>
              </a:ext>
            </a:extLst>
          </p:cNvPr>
          <p:cNvSpPr>
            <a:spLocks noChangeArrowheads="1"/>
          </p:cNvSpPr>
          <p:nvPr/>
        </p:nvSpPr>
        <p:spPr bwMode="auto">
          <a:xfrm>
            <a:off x="835941" y="337457"/>
            <a:ext cx="785284" cy="785284"/>
          </a:xfrm>
          <a:prstGeom prst="ellipse">
            <a:avLst/>
          </a:prstGeom>
          <a:solidFill>
            <a:srgbClr val="002E5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Shape 2748">
            <a:extLst>
              <a:ext uri="{FF2B5EF4-FFF2-40B4-BE49-F238E27FC236}">
                <a16:creationId xmlns:a16="http://schemas.microsoft.com/office/drawing/2014/main" id="{585C92DE-B5DB-4919-91C4-1200A6472986}"/>
              </a:ext>
            </a:extLst>
          </p:cNvPr>
          <p:cNvSpPr/>
          <p:nvPr/>
        </p:nvSpPr>
        <p:spPr>
          <a:xfrm>
            <a:off x="1039921" y="541437"/>
            <a:ext cx="377325" cy="37732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noFill/>
            <a:miter lim="400000"/>
          </a:ln>
        </p:spPr>
        <p:txBody>
          <a:bodyPr lIns="19045" tIns="19045" rIns="19045" bIns="1904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2"/>
              </a:solidFill>
              <a:latin typeface="Source Sans Pro Light" charset="0"/>
              <a:ea typeface="Source Sans Pro Light" charset="0"/>
              <a:cs typeface="Source Sans Pro Light" charset="0"/>
            </a:endParaRPr>
          </a:p>
        </p:txBody>
      </p:sp>
      <p:pic>
        <p:nvPicPr>
          <p:cNvPr id="3" name="Picture 2">
            <a:extLst>
              <a:ext uri="{FF2B5EF4-FFF2-40B4-BE49-F238E27FC236}">
                <a16:creationId xmlns:a16="http://schemas.microsoft.com/office/drawing/2014/main" id="{9C0E43C3-FAC0-41EE-8982-DEC2922CE13D}"/>
              </a:ext>
            </a:extLst>
          </p:cNvPr>
          <p:cNvPicPr>
            <a:picLocks noChangeAspect="1"/>
          </p:cNvPicPr>
          <p:nvPr/>
        </p:nvPicPr>
        <p:blipFill rotWithShape="1">
          <a:blip r:embed="rId2">
            <a:extLst>
              <a:ext uri="{28A0092B-C50C-407E-A947-70E740481C1C}">
                <a14:useLocalDpi xmlns:a14="http://schemas.microsoft.com/office/drawing/2010/main" val="0"/>
              </a:ext>
            </a:extLst>
          </a:blip>
          <a:srcRect l="-1" t="3434" r="695" b="3473"/>
          <a:stretch/>
        </p:blipFill>
        <p:spPr>
          <a:xfrm>
            <a:off x="1039921" y="1142779"/>
            <a:ext cx="5810887" cy="5753812"/>
          </a:xfrm>
          <a:prstGeom prst="rect">
            <a:avLst/>
          </a:prstGeom>
        </p:spPr>
      </p:pic>
      <p:sp>
        <p:nvSpPr>
          <p:cNvPr id="10" name="TextBox 9">
            <a:extLst>
              <a:ext uri="{FF2B5EF4-FFF2-40B4-BE49-F238E27FC236}">
                <a16:creationId xmlns:a16="http://schemas.microsoft.com/office/drawing/2014/main" id="{51264B41-12EA-4C43-88BC-C39D37EE2662}"/>
              </a:ext>
            </a:extLst>
          </p:cNvPr>
          <p:cNvSpPr txBox="1"/>
          <p:nvPr/>
        </p:nvSpPr>
        <p:spPr>
          <a:xfrm>
            <a:off x="8021533" y="6419503"/>
            <a:ext cx="4095635" cy="369332"/>
          </a:xfrm>
          <a:prstGeom prst="rect">
            <a:avLst/>
          </a:prstGeom>
          <a:noFill/>
        </p:spPr>
        <p:txBody>
          <a:bodyPr wrap="square" rtlCol="0">
            <a:spAutoFit/>
          </a:bodyPr>
          <a:lstStyle/>
          <a:p>
            <a:pPr algn="r" rtl="1"/>
            <a:r>
              <a:rPr lang="ar-SY" dirty="0">
                <a:solidFill>
                  <a:srgbClr val="002E50"/>
                </a:solidFill>
                <a:latin typeface="Sakkal Majalla" panose="02000000000000000000" pitchFamily="2" charset="-78"/>
                <a:cs typeface="Sakkal Majalla" panose="02000000000000000000" pitchFamily="2" charset="-78"/>
              </a:rPr>
              <a:t>وفقاً لقاعدة بيانات </a:t>
            </a:r>
            <a:r>
              <a:rPr lang="en-US" dirty="0">
                <a:solidFill>
                  <a:srgbClr val="002E50"/>
                </a:solidFill>
                <a:latin typeface="Sakkal Majalla" panose="02000000000000000000" pitchFamily="2" charset="-78"/>
                <a:cs typeface="Sakkal Majalla" panose="02000000000000000000" pitchFamily="2" charset="-78"/>
              </a:rPr>
              <a:t>SCOPUS </a:t>
            </a:r>
            <a:r>
              <a:rPr lang="ar-SY" dirty="0">
                <a:solidFill>
                  <a:srgbClr val="002E50"/>
                </a:solidFill>
                <a:latin typeface="Sakkal Majalla" panose="02000000000000000000" pitchFamily="2" charset="-78"/>
                <a:cs typeface="Sakkal Majalla" panose="02000000000000000000" pitchFamily="2" charset="-78"/>
              </a:rPr>
              <a:t>  تاريخ 10/02/2022</a:t>
            </a:r>
            <a:endParaRPr lang="en-US" dirty="0">
              <a:solidFill>
                <a:srgbClr val="002E50"/>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DE0F0276-E7D2-46D9-8A23-EC220E7D09F2}"/>
              </a:ext>
            </a:extLst>
          </p:cNvPr>
          <p:cNvSpPr txBox="1"/>
          <p:nvPr/>
        </p:nvSpPr>
        <p:spPr>
          <a:xfrm>
            <a:off x="2644642" y="317419"/>
            <a:ext cx="6997855" cy="1446550"/>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خارطة توزع النشر لباحثي جامعة دمشق</a:t>
            </a:r>
          </a:p>
          <a:p>
            <a:pPr algn="r" rtl="1"/>
            <a:r>
              <a:rPr lang="ar-SY" sz="4400" dirty="0">
                <a:solidFill>
                  <a:srgbClr val="002E50"/>
                </a:solidFill>
                <a:latin typeface="Sakkal Majalla" panose="02000000000000000000" pitchFamily="2" charset="-78"/>
                <a:cs typeface="Sakkal Majalla" panose="02000000000000000000" pitchFamily="2" charset="-78"/>
              </a:rPr>
              <a:t> </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8" name="Slide Number Placeholder 7">
            <a:extLst>
              <a:ext uri="{FF2B5EF4-FFF2-40B4-BE49-F238E27FC236}">
                <a16:creationId xmlns:a16="http://schemas.microsoft.com/office/drawing/2014/main" id="{45D6F3A4-8636-42A8-B506-B35A7A72F7B4}"/>
              </a:ext>
            </a:extLst>
          </p:cNvPr>
          <p:cNvSpPr>
            <a:spLocks noGrp="1"/>
          </p:cNvSpPr>
          <p:nvPr>
            <p:ph type="sldNum" sz="quarter" idx="12"/>
          </p:nvPr>
        </p:nvSpPr>
        <p:spPr/>
        <p:txBody>
          <a:bodyPr/>
          <a:lstStyle/>
          <a:p>
            <a:fld id="{9B17CF23-03A9-49C3-B7C9-A68759EF3A43}" type="slidenum">
              <a:rPr lang="en-US" smtClean="0"/>
              <a:t>43</a:t>
            </a:fld>
            <a:endParaRPr lang="en-US"/>
          </a:p>
        </p:txBody>
      </p:sp>
    </p:spTree>
    <p:extLst>
      <p:ext uri="{BB962C8B-B14F-4D97-AF65-F5344CB8AC3E}">
        <p14:creationId xmlns:p14="http://schemas.microsoft.com/office/powerpoint/2010/main" val="3531401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AEB4F0-7F97-4031-88A8-4B87E5DB9AF2}"/>
              </a:ext>
            </a:extLst>
          </p:cNvPr>
          <p:cNvSpPr/>
          <p:nvPr/>
        </p:nvSpPr>
        <p:spPr>
          <a:xfrm>
            <a:off x="6241287" y="2544910"/>
            <a:ext cx="5771847" cy="4826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dirty="0">
                <a:latin typeface="Sakkal Majalla" panose="02000000000000000000" pitchFamily="2" charset="-78"/>
                <a:cs typeface="Sakkal Majalla" panose="02000000000000000000" pitchFamily="2" charset="-78"/>
              </a:rPr>
              <a:t>رابعاً</a:t>
            </a:r>
            <a:endParaRPr lang="en-US" sz="2800"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6096000" y="3139710"/>
            <a:ext cx="6065197" cy="923330"/>
          </a:xfrm>
          <a:prstGeom prst="rect">
            <a:avLst/>
          </a:prstGeom>
          <a:noFill/>
        </p:spPr>
        <p:txBody>
          <a:bodyPr wrap="square" rtlCol="0">
            <a:spAutoFit/>
          </a:bodyPr>
          <a:lstStyle/>
          <a:p>
            <a:pPr algn="ctr"/>
            <a:r>
              <a:rPr lang="ar-SY" sz="5400" b="1" dirty="0">
                <a:latin typeface="Sakkal Majalla" panose="02000000000000000000" pitchFamily="2" charset="-78"/>
                <a:cs typeface="Sakkal Majalla" panose="02000000000000000000" pitchFamily="2" charset="-78"/>
              </a:rPr>
              <a:t>التوجهات المستقبلية</a:t>
            </a:r>
            <a:endParaRPr lang="en-US" sz="5400" b="1" dirty="0">
              <a:latin typeface="Sakkal Majalla" panose="02000000000000000000" pitchFamily="2" charset="-78"/>
              <a:cs typeface="Sakkal Majalla" panose="02000000000000000000" pitchFamily="2" charset="-78"/>
            </a:endParaRPr>
          </a:p>
        </p:txBody>
      </p:sp>
      <p:sp>
        <p:nvSpPr>
          <p:cNvPr id="3" name="Slide Number Placeholder 2">
            <a:extLst>
              <a:ext uri="{FF2B5EF4-FFF2-40B4-BE49-F238E27FC236}">
                <a16:creationId xmlns:a16="http://schemas.microsoft.com/office/drawing/2014/main" id="{ECF9B549-9628-409C-9191-F0423A61CE3B}"/>
              </a:ext>
            </a:extLst>
          </p:cNvPr>
          <p:cNvSpPr>
            <a:spLocks noGrp="1"/>
          </p:cNvSpPr>
          <p:nvPr>
            <p:ph type="sldNum" sz="quarter" idx="12"/>
          </p:nvPr>
        </p:nvSpPr>
        <p:spPr/>
        <p:txBody>
          <a:bodyPr/>
          <a:lstStyle/>
          <a:p>
            <a:fld id="{9B17CF23-03A9-49C3-B7C9-A68759EF3A43}" type="slidenum">
              <a:rPr lang="en-US" smtClean="0"/>
              <a:t>44</a:t>
            </a:fld>
            <a:endParaRPr lang="en-US"/>
          </a:p>
        </p:txBody>
      </p:sp>
      <p:pic>
        <p:nvPicPr>
          <p:cNvPr id="4" name="Picture 3">
            <a:extLst>
              <a:ext uri="{FF2B5EF4-FFF2-40B4-BE49-F238E27FC236}">
                <a16:creationId xmlns:a16="http://schemas.microsoft.com/office/drawing/2014/main" id="{72158E27-67B7-4047-AB76-081E05991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18" y="1017240"/>
            <a:ext cx="5876982" cy="5272505"/>
          </a:xfrm>
          <a:prstGeom prst="rect">
            <a:avLst/>
          </a:prstGeom>
        </p:spPr>
      </p:pic>
    </p:spTree>
    <p:extLst>
      <p:ext uri="{BB962C8B-B14F-4D97-AF65-F5344CB8AC3E}">
        <p14:creationId xmlns:p14="http://schemas.microsoft.com/office/powerpoint/2010/main" val="1031576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13" name="TextBox 12">
            <a:extLst>
              <a:ext uri="{FF2B5EF4-FFF2-40B4-BE49-F238E27FC236}">
                <a16:creationId xmlns:a16="http://schemas.microsoft.com/office/drawing/2014/main" id="{DE0F0276-E7D2-46D9-8A23-EC220E7D09F2}"/>
              </a:ext>
            </a:extLst>
          </p:cNvPr>
          <p:cNvSpPr txBox="1"/>
          <p:nvPr/>
        </p:nvSpPr>
        <p:spPr>
          <a:xfrm>
            <a:off x="643474" y="317419"/>
            <a:ext cx="8999023"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الهدف: رفع عدد وأهمية النشرات في الربعين </a:t>
            </a:r>
            <a:r>
              <a:rPr lang="en-US" sz="4400" dirty="0">
                <a:solidFill>
                  <a:srgbClr val="002E50"/>
                </a:solidFill>
                <a:latin typeface="Sakkal Majalla" panose="02000000000000000000" pitchFamily="2" charset="-78"/>
                <a:cs typeface="Sakkal Majalla" panose="02000000000000000000" pitchFamily="2" charset="-78"/>
              </a:rPr>
              <a:t>Q1</a:t>
            </a:r>
            <a:r>
              <a:rPr lang="ar-SY" sz="4400" dirty="0">
                <a:solidFill>
                  <a:srgbClr val="002E50"/>
                </a:solidFill>
                <a:latin typeface="Sakkal Majalla" panose="02000000000000000000" pitchFamily="2" charset="-78"/>
                <a:cs typeface="Sakkal Majalla" panose="02000000000000000000" pitchFamily="2" charset="-78"/>
              </a:rPr>
              <a:t> و </a:t>
            </a:r>
            <a:r>
              <a:rPr lang="en-US" sz="4400" dirty="0">
                <a:solidFill>
                  <a:srgbClr val="002E50"/>
                </a:solidFill>
                <a:latin typeface="Sakkal Majalla" panose="02000000000000000000" pitchFamily="2" charset="-78"/>
                <a:cs typeface="Sakkal Majalla" panose="02000000000000000000" pitchFamily="2" charset="-78"/>
              </a:rPr>
              <a:t>Q2</a:t>
            </a:r>
            <a:r>
              <a:rPr lang="ar-SY" sz="4400" dirty="0">
                <a:solidFill>
                  <a:srgbClr val="002E50"/>
                </a:solidFill>
                <a:latin typeface="Sakkal Majalla" panose="02000000000000000000" pitchFamily="2" charset="-78"/>
                <a:cs typeface="Sakkal Majalla" panose="02000000000000000000" pitchFamily="2" charset="-78"/>
              </a:rPr>
              <a:t> </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8" name="Slide Number Placeholder 7">
            <a:extLst>
              <a:ext uri="{FF2B5EF4-FFF2-40B4-BE49-F238E27FC236}">
                <a16:creationId xmlns:a16="http://schemas.microsoft.com/office/drawing/2014/main" id="{45D6F3A4-8636-42A8-B506-B35A7A72F7B4}"/>
              </a:ext>
            </a:extLst>
          </p:cNvPr>
          <p:cNvSpPr>
            <a:spLocks noGrp="1"/>
          </p:cNvSpPr>
          <p:nvPr>
            <p:ph type="sldNum" sz="quarter" idx="12"/>
          </p:nvPr>
        </p:nvSpPr>
        <p:spPr/>
        <p:txBody>
          <a:bodyPr/>
          <a:lstStyle/>
          <a:p>
            <a:fld id="{9B17CF23-03A9-49C3-B7C9-A68759EF3A43}" type="slidenum">
              <a:rPr lang="en-US" smtClean="0"/>
              <a:t>45</a:t>
            </a:fld>
            <a:endParaRPr lang="en-US" dirty="0"/>
          </a:p>
        </p:txBody>
      </p:sp>
      <p:grpSp>
        <p:nvGrpSpPr>
          <p:cNvPr id="4" name="Group 3"/>
          <p:cNvGrpSpPr/>
          <p:nvPr/>
        </p:nvGrpSpPr>
        <p:grpSpPr>
          <a:xfrm>
            <a:off x="5291466" y="2897958"/>
            <a:ext cx="1472711" cy="3007035"/>
            <a:chOff x="5291466" y="2897958"/>
            <a:chExt cx="1472711" cy="3007035"/>
          </a:xfrm>
        </p:grpSpPr>
        <p:sp>
          <p:nvSpPr>
            <p:cNvPr id="9" name="Freeform 9">
              <a:extLst>
                <a:ext uri="{FF2B5EF4-FFF2-40B4-BE49-F238E27FC236}">
                  <a16:creationId xmlns:a16="http://schemas.microsoft.com/office/drawing/2014/main" id="{41880E3A-0534-41EE-AB7D-AAD9C98F07F5}"/>
                </a:ext>
              </a:extLst>
            </p:cNvPr>
            <p:cNvSpPr>
              <a:spLocks/>
            </p:cNvSpPr>
            <p:nvPr/>
          </p:nvSpPr>
          <p:spPr bwMode="auto">
            <a:xfrm>
              <a:off x="5869327" y="3317159"/>
              <a:ext cx="414243" cy="410643"/>
            </a:xfrm>
            <a:custGeom>
              <a:avLst/>
              <a:gdLst>
                <a:gd name="T0" fmla="*/ 263 w 521"/>
                <a:gd name="T1" fmla="*/ 517 h 517"/>
                <a:gd name="T2" fmla="*/ 259 w 521"/>
                <a:gd name="T3" fmla="*/ 517 h 517"/>
                <a:gd name="T4" fmla="*/ 0 w 521"/>
                <a:gd name="T5" fmla="*/ 259 h 517"/>
                <a:gd name="T6" fmla="*/ 259 w 521"/>
                <a:gd name="T7" fmla="*/ 0 h 517"/>
                <a:gd name="T8" fmla="*/ 263 w 521"/>
                <a:gd name="T9" fmla="*/ 0 h 517"/>
                <a:gd name="T10" fmla="*/ 521 w 521"/>
                <a:gd name="T11" fmla="*/ 259 h 517"/>
                <a:gd name="T12" fmla="*/ 263 w 521"/>
                <a:gd name="T13" fmla="*/ 517 h 517"/>
              </a:gdLst>
              <a:ahLst/>
              <a:cxnLst>
                <a:cxn ang="0">
                  <a:pos x="T0" y="T1"/>
                </a:cxn>
                <a:cxn ang="0">
                  <a:pos x="T2" y="T3"/>
                </a:cxn>
                <a:cxn ang="0">
                  <a:pos x="T4" y="T5"/>
                </a:cxn>
                <a:cxn ang="0">
                  <a:pos x="T6" y="T7"/>
                </a:cxn>
                <a:cxn ang="0">
                  <a:pos x="T8" y="T9"/>
                </a:cxn>
                <a:cxn ang="0">
                  <a:pos x="T10" y="T11"/>
                </a:cxn>
                <a:cxn ang="0">
                  <a:pos x="T12" y="T13"/>
                </a:cxn>
              </a:cxnLst>
              <a:rect l="0" t="0" r="r" b="b"/>
              <a:pathLst>
                <a:path w="521" h="517">
                  <a:moveTo>
                    <a:pt x="263" y="517"/>
                  </a:moveTo>
                  <a:cubicBezTo>
                    <a:pt x="259" y="517"/>
                    <a:pt x="259" y="517"/>
                    <a:pt x="259" y="517"/>
                  </a:cubicBezTo>
                  <a:cubicBezTo>
                    <a:pt x="116" y="517"/>
                    <a:pt x="0" y="401"/>
                    <a:pt x="0" y="259"/>
                  </a:cubicBezTo>
                  <a:cubicBezTo>
                    <a:pt x="0" y="116"/>
                    <a:pt x="116" y="0"/>
                    <a:pt x="259" y="0"/>
                  </a:cubicBezTo>
                  <a:cubicBezTo>
                    <a:pt x="263" y="0"/>
                    <a:pt x="263" y="0"/>
                    <a:pt x="263" y="0"/>
                  </a:cubicBezTo>
                  <a:cubicBezTo>
                    <a:pt x="405" y="0"/>
                    <a:pt x="521" y="116"/>
                    <a:pt x="521" y="259"/>
                  </a:cubicBezTo>
                  <a:cubicBezTo>
                    <a:pt x="521" y="401"/>
                    <a:pt x="405" y="517"/>
                    <a:pt x="263" y="51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0" name="Freeform 10">
              <a:extLst>
                <a:ext uri="{FF2B5EF4-FFF2-40B4-BE49-F238E27FC236}">
                  <a16:creationId xmlns:a16="http://schemas.microsoft.com/office/drawing/2014/main" id="{FD628391-8255-4C9E-8121-C3B6F2D535FF}"/>
                </a:ext>
              </a:extLst>
            </p:cNvPr>
            <p:cNvSpPr>
              <a:spLocks/>
            </p:cNvSpPr>
            <p:nvPr/>
          </p:nvSpPr>
          <p:spPr bwMode="auto">
            <a:xfrm>
              <a:off x="6207985" y="2897958"/>
              <a:ext cx="263163" cy="263165"/>
            </a:xfrm>
            <a:custGeom>
              <a:avLst/>
              <a:gdLst>
                <a:gd name="T0" fmla="*/ 262 w 521"/>
                <a:gd name="T1" fmla="*/ 516 h 516"/>
                <a:gd name="T2" fmla="*/ 258 w 521"/>
                <a:gd name="T3" fmla="*/ 516 h 516"/>
                <a:gd name="T4" fmla="*/ 0 w 521"/>
                <a:gd name="T5" fmla="*/ 258 h 516"/>
                <a:gd name="T6" fmla="*/ 258 w 521"/>
                <a:gd name="T7" fmla="*/ 0 h 516"/>
                <a:gd name="T8" fmla="*/ 262 w 521"/>
                <a:gd name="T9" fmla="*/ 0 h 516"/>
                <a:gd name="T10" fmla="*/ 521 w 521"/>
                <a:gd name="T11" fmla="*/ 258 h 516"/>
                <a:gd name="T12" fmla="*/ 262 w 521"/>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521" h="516">
                  <a:moveTo>
                    <a:pt x="262" y="516"/>
                  </a:moveTo>
                  <a:cubicBezTo>
                    <a:pt x="258" y="516"/>
                    <a:pt x="258" y="516"/>
                    <a:pt x="258" y="516"/>
                  </a:cubicBezTo>
                  <a:cubicBezTo>
                    <a:pt x="115" y="516"/>
                    <a:pt x="0" y="401"/>
                    <a:pt x="0" y="258"/>
                  </a:cubicBezTo>
                  <a:cubicBezTo>
                    <a:pt x="0" y="115"/>
                    <a:pt x="115" y="0"/>
                    <a:pt x="258" y="0"/>
                  </a:cubicBezTo>
                  <a:cubicBezTo>
                    <a:pt x="262" y="0"/>
                    <a:pt x="262" y="0"/>
                    <a:pt x="262" y="0"/>
                  </a:cubicBezTo>
                  <a:cubicBezTo>
                    <a:pt x="405" y="0"/>
                    <a:pt x="521" y="115"/>
                    <a:pt x="521" y="258"/>
                  </a:cubicBezTo>
                  <a:cubicBezTo>
                    <a:pt x="521" y="401"/>
                    <a:pt x="405" y="516"/>
                    <a:pt x="262" y="51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5" name="Freeform 12">
              <a:extLst>
                <a:ext uri="{FF2B5EF4-FFF2-40B4-BE49-F238E27FC236}">
                  <a16:creationId xmlns:a16="http://schemas.microsoft.com/office/drawing/2014/main" id="{6A233E14-8D03-474C-B9EF-EB2746FC07B0}"/>
                </a:ext>
              </a:extLst>
            </p:cNvPr>
            <p:cNvSpPr>
              <a:spLocks/>
            </p:cNvSpPr>
            <p:nvPr/>
          </p:nvSpPr>
          <p:spPr bwMode="auto">
            <a:xfrm>
              <a:off x="6349934" y="3785462"/>
              <a:ext cx="414243" cy="414246"/>
            </a:xfrm>
            <a:custGeom>
              <a:avLst/>
              <a:gdLst>
                <a:gd name="T0" fmla="*/ 262 w 521"/>
                <a:gd name="T1" fmla="*/ 517 h 517"/>
                <a:gd name="T2" fmla="*/ 258 w 521"/>
                <a:gd name="T3" fmla="*/ 517 h 517"/>
                <a:gd name="T4" fmla="*/ 0 w 521"/>
                <a:gd name="T5" fmla="*/ 259 h 517"/>
                <a:gd name="T6" fmla="*/ 258 w 521"/>
                <a:gd name="T7" fmla="*/ 0 h 517"/>
                <a:gd name="T8" fmla="*/ 262 w 521"/>
                <a:gd name="T9" fmla="*/ 0 h 517"/>
                <a:gd name="T10" fmla="*/ 521 w 521"/>
                <a:gd name="T11" fmla="*/ 259 h 517"/>
                <a:gd name="T12" fmla="*/ 262 w 521"/>
                <a:gd name="T13" fmla="*/ 517 h 517"/>
              </a:gdLst>
              <a:ahLst/>
              <a:cxnLst>
                <a:cxn ang="0">
                  <a:pos x="T0" y="T1"/>
                </a:cxn>
                <a:cxn ang="0">
                  <a:pos x="T2" y="T3"/>
                </a:cxn>
                <a:cxn ang="0">
                  <a:pos x="T4" y="T5"/>
                </a:cxn>
                <a:cxn ang="0">
                  <a:pos x="T6" y="T7"/>
                </a:cxn>
                <a:cxn ang="0">
                  <a:pos x="T8" y="T9"/>
                </a:cxn>
                <a:cxn ang="0">
                  <a:pos x="T10" y="T11"/>
                </a:cxn>
                <a:cxn ang="0">
                  <a:pos x="T12" y="T13"/>
                </a:cxn>
              </a:cxnLst>
              <a:rect l="0" t="0" r="r" b="b"/>
              <a:pathLst>
                <a:path w="521" h="517">
                  <a:moveTo>
                    <a:pt x="262" y="517"/>
                  </a:moveTo>
                  <a:cubicBezTo>
                    <a:pt x="258" y="517"/>
                    <a:pt x="258" y="517"/>
                    <a:pt x="258" y="517"/>
                  </a:cubicBezTo>
                  <a:cubicBezTo>
                    <a:pt x="116" y="517"/>
                    <a:pt x="0" y="401"/>
                    <a:pt x="0" y="259"/>
                  </a:cubicBezTo>
                  <a:cubicBezTo>
                    <a:pt x="0" y="116"/>
                    <a:pt x="116" y="0"/>
                    <a:pt x="258" y="0"/>
                  </a:cubicBezTo>
                  <a:cubicBezTo>
                    <a:pt x="262" y="0"/>
                    <a:pt x="262" y="0"/>
                    <a:pt x="262" y="0"/>
                  </a:cubicBezTo>
                  <a:cubicBezTo>
                    <a:pt x="405" y="0"/>
                    <a:pt x="521" y="116"/>
                    <a:pt x="521" y="259"/>
                  </a:cubicBezTo>
                  <a:cubicBezTo>
                    <a:pt x="521" y="401"/>
                    <a:pt x="405" y="517"/>
                    <a:pt x="262" y="51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9" name="Freeform 13">
              <a:extLst>
                <a:ext uri="{FF2B5EF4-FFF2-40B4-BE49-F238E27FC236}">
                  <a16:creationId xmlns:a16="http://schemas.microsoft.com/office/drawing/2014/main" id="{4EA8D4C6-BEFE-4D33-A934-EB97BB500505}"/>
                </a:ext>
              </a:extLst>
            </p:cNvPr>
            <p:cNvSpPr>
              <a:spLocks/>
            </p:cNvSpPr>
            <p:nvPr/>
          </p:nvSpPr>
          <p:spPr bwMode="auto">
            <a:xfrm>
              <a:off x="6299928" y="4644190"/>
              <a:ext cx="417846" cy="414246"/>
            </a:xfrm>
            <a:custGeom>
              <a:avLst/>
              <a:gdLst>
                <a:gd name="T0" fmla="*/ 262 w 521"/>
                <a:gd name="T1" fmla="*/ 517 h 517"/>
                <a:gd name="T2" fmla="*/ 258 w 521"/>
                <a:gd name="T3" fmla="*/ 517 h 517"/>
                <a:gd name="T4" fmla="*/ 0 w 521"/>
                <a:gd name="T5" fmla="*/ 258 h 517"/>
                <a:gd name="T6" fmla="*/ 258 w 521"/>
                <a:gd name="T7" fmla="*/ 0 h 517"/>
                <a:gd name="T8" fmla="*/ 262 w 521"/>
                <a:gd name="T9" fmla="*/ 0 h 517"/>
                <a:gd name="T10" fmla="*/ 521 w 521"/>
                <a:gd name="T11" fmla="*/ 258 h 517"/>
                <a:gd name="T12" fmla="*/ 262 w 521"/>
                <a:gd name="T13" fmla="*/ 517 h 517"/>
              </a:gdLst>
              <a:ahLst/>
              <a:cxnLst>
                <a:cxn ang="0">
                  <a:pos x="T0" y="T1"/>
                </a:cxn>
                <a:cxn ang="0">
                  <a:pos x="T2" y="T3"/>
                </a:cxn>
                <a:cxn ang="0">
                  <a:pos x="T4" y="T5"/>
                </a:cxn>
                <a:cxn ang="0">
                  <a:pos x="T6" y="T7"/>
                </a:cxn>
                <a:cxn ang="0">
                  <a:pos x="T8" y="T9"/>
                </a:cxn>
                <a:cxn ang="0">
                  <a:pos x="T10" y="T11"/>
                </a:cxn>
                <a:cxn ang="0">
                  <a:pos x="T12" y="T13"/>
                </a:cxn>
              </a:cxnLst>
              <a:rect l="0" t="0" r="r" b="b"/>
              <a:pathLst>
                <a:path w="521" h="517">
                  <a:moveTo>
                    <a:pt x="262" y="517"/>
                  </a:moveTo>
                  <a:cubicBezTo>
                    <a:pt x="258" y="517"/>
                    <a:pt x="258" y="517"/>
                    <a:pt x="258" y="517"/>
                  </a:cubicBezTo>
                  <a:cubicBezTo>
                    <a:pt x="115" y="517"/>
                    <a:pt x="0" y="401"/>
                    <a:pt x="0" y="258"/>
                  </a:cubicBezTo>
                  <a:cubicBezTo>
                    <a:pt x="0" y="115"/>
                    <a:pt x="115" y="0"/>
                    <a:pt x="258" y="0"/>
                  </a:cubicBezTo>
                  <a:cubicBezTo>
                    <a:pt x="262" y="0"/>
                    <a:pt x="262" y="0"/>
                    <a:pt x="262" y="0"/>
                  </a:cubicBezTo>
                  <a:cubicBezTo>
                    <a:pt x="405" y="0"/>
                    <a:pt x="521" y="115"/>
                    <a:pt x="521" y="258"/>
                  </a:cubicBezTo>
                  <a:cubicBezTo>
                    <a:pt x="521" y="401"/>
                    <a:pt x="405" y="517"/>
                    <a:pt x="262" y="51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2" name="Freeform 10">
              <a:extLst>
                <a:ext uri="{FF2B5EF4-FFF2-40B4-BE49-F238E27FC236}">
                  <a16:creationId xmlns:a16="http://schemas.microsoft.com/office/drawing/2014/main" id="{5741EB30-7B74-426A-A6C7-FF39501E54B8}"/>
                </a:ext>
              </a:extLst>
            </p:cNvPr>
            <p:cNvSpPr>
              <a:spLocks/>
            </p:cNvSpPr>
            <p:nvPr/>
          </p:nvSpPr>
          <p:spPr bwMode="auto">
            <a:xfrm>
              <a:off x="5701376" y="4530522"/>
              <a:ext cx="263163" cy="263165"/>
            </a:xfrm>
            <a:custGeom>
              <a:avLst/>
              <a:gdLst>
                <a:gd name="T0" fmla="*/ 262 w 521"/>
                <a:gd name="T1" fmla="*/ 516 h 516"/>
                <a:gd name="T2" fmla="*/ 258 w 521"/>
                <a:gd name="T3" fmla="*/ 516 h 516"/>
                <a:gd name="T4" fmla="*/ 0 w 521"/>
                <a:gd name="T5" fmla="*/ 258 h 516"/>
                <a:gd name="T6" fmla="*/ 258 w 521"/>
                <a:gd name="T7" fmla="*/ 0 h 516"/>
                <a:gd name="T8" fmla="*/ 262 w 521"/>
                <a:gd name="T9" fmla="*/ 0 h 516"/>
                <a:gd name="T10" fmla="*/ 521 w 521"/>
                <a:gd name="T11" fmla="*/ 258 h 516"/>
                <a:gd name="T12" fmla="*/ 262 w 521"/>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521" h="516">
                  <a:moveTo>
                    <a:pt x="262" y="516"/>
                  </a:moveTo>
                  <a:cubicBezTo>
                    <a:pt x="258" y="516"/>
                    <a:pt x="258" y="516"/>
                    <a:pt x="258" y="516"/>
                  </a:cubicBezTo>
                  <a:cubicBezTo>
                    <a:pt x="115" y="516"/>
                    <a:pt x="0" y="401"/>
                    <a:pt x="0" y="258"/>
                  </a:cubicBezTo>
                  <a:cubicBezTo>
                    <a:pt x="0" y="115"/>
                    <a:pt x="115" y="0"/>
                    <a:pt x="258" y="0"/>
                  </a:cubicBezTo>
                  <a:cubicBezTo>
                    <a:pt x="262" y="0"/>
                    <a:pt x="262" y="0"/>
                    <a:pt x="262" y="0"/>
                  </a:cubicBezTo>
                  <a:cubicBezTo>
                    <a:pt x="405" y="0"/>
                    <a:pt x="521" y="115"/>
                    <a:pt x="521" y="258"/>
                  </a:cubicBezTo>
                  <a:cubicBezTo>
                    <a:pt x="521" y="401"/>
                    <a:pt x="405" y="516"/>
                    <a:pt x="262" y="51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3" name="Freeform 10">
              <a:extLst>
                <a:ext uri="{FF2B5EF4-FFF2-40B4-BE49-F238E27FC236}">
                  <a16:creationId xmlns:a16="http://schemas.microsoft.com/office/drawing/2014/main" id="{FD14B3DC-E570-4798-A05E-A1805243BDC0}"/>
                </a:ext>
              </a:extLst>
            </p:cNvPr>
            <p:cNvSpPr>
              <a:spLocks/>
            </p:cNvSpPr>
            <p:nvPr/>
          </p:nvSpPr>
          <p:spPr bwMode="auto">
            <a:xfrm>
              <a:off x="5291466" y="4699823"/>
              <a:ext cx="263163" cy="263165"/>
            </a:xfrm>
            <a:custGeom>
              <a:avLst/>
              <a:gdLst>
                <a:gd name="T0" fmla="*/ 262 w 521"/>
                <a:gd name="T1" fmla="*/ 516 h 516"/>
                <a:gd name="T2" fmla="*/ 258 w 521"/>
                <a:gd name="T3" fmla="*/ 516 h 516"/>
                <a:gd name="T4" fmla="*/ 0 w 521"/>
                <a:gd name="T5" fmla="*/ 258 h 516"/>
                <a:gd name="T6" fmla="*/ 258 w 521"/>
                <a:gd name="T7" fmla="*/ 0 h 516"/>
                <a:gd name="T8" fmla="*/ 262 w 521"/>
                <a:gd name="T9" fmla="*/ 0 h 516"/>
                <a:gd name="T10" fmla="*/ 521 w 521"/>
                <a:gd name="T11" fmla="*/ 258 h 516"/>
                <a:gd name="T12" fmla="*/ 262 w 521"/>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521" h="516">
                  <a:moveTo>
                    <a:pt x="262" y="516"/>
                  </a:moveTo>
                  <a:cubicBezTo>
                    <a:pt x="258" y="516"/>
                    <a:pt x="258" y="516"/>
                    <a:pt x="258" y="516"/>
                  </a:cubicBezTo>
                  <a:cubicBezTo>
                    <a:pt x="115" y="516"/>
                    <a:pt x="0" y="401"/>
                    <a:pt x="0" y="258"/>
                  </a:cubicBezTo>
                  <a:cubicBezTo>
                    <a:pt x="0" y="115"/>
                    <a:pt x="115" y="0"/>
                    <a:pt x="258" y="0"/>
                  </a:cubicBezTo>
                  <a:cubicBezTo>
                    <a:pt x="262" y="0"/>
                    <a:pt x="262" y="0"/>
                    <a:pt x="262" y="0"/>
                  </a:cubicBezTo>
                  <a:cubicBezTo>
                    <a:pt x="405" y="0"/>
                    <a:pt x="521" y="115"/>
                    <a:pt x="521" y="258"/>
                  </a:cubicBezTo>
                  <a:cubicBezTo>
                    <a:pt x="521" y="401"/>
                    <a:pt x="405" y="516"/>
                    <a:pt x="262" y="51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5" name="Freeform 13">
              <a:extLst>
                <a:ext uri="{FF2B5EF4-FFF2-40B4-BE49-F238E27FC236}">
                  <a16:creationId xmlns:a16="http://schemas.microsoft.com/office/drawing/2014/main" id="{89559F61-1558-450B-9C4E-72CFDEEFBED0}"/>
                </a:ext>
              </a:extLst>
            </p:cNvPr>
            <p:cNvSpPr>
              <a:spLocks/>
            </p:cNvSpPr>
            <p:nvPr/>
          </p:nvSpPr>
          <p:spPr bwMode="auto">
            <a:xfrm>
              <a:off x="6291638" y="5490747"/>
              <a:ext cx="417846" cy="414246"/>
            </a:xfrm>
            <a:custGeom>
              <a:avLst/>
              <a:gdLst>
                <a:gd name="T0" fmla="*/ 262 w 521"/>
                <a:gd name="T1" fmla="*/ 517 h 517"/>
                <a:gd name="T2" fmla="*/ 258 w 521"/>
                <a:gd name="T3" fmla="*/ 517 h 517"/>
                <a:gd name="T4" fmla="*/ 0 w 521"/>
                <a:gd name="T5" fmla="*/ 258 h 517"/>
                <a:gd name="T6" fmla="*/ 258 w 521"/>
                <a:gd name="T7" fmla="*/ 0 h 517"/>
                <a:gd name="T8" fmla="*/ 262 w 521"/>
                <a:gd name="T9" fmla="*/ 0 h 517"/>
                <a:gd name="T10" fmla="*/ 521 w 521"/>
                <a:gd name="T11" fmla="*/ 258 h 517"/>
                <a:gd name="T12" fmla="*/ 262 w 521"/>
                <a:gd name="T13" fmla="*/ 517 h 517"/>
              </a:gdLst>
              <a:ahLst/>
              <a:cxnLst>
                <a:cxn ang="0">
                  <a:pos x="T0" y="T1"/>
                </a:cxn>
                <a:cxn ang="0">
                  <a:pos x="T2" y="T3"/>
                </a:cxn>
                <a:cxn ang="0">
                  <a:pos x="T4" y="T5"/>
                </a:cxn>
                <a:cxn ang="0">
                  <a:pos x="T6" y="T7"/>
                </a:cxn>
                <a:cxn ang="0">
                  <a:pos x="T8" y="T9"/>
                </a:cxn>
                <a:cxn ang="0">
                  <a:pos x="T10" y="T11"/>
                </a:cxn>
                <a:cxn ang="0">
                  <a:pos x="T12" y="T13"/>
                </a:cxn>
              </a:cxnLst>
              <a:rect l="0" t="0" r="r" b="b"/>
              <a:pathLst>
                <a:path w="521" h="517">
                  <a:moveTo>
                    <a:pt x="262" y="517"/>
                  </a:moveTo>
                  <a:cubicBezTo>
                    <a:pt x="258" y="517"/>
                    <a:pt x="258" y="517"/>
                    <a:pt x="258" y="517"/>
                  </a:cubicBezTo>
                  <a:cubicBezTo>
                    <a:pt x="115" y="517"/>
                    <a:pt x="0" y="401"/>
                    <a:pt x="0" y="258"/>
                  </a:cubicBezTo>
                  <a:cubicBezTo>
                    <a:pt x="0" y="115"/>
                    <a:pt x="115" y="0"/>
                    <a:pt x="258" y="0"/>
                  </a:cubicBezTo>
                  <a:cubicBezTo>
                    <a:pt x="262" y="0"/>
                    <a:pt x="262" y="0"/>
                    <a:pt x="262" y="0"/>
                  </a:cubicBezTo>
                  <a:cubicBezTo>
                    <a:pt x="405" y="0"/>
                    <a:pt x="521" y="115"/>
                    <a:pt x="521" y="258"/>
                  </a:cubicBezTo>
                  <a:cubicBezTo>
                    <a:pt x="521" y="401"/>
                    <a:pt x="405" y="517"/>
                    <a:pt x="262" y="51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nvGrpSpPr>
          <p:cNvPr id="5" name="Group 4"/>
          <p:cNvGrpSpPr/>
          <p:nvPr/>
        </p:nvGrpSpPr>
        <p:grpSpPr>
          <a:xfrm>
            <a:off x="5504305" y="3036894"/>
            <a:ext cx="597723" cy="2667182"/>
            <a:chOff x="5504305" y="3036894"/>
            <a:chExt cx="597723" cy="2667182"/>
          </a:xfrm>
        </p:grpSpPr>
        <p:sp>
          <p:nvSpPr>
            <p:cNvPr id="14" name="Freeform 11">
              <a:extLst>
                <a:ext uri="{FF2B5EF4-FFF2-40B4-BE49-F238E27FC236}">
                  <a16:creationId xmlns:a16="http://schemas.microsoft.com/office/drawing/2014/main" id="{BAB0E469-DF57-46A7-AE0A-9290435F9B83}"/>
                </a:ext>
              </a:extLst>
            </p:cNvPr>
            <p:cNvSpPr>
              <a:spLocks/>
            </p:cNvSpPr>
            <p:nvPr/>
          </p:nvSpPr>
          <p:spPr bwMode="auto">
            <a:xfrm>
              <a:off x="5632087" y="3036894"/>
              <a:ext cx="263163" cy="263165"/>
            </a:xfrm>
            <a:custGeom>
              <a:avLst/>
              <a:gdLst>
                <a:gd name="T0" fmla="*/ 262 w 521"/>
                <a:gd name="T1" fmla="*/ 516 h 516"/>
                <a:gd name="T2" fmla="*/ 258 w 521"/>
                <a:gd name="T3" fmla="*/ 516 h 516"/>
                <a:gd name="T4" fmla="*/ 0 w 521"/>
                <a:gd name="T5" fmla="*/ 258 h 516"/>
                <a:gd name="T6" fmla="*/ 258 w 521"/>
                <a:gd name="T7" fmla="*/ 0 h 516"/>
                <a:gd name="T8" fmla="*/ 262 w 521"/>
                <a:gd name="T9" fmla="*/ 0 h 516"/>
                <a:gd name="T10" fmla="*/ 521 w 521"/>
                <a:gd name="T11" fmla="*/ 258 h 516"/>
                <a:gd name="T12" fmla="*/ 262 w 521"/>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521" h="516">
                  <a:moveTo>
                    <a:pt x="262" y="516"/>
                  </a:moveTo>
                  <a:cubicBezTo>
                    <a:pt x="258" y="516"/>
                    <a:pt x="258" y="516"/>
                    <a:pt x="258" y="516"/>
                  </a:cubicBezTo>
                  <a:cubicBezTo>
                    <a:pt x="116" y="516"/>
                    <a:pt x="0" y="401"/>
                    <a:pt x="0" y="258"/>
                  </a:cubicBezTo>
                  <a:cubicBezTo>
                    <a:pt x="0" y="115"/>
                    <a:pt x="116" y="0"/>
                    <a:pt x="258" y="0"/>
                  </a:cubicBezTo>
                  <a:cubicBezTo>
                    <a:pt x="262" y="0"/>
                    <a:pt x="262" y="0"/>
                    <a:pt x="262" y="0"/>
                  </a:cubicBezTo>
                  <a:cubicBezTo>
                    <a:pt x="405" y="0"/>
                    <a:pt x="521" y="115"/>
                    <a:pt x="521" y="258"/>
                  </a:cubicBezTo>
                  <a:cubicBezTo>
                    <a:pt x="521" y="401"/>
                    <a:pt x="405" y="516"/>
                    <a:pt x="262" y="516"/>
                  </a:cubicBez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6" name="Freeform 13">
              <a:extLst>
                <a:ext uri="{FF2B5EF4-FFF2-40B4-BE49-F238E27FC236}">
                  <a16:creationId xmlns:a16="http://schemas.microsoft.com/office/drawing/2014/main" id="{8AB32A1D-22B3-4DB6-9265-EAD3854EBE49}"/>
                </a:ext>
              </a:extLst>
            </p:cNvPr>
            <p:cNvSpPr>
              <a:spLocks/>
            </p:cNvSpPr>
            <p:nvPr/>
          </p:nvSpPr>
          <p:spPr bwMode="auto">
            <a:xfrm>
              <a:off x="5684182" y="3917768"/>
              <a:ext cx="417846" cy="414246"/>
            </a:xfrm>
            <a:custGeom>
              <a:avLst/>
              <a:gdLst>
                <a:gd name="T0" fmla="*/ 262 w 521"/>
                <a:gd name="T1" fmla="*/ 517 h 517"/>
                <a:gd name="T2" fmla="*/ 258 w 521"/>
                <a:gd name="T3" fmla="*/ 517 h 517"/>
                <a:gd name="T4" fmla="*/ 0 w 521"/>
                <a:gd name="T5" fmla="*/ 258 h 517"/>
                <a:gd name="T6" fmla="*/ 258 w 521"/>
                <a:gd name="T7" fmla="*/ 0 h 517"/>
                <a:gd name="T8" fmla="*/ 262 w 521"/>
                <a:gd name="T9" fmla="*/ 0 h 517"/>
                <a:gd name="T10" fmla="*/ 521 w 521"/>
                <a:gd name="T11" fmla="*/ 258 h 517"/>
                <a:gd name="T12" fmla="*/ 262 w 521"/>
                <a:gd name="T13" fmla="*/ 517 h 517"/>
              </a:gdLst>
              <a:ahLst/>
              <a:cxnLst>
                <a:cxn ang="0">
                  <a:pos x="T0" y="T1"/>
                </a:cxn>
                <a:cxn ang="0">
                  <a:pos x="T2" y="T3"/>
                </a:cxn>
                <a:cxn ang="0">
                  <a:pos x="T4" y="T5"/>
                </a:cxn>
                <a:cxn ang="0">
                  <a:pos x="T6" y="T7"/>
                </a:cxn>
                <a:cxn ang="0">
                  <a:pos x="T8" y="T9"/>
                </a:cxn>
                <a:cxn ang="0">
                  <a:pos x="T10" y="T11"/>
                </a:cxn>
                <a:cxn ang="0">
                  <a:pos x="T12" y="T13"/>
                </a:cxn>
              </a:cxnLst>
              <a:rect l="0" t="0" r="r" b="b"/>
              <a:pathLst>
                <a:path w="521" h="517">
                  <a:moveTo>
                    <a:pt x="262" y="517"/>
                  </a:moveTo>
                  <a:cubicBezTo>
                    <a:pt x="258" y="517"/>
                    <a:pt x="258" y="517"/>
                    <a:pt x="258" y="517"/>
                  </a:cubicBezTo>
                  <a:cubicBezTo>
                    <a:pt x="115" y="517"/>
                    <a:pt x="0" y="401"/>
                    <a:pt x="0" y="258"/>
                  </a:cubicBezTo>
                  <a:cubicBezTo>
                    <a:pt x="0" y="115"/>
                    <a:pt x="115" y="0"/>
                    <a:pt x="258" y="0"/>
                  </a:cubicBezTo>
                  <a:cubicBezTo>
                    <a:pt x="262" y="0"/>
                    <a:pt x="262" y="0"/>
                    <a:pt x="262" y="0"/>
                  </a:cubicBezTo>
                  <a:cubicBezTo>
                    <a:pt x="405" y="0"/>
                    <a:pt x="521" y="115"/>
                    <a:pt x="521" y="258"/>
                  </a:cubicBezTo>
                  <a:cubicBezTo>
                    <a:pt x="521" y="401"/>
                    <a:pt x="405" y="517"/>
                    <a:pt x="262" y="517"/>
                  </a:cubicBez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6" name="Freeform 11">
              <a:extLst>
                <a:ext uri="{FF2B5EF4-FFF2-40B4-BE49-F238E27FC236}">
                  <a16:creationId xmlns:a16="http://schemas.microsoft.com/office/drawing/2014/main" id="{882C220D-9247-49AB-BCA2-B39FEEF66423}"/>
                </a:ext>
              </a:extLst>
            </p:cNvPr>
            <p:cNvSpPr>
              <a:spLocks/>
            </p:cNvSpPr>
            <p:nvPr/>
          </p:nvSpPr>
          <p:spPr bwMode="auto">
            <a:xfrm>
              <a:off x="5504305" y="4970350"/>
              <a:ext cx="263163" cy="263165"/>
            </a:xfrm>
            <a:custGeom>
              <a:avLst/>
              <a:gdLst>
                <a:gd name="T0" fmla="*/ 262 w 521"/>
                <a:gd name="T1" fmla="*/ 516 h 516"/>
                <a:gd name="T2" fmla="*/ 258 w 521"/>
                <a:gd name="T3" fmla="*/ 516 h 516"/>
                <a:gd name="T4" fmla="*/ 0 w 521"/>
                <a:gd name="T5" fmla="*/ 258 h 516"/>
                <a:gd name="T6" fmla="*/ 258 w 521"/>
                <a:gd name="T7" fmla="*/ 0 h 516"/>
                <a:gd name="T8" fmla="*/ 262 w 521"/>
                <a:gd name="T9" fmla="*/ 0 h 516"/>
                <a:gd name="T10" fmla="*/ 521 w 521"/>
                <a:gd name="T11" fmla="*/ 258 h 516"/>
                <a:gd name="T12" fmla="*/ 262 w 521"/>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521" h="516">
                  <a:moveTo>
                    <a:pt x="262" y="516"/>
                  </a:moveTo>
                  <a:cubicBezTo>
                    <a:pt x="258" y="516"/>
                    <a:pt x="258" y="516"/>
                    <a:pt x="258" y="516"/>
                  </a:cubicBezTo>
                  <a:cubicBezTo>
                    <a:pt x="116" y="516"/>
                    <a:pt x="0" y="401"/>
                    <a:pt x="0" y="258"/>
                  </a:cubicBezTo>
                  <a:cubicBezTo>
                    <a:pt x="0" y="115"/>
                    <a:pt x="116" y="0"/>
                    <a:pt x="258" y="0"/>
                  </a:cubicBezTo>
                  <a:cubicBezTo>
                    <a:pt x="262" y="0"/>
                    <a:pt x="262" y="0"/>
                    <a:pt x="262" y="0"/>
                  </a:cubicBezTo>
                  <a:cubicBezTo>
                    <a:pt x="405" y="0"/>
                    <a:pt x="521" y="115"/>
                    <a:pt x="521" y="258"/>
                  </a:cubicBezTo>
                  <a:cubicBezTo>
                    <a:pt x="521" y="401"/>
                    <a:pt x="405" y="516"/>
                    <a:pt x="262" y="516"/>
                  </a:cubicBez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8" name="Freeform 10">
              <a:extLst>
                <a:ext uri="{FF2B5EF4-FFF2-40B4-BE49-F238E27FC236}">
                  <a16:creationId xmlns:a16="http://schemas.microsoft.com/office/drawing/2014/main" id="{D4428D92-F643-49D7-8B73-65939A72964E}"/>
                </a:ext>
              </a:extLst>
            </p:cNvPr>
            <p:cNvSpPr>
              <a:spLocks/>
            </p:cNvSpPr>
            <p:nvPr/>
          </p:nvSpPr>
          <p:spPr bwMode="auto">
            <a:xfrm>
              <a:off x="5728069" y="5440911"/>
              <a:ext cx="263163" cy="263165"/>
            </a:xfrm>
            <a:custGeom>
              <a:avLst/>
              <a:gdLst>
                <a:gd name="T0" fmla="*/ 262 w 521"/>
                <a:gd name="T1" fmla="*/ 516 h 516"/>
                <a:gd name="T2" fmla="*/ 258 w 521"/>
                <a:gd name="T3" fmla="*/ 516 h 516"/>
                <a:gd name="T4" fmla="*/ 0 w 521"/>
                <a:gd name="T5" fmla="*/ 258 h 516"/>
                <a:gd name="T6" fmla="*/ 258 w 521"/>
                <a:gd name="T7" fmla="*/ 0 h 516"/>
                <a:gd name="T8" fmla="*/ 262 w 521"/>
                <a:gd name="T9" fmla="*/ 0 h 516"/>
                <a:gd name="T10" fmla="*/ 521 w 521"/>
                <a:gd name="T11" fmla="*/ 258 h 516"/>
                <a:gd name="T12" fmla="*/ 262 w 521"/>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521" h="516">
                  <a:moveTo>
                    <a:pt x="262" y="516"/>
                  </a:moveTo>
                  <a:cubicBezTo>
                    <a:pt x="258" y="516"/>
                    <a:pt x="258" y="516"/>
                    <a:pt x="258" y="516"/>
                  </a:cubicBezTo>
                  <a:cubicBezTo>
                    <a:pt x="115" y="516"/>
                    <a:pt x="0" y="401"/>
                    <a:pt x="0" y="258"/>
                  </a:cubicBezTo>
                  <a:cubicBezTo>
                    <a:pt x="0" y="115"/>
                    <a:pt x="115" y="0"/>
                    <a:pt x="258" y="0"/>
                  </a:cubicBezTo>
                  <a:cubicBezTo>
                    <a:pt x="262" y="0"/>
                    <a:pt x="262" y="0"/>
                    <a:pt x="262" y="0"/>
                  </a:cubicBezTo>
                  <a:cubicBezTo>
                    <a:pt x="405" y="0"/>
                    <a:pt x="521" y="115"/>
                    <a:pt x="521" y="258"/>
                  </a:cubicBezTo>
                  <a:cubicBezTo>
                    <a:pt x="521" y="401"/>
                    <a:pt x="405" y="516"/>
                    <a:pt x="262" y="516"/>
                  </a:cubicBez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nvGrpSpPr>
          <p:cNvPr id="39" name="Group 38">
            <a:extLst>
              <a:ext uri="{FF2B5EF4-FFF2-40B4-BE49-F238E27FC236}">
                <a16:creationId xmlns:a16="http://schemas.microsoft.com/office/drawing/2014/main" id="{F5534133-A086-4A66-ACD3-153BD68DA746}"/>
              </a:ext>
            </a:extLst>
          </p:cNvPr>
          <p:cNvGrpSpPr/>
          <p:nvPr/>
        </p:nvGrpSpPr>
        <p:grpSpPr>
          <a:xfrm flipH="1">
            <a:off x="6217879" y="2987870"/>
            <a:ext cx="2667944" cy="414246"/>
            <a:chOff x="3916355" y="2741959"/>
            <a:chExt cx="1731159" cy="613652"/>
          </a:xfrm>
        </p:grpSpPr>
        <p:cxnSp>
          <p:nvCxnSpPr>
            <p:cNvPr id="40" name="Straight Connector 39">
              <a:extLst>
                <a:ext uri="{FF2B5EF4-FFF2-40B4-BE49-F238E27FC236}">
                  <a16:creationId xmlns:a16="http://schemas.microsoft.com/office/drawing/2014/main" id="{98F1B1E0-D246-4C6E-A3F7-1FFEBBB9CD5C}"/>
                </a:ext>
              </a:extLst>
            </p:cNvPr>
            <p:cNvCxnSpPr/>
            <p:nvPr/>
          </p:nvCxnSpPr>
          <p:spPr>
            <a:xfrm flipH="1" flipV="1">
              <a:off x="5036644" y="2744741"/>
              <a:ext cx="610870" cy="6108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98D66BA-727F-48A2-8589-19FAD0D3CECF}"/>
                </a:ext>
              </a:extLst>
            </p:cNvPr>
            <p:cNvCxnSpPr>
              <a:cxnSpLocks/>
            </p:cNvCxnSpPr>
            <p:nvPr/>
          </p:nvCxnSpPr>
          <p:spPr>
            <a:xfrm flipH="1">
              <a:off x="3916355" y="2741959"/>
              <a:ext cx="112907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22FA6AE-BE0C-4D7B-B53C-573CD37C62A2}"/>
              </a:ext>
            </a:extLst>
          </p:cNvPr>
          <p:cNvGrpSpPr/>
          <p:nvPr/>
        </p:nvGrpSpPr>
        <p:grpSpPr>
          <a:xfrm rot="10800000">
            <a:off x="6591417" y="4986598"/>
            <a:ext cx="1775865" cy="610870"/>
            <a:chOff x="3871649" y="2744741"/>
            <a:chExt cx="1775865" cy="610870"/>
          </a:xfrm>
        </p:grpSpPr>
        <p:cxnSp>
          <p:nvCxnSpPr>
            <p:cNvPr id="46" name="Straight Connector 45">
              <a:extLst>
                <a:ext uri="{FF2B5EF4-FFF2-40B4-BE49-F238E27FC236}">
                  <a16:creationId xmlns:a16="http://schemas.microsoft.com/office/drawing/2014/main" id="{912F6695-9431-43F2-8DF1-AA970E3F2F05}"/>
                </a:ext>
              </a:extLst>
            </p:cNvPr>
            <p:cNvCxnSpPr/>
            <p:nvPr/>
          </p:nvCxnSpPr>
          <p:spPr>
            <a:xfrm flipH="1" flipV="1">
              <a:off x="5036644" y="2744741"/>
              <a:ext cx="610870" cy="610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8DD3D46-2BF8-4071-A24A-7F89B95CE9D5}"/>
                </a:ext>
              </a:extLst>
            </p:cNvPr>
            <p:cNvCxnSpPr>
              <a:cxnSpLocks/>
            </p:cNvCxnSpPr>
            <p:nvPr/>
          </p:nvCxnSpPr>
          <p:spPr>
            <a:xfrm rot="10800000">
              <a:off x="3871649" y="2748551"/>
              <a:ext cx="117199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a:extLst>
              <a:ext uri="{FF2B5EF4-FFF2-40B4-BE49-F238E27FC236}">
                <a16:creationId xmlns:a16="http://schemas.microsoft.com/office/drawing/2014/main" id="{387CF382-C550-4699-B160-8C1B46FB675F}"/>
              </a:ext>
            </a:extLst>
          </p:cNvPr>
          <p:cNvCxnSpPr>
            <a:cxnSpLocks/>
          </p:cNvCxnSpPr>
          <p:nvPr/>
        </p:nvCxnSpPr>
        <p:spPr>
          <a:xfrm>
            <a:off x="6764177" y="3992585"/>
            <a:ext cx="150404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233">
            <a:extLst>
              <a:ext uri="{FF2B5EF4-FFF2-40B4-BE49-F238E27FC236}">
                <a16:creationId xmlns:a16="http://schemas.microsoft.com/office/drawing/2014/main" id="{382C4F76-4184-42FF-AD25-008AD3C9E9DA}"/>
              </a:ext>
            </a:extLst>
          </p:cNvPr>
          <p:cNvSpPr txBox="1"/>
          <p:nvPr/>
        </p:nvSpPr>
        <p:spPr>
          <a:xfrm>
            <a:off x="9084523" y="2558097"/>
            <a:ext cx="2385589" cy="138499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Y" sz="2800" dirty="0">
                <a:latin typeface="Calibri" panose="020F0502020204030204" pitchFamily="34" charset="0"/>
                <a:ea typeface="SimSun" panose="02010600030101010101" pitchFamily="2" charset="-122"/>
                <a:cs typeface="Sakkal Majalla" panose="02000000000000000000" pitchFamily="2" charset="-78"/>
              </a:rPr>
              <a:t>زيادة قيمة الدعم المالي</a:t>
            </a:r>
          </a:p>
          <a:p>
            <a:pPr algn="ctr" rtl="1"/>
            <a:r>
              <a:rPr lang="ar-SY" sz="2800" dirty="0">
                <a:latin typeface="Calibri" panose="020F0502020204030204" pitchFamily="34" charset="0"/>
                <a:ea typeface="SimSun" panose="02010600030101010101" pitchFamily="2" charset="-122"/>
                <a:cs typeface="Sakkal Majalla" panose="02000000000000000000" pitchFamily="2" charset="-78"/>
              </a:rPr>
              <a:t>والمكافآت للباحثين</a:t>
            </a:r>
          </a:p>
          <a:p>
            <a:pPr algn="ctr"/>
            <a:r>
              <a:rPr lang="ar-SY" sz="2800" b="1" dirty="0">
                <a:solidFill>
                  <a:schemeClr val="accent4"/>
                </a:solidFill>
              </a:rPr>
              <a:t> </a:t>
            </a:r>
            <a:endParaRPr lang="id-ID" sz="2800" b="1" dirty="0">
              <a:solidFill>
                <a:schemeClr val="accent4"/>
              </a:solidFill>
            </a:endParaRPr>
          </a:p>
        </p:txBody>
      </p:sp>
      <p:sp>
        <p:nvSpPr>
          <p:cNvPr id="63" name="TextBox 233">
            <a:extLst>
              <a:ext uri="{FF2B5EF4-FFF2-40B4-BE49-F238E27FC236}">
                <a16:creationId xmlns:a16="http://schemas.microsoft.com/office/drawing/2014/main" id="{C9B3FFB2-B505-4C88-9734-D961CAB1A3E0}"/>
              </a:ext>
            </a:extLst>
          </p:cNvPr>
          <p:cNvSpPr txBox="1"/>
          <p:nvPr/>
        </p:nvSpPr>
        <p:spPr>
          <a:xfrm>
            <a:off x="8598814" y="3592514"/>
            <a:ext cx="3206326" cy="133113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ar-SY" sz="2800" dirty="0">
                <a:latin typeface="Calibri" panose="020F0502020204030204" pitchFamily="34" charset="0"/>
                <a:ea typeface="SimSun" panose="02010600030101010101" pitchFamily="2" charset="-122"/>
                <a:cs typeface="Sakkal Majalla" panose="02000000000000000000" pitchFamily="2" charset="-78"/>
              </a:rPr>
              <a:t>توجيه الباحثين للمجلات</a:t>
            </a:r>
            <a:endParaRPr lang="en-US" sz="2800" dirty="0">
              <a:latin typeface="Calibri" panose="020F0502020204030204" pitchFamily="34" charset="0"/>
              <a:ea typeface="SimSun" panose="02010600030101010101" pitchFamily="2" charset="-122"/>
              <a:cs typeface="Sakkal Majalla" panose="02000000000000000000" pitchFamily="2" charset="-78"/>
            </a:endParaRPr>
          </a:p>
          <a:p>
            <a:pPr algn="just" rtl="1">
              <a:lnSpc>
                <a:spcPct val="150000"/>
              </a:lnSpc>
            </a:pPr>
            <a:r>
              <a:rPr lang="ar-SY" sz="2800" dirty="0">
                <a:latin typeface="Calibri" panose="020F0502020204030204" pitchFamily="34" charset="0"/>
                <a:ea typeface="SimSun" panose="02010600030101010101" pitchFamily="2" charset="-122"/>
                <a:cs typeface="Sakkal Majalla" panose="02000000000000000000" pitchFamily="2" charset="-78"/>
              </a:rPr>
              <a:t> ذات التصنيف والأهمية الأعلى</a:t>
            </a:r>
          </a:p>
        </p:txBody>
      </p:sp>
      <p:sp>
        <p:nvSpPr>
          <p:cNvPr id="64" name="TextBox 233">
            <a:extLst>
              <a:ext uri="{FF2B5EF4-FFF2-40B4-BE49-F238E27FC236}">
                <a16:creationId xmlns:a16="http://schemas.microsoft.com/office/drawing/2014/main" id="{A5CB907E-ABDF-488B-801B-80FD4F3D9653}"/>
              </a:ext>
            </a:extLst>
          </p:cNvPr>
          <p:cNvSpPr txBox="1"/>
          <p:nvPr/>
        </p:nvSpPr>
        <p:spPr>
          <a:xfrm>
            <a:off x="8391368" y="5191489"/>
            <a:ext cx="2422458" cy="68480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lnSpc>
                <a:spcPct val="150000"/>
              </a:lnSpc>
            </a:pPr>
            <a:r>
              <a:rPr lang="ar-SY" sz="2800" dirty="0">
                <a:latin typeface="Calibri" panose="020F0502020204030204" pitchFamily="34" charset="0"/>
                <a:ea typeface="SimSun" panose="02010600030101010101" pitchFamily="2" charset="-122"/>
                <a:cs typeface="Sakkal Majalla" panose="02000000000000000000" pitchFamily="2" charset="-78"/>
              </a:rPr>
              <a:t>تطوير المخابر الحالية</a:t>
            </a:r>
            <a:r>
              <a:rPr lang="ar-SY" sz="2800" b="1" dirty="0">
                <a:solidFill>
                  <a:schemeClr val="accent4"/>
                </a:solidFill>
              </a:rPr>
              <a:t> </a:t>
            </a:r>
            <a:endParaRPr lang="id-ID" sz="2800" b="1" dirty="0">
              <a:solidFill>
                <a:schemeClr val="accent4"/>
              </a:solidFill>
            </a:endParaRPr>
          </a:p>
        </p:txBody>
      </p:sp>
      <p:grpSp>
        <p:nvGrpSpPr>
          <p:cNvPr id="6" name="Group 5"/>
          <p:cNvGrpSpPr/>
          <p:nvPr/>
        </p:nvGrpSpPr>
        <p:grpSpPr>
          <a:xfrm>
            <a:off x="210892" y="3560859"/>
            <a:ext cx="5499417" cy="3167516"/>
            <a:chOff x="210892" y="3560859"/>
            <a:chExt cx="5499417" cy="3167516"/>
          </a:xfrm>
        </p:grpSpPr>
        <p:grpSp>
          <p:nvGrpSpPr>
            <p:cNvPr id="42" name="Group 41">
              <a:extLst>
                <a:ext uri="{FF2B5EF4-FFF2-40B4-BE49-F238E27FC236}">
                  <a16:creationId xmlns:a16="http://schemas.microsoft.com/office/drawing/2014/main" id="{EA790353-8D55-4070-B9B8-0FF7983A71B0}"/>
                </a:ext>
              </a:extLst>
            </p:cNvPr>
            <p:cNvGrpSpPr/>
            <p:nvPr/>
          </p:nvGrpSpPr>
          <p:grpSpPr>
            <a:xfrm rot="10800000" flipH="1">
              <a:off x="3607446" y="5191489"/>
              <a:ext cx="1980547" cy="610870"/>
              <a:chOff x="3666967" y="2744741"/>
              <a:chExt cx="1980547" cy="610870"/>
            </a:xfrm>
          </p:grpSpPr>
          <p:cxnSp>
            <p:nvCxnSpPr>
              <p:cNvPr id="43" name="Straight Connector 42">
                <a:extLst>
                  <a:ext uri="{FF2B5EF4-FFF2-40B4-BE49-F238E27FC236}">
                    <a16:creationId xmlns:a16="http://schemas.microsoft.com/office/drawing/2014/main" id="{AF6370C9-3A3F-4A95-972C-1849AC0A60A9}"/>
                  </a:ext>
                </a:extLst>
              </p:cNvPr>
              <p:cNvCxnSpPr/>
              <p:nvPr/>
            </p:nvCxnSpPr>
            <p:spPr>
              <a:xfrm flipH="1" flipV="1">
                <a:off x="5036644" y="2744741"/>
                <a:ext cx="610870" cy="610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03EC105-67C3-4D78-8AD7-9F54D48E7C27}"/>
                  </a:ext>
                </a:extLst>
              </p:cNvPr>
              <p:cNvCxnSpPr/>
              <p:nvPr/>
            </p:nvCxnSpPr>
            <p:spPr>
              <a:xfrm flipH="1">
                <a:off x="3666967" y="2748551"/>
                <a:ext cx="137668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35D80E02-72D2-4C71-9A3F-534F958EC252}"/>
                </a:ext>
              </a:extLst>
            </p:cNvPr>
            <p:cNvCxnSpPr/>
            <p:nvPr/>
          </p:nvCxnSpPr>
          <p:spPr>
            <a:xfrm flipH="1">
              <a:off x="3452598" y="4141833"/>
              <a:ext cx="225771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233">
              <a:extLst>
                <a:ext uri="{FF2B5EF4-FFF2-40B4-BE49-F238E27FC236}">
                  <a16:creationId xmlns:a16="http://schemas.microsoft.com/office/drawing/2014/main" id="{2168EA1D-9780-4C50-B187-2AE82D05DE28}"/>
                </a:ext>
              </a:extLst>
            </p:cNvPr>
            <p:cNvSpPr txBox="1"/>
            <p:nvPr/>
          </p:nvSpPr>
          <p:spPr>
            <a:xfrm>
              <a:off x="643474" y="5397241"/>
              <a:ext cx="2860078" cy="133113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r>
                <a:rPr lang="ar-SY" sz="2800" dirty="0">
                  <a:latin typeface="Calibri" panose="020F0502020204030204" pitchFamily="34" charset="0"/>
                  <a:ea typeface="SimSun" panose="02010600030101010101" pitchFamily="2" charset="-122"/>
                  <a:cs typeface="Sakkal Majalla" panose="02000000000000000000" pitchFamily="2" charset="-78"/>
                </a:rPr>
                <a:t>المساعدة في ترجمة الأبحاث</a:t>
              </a:r>
              <a:endParaRPr lang="en-US" sz="2800" dirty="0">
                <a:latin typeface="Calibri" panose="020F0502020204030204" pitchFamily="34" charset="0"/>
                <a:ea typeface="SimSun" panose="02010600030101010101" pitchFamily="2" charset="-122"/>
                <a:cs typeface="Sakkal Majalla" panose="02000000000000000000" pitchFamily="2" charset="-78"/>
              </a:endParaRPr>
            </a:p>
            <a:p>
              <a:pPr algn="ctr" rtl="1">
                <a:lnSpc>
                  <a:spcPct val="150000"/>
                </a:lnSpc>
              </a:pPr>
              <a:r>
                <a:rPr lang="ar-SY" sz="2800" dirty="0">
                  <a:latin typeface="Calibri" panose="020F0502020204030204" pitchFamily="34" charset="0"/>
                  <a:ea typeface="SimSun" panose="02010600030101010101" pitchFamily="2" charset="-122"/>
                  <a:cs typeface="Sakkal Majalla" panose="02000000000000000000" pitchFamily="2" charset="-78"/>
                </a:rPr>
                <a:t> إلى اللغة الإنكليزية</a:t>
              </a:r>
            </a:p>
          </p:txBody>
        </p:sp>
        <p:sp>
          <p:nvSpPr>
            <p:cNvPr id="66" name="TextBox 233">
              <a:extLst>
                <a:ext uri="{FF2B5EF4-FFF2-40B4-BE49-F238E27FC236}">
                  <a16:creationId xmlns:a16="http://schemas.microsoft.com/office/drawing/2014/main" id="{61BAD1DA-E16D-4A94-A4BD-A4302E88FE0D}"/>
                </a:ext>
              </a:extLst>
            </p:cNvPr>
            <p:cNvSpPr txBox="1"/>
            <p:nvPr/>
          </p:nvSpPr>
          <p:spPr>
            <a:xfrm>
              <a:off x="210892" y="3560859"/>
              <a:ext cx="3462807" cy="133113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rtl="1">
                <a:lnSpc>
                  <a:spcPct val="150000"/>
                </a:lnSpc>
              </a:pPr>
              <a:r>
                <a:rPr lang="ar-SY" sz="2800" dirty="0">
                  <a:latin typeface="Calibri" panose="020F0502020204030204" pitchFamily="34" charset="0"/>
                  <a:ea typeface="SimSun" panose="02010600030101010101" pitchFamily="2" charset="-122"/>
                  <a:cs typeface="Sakkal Majalla" panose="02000000000000000000" pitchFamily="2" charset="-78"/>
                </a:rPr>
                <a:t>تشكيل مجموعات بحثية تطوعية</a:t>
              </a:r>
              <a:endParaRPr lang="en-US" sz="2800" dirty="0">
                <a:latin typeface="Calibri" panose="020F0502020204030204" pitchFamily="34" charset="0"/>
                <a:ea typeface="SimSun" panose="02010600030101010101" pitchFamily="2" charset="-122"/>
                <a:cs typeface="Sakkal Majalla" panose="02000000000000000000" pitchFamily="2" charset="-78"/>
              </a:endParaRPr>
            </a:p>
            <a:p>
              <a:pPr algn="ctr" rtl="1">
                <a:lnSpc>
                  <a:spcPct val="150000"/>
                </a:lnSpc>
              </a:pPr>
              <a:r>
                <a:rPr lang="ar-SY" sz="2800" dirty="0">
                  <a:latin typeface="Calibri" panose="020F0502020204030204" pitchFamily="34" charset="0"/>
                  <a:ea typeface="SimSun" panose="02010600030101010101" pitchFamily="2" charset="-122"/>
                  <a:cs typeface="Sakkal Majalla" panose="02000000000000000000" pitchFamily="2" charset="-78"/>
                </a:rPr>
                <a:t> في الكليات والمعاهد العليا</a:t>
              </a:r>
            </a:p>
          </p:txBody>
        </p:sp>
      </p:grpSp>
      <p:grpSp>
        <p:nvGrpSpPr>
          <p:cNvPr id="3" name="Group 2"/>
          <p:cNvGrpSpPr/>
          <p:nvPr/>
        </p:nvGrpSpPr>
        <p:grpSpPr>
          <a:xfrm>
            <a:off x="6226856" y="1359080"/>
            <a:ext cx="1847849" cy="1703388"/>
            <a:chOff x="6226856" y="1359080"/>
            <a:chExt cx="1847849" cy="1703388"/>
          </a:xfrm>
        </p:grpSpPr>
        <p:grpSp>
          <p:nvGrpSpPr>
            <p:cNvPr id="33" name="Group 32">
              <a:extLst>
                <a:ext uri="{FF2B5EF4-FFF2-40B4-BE49-F238E27FC236}">
                  <a16:creationId xmlns:a16="http://schemas.microsoft.com/office/drawing/2014/main" id="{32648647-0A60-4C11-8EA5-41888FABD7EE}"/>
                </a:ext>
              </a:extLst>
            </p:cNvPr>
            <p:cNvGrpSpPr/>
            <p:nvPr/>
          </p:nvGrpSpPr>
          <p:grpSpPr>
            <a:xfrm>
              <a:off x="6226856" y="1359080"/>
              <a:ext cx="1847849" cy="1703388"/>
              <a:chOff x="6172994" y="1506215"/>
              <a:chExt cx="1847849" cy="1703388"/>
            </a:xfrm>
          </p:grpSpPr>
          <p:sp>
            <p:nvSpPr>
              <p:cNvPr id="34" name="Freeform 7">
                <a:extLst>
                  <a:ext uri="{FF2B5EF4-FFF2-40B4-BE49-F238E27FC236}">
                    <a16:creationId xmlns:a16="http://schemas.microsoft.com/office/drawing/2014/main" id="{D09B59CF-02A4-4C44-9E97-0CAEEC92384F}"/>
                  </a:ext>
                </a:extLst>
              </p:cNvPr>
              <p:cNvSpPr>
                <a:spLocks/>
              </p:cNvSpPr>
              <p:nvPr/>
            </p:nvSpPr>
            <p:spPr bwMode="auto">
              <a:xfrm>
                <a:off x="6238081" y="1506215"/>
                <a:ext cx="1782762" cy="1674813"/>
              </a:xfrm>
              <a:custGeom>
                <a:avLst/>
                <a:gdLst>
                  <a:gd name="T0" fmla="*/ 4668 w 5069"/>
                  <a:gd name="T1" fmla="*/ 1384 h 4761"/>
                  <a:gd name="T2" fmla="*/ 4654 w 5069"/>
                  <a:gd name="T3" fmla="*/ 1351 h 4761"/>
                  <a:gd name="T4" fmla="*/ 2253 w 5069"/>
                  <a:gd name="T5" fmla="*/ 401 h 4761"/>
                  <a:gd name="T6" fmla="*/ 0 w 5069"/>
                  <a:gd name="T7" fmla="*/ 1377 h 4761"/>
                  <a:gd name="T8" fmla="*/ 1466 w 5069"/>
                  <a:gd name="T9" fmla="*/ 4761 h 4761"/>
                  <a:gd name="T10" fmla="*/ 3719 w 5069"/>
                  <a:gd name="T11" fmla="*/ 3785 h 4761"/>
                  <a:gd name="T12" fmla="*/ 4668 w 5069"/>
                  <a:gd name="T13" fmla="*/ 1384 h 4761"/>
                </a:gdLst>
                <a:ahLst/>
                <a:cxnLst>
                  <a:cxn ang="0">
                    <a:pos x="T0" y="T1"/>
                  </a:cxn>
                  <a:cxn ang="0">
                    <a:pos x="T2" y="T3"/>
                  </a:cxn>
                  <a:cxn ang="0">
                    <a:pos x="T4" y="T5"/>
                  </a:cxn>
                  <a:cxn ang="0">
                    <a:pos x="T6" y="T7"/>
                  </a:cxn>
                  <a:cxn ang="0">
                    <a:pos x="T8" y="T9"/>
                  </a:cxn>
                  <a:cxn ang="0">
                    <a:pos x="T10" y="T11"/>
                  </a:cxn>
                  <a:cxn ang="0">
                    <a:pos x="T12" y="T13"/>
                  </a:cxn>
                </a:cxnLst>
                <a:rect l="0" t="0" r="r" b="b"/>
                <a:pathLst>
                  <a:path w="5069" h="4761">
                    <a:moveTo>
                      <a:pt x="4668" y="1384"/>
                    </a:moveTo>
                    <a:cubicBezTo>
                      <a:pt x="4654" y="1351"/>
                      <a:pt x="4654" y="1351"/>
                      <a:pt x="4654" y="1351"/>
                    </a:cubicBezTo>
                    <a:cubicBezTo>
                      <a:pt x="4253" y="426"/>
                      <a:pt x="3178" y="0"/>
                      <a:pt x="2253" y="401"/>
                    </a:cubicBezTo>
                    <a:cubicBezTo>
                      <a:pt x="0" y="1377"/>
                      <a:pt x="0" y="1377"/>
                      <a:pt x="0" y="1377"/>
                    </a:cubicBezTo>
                    <a:cubicBezTo>
                      <a:pt x="1466" y="4761"/>
                      <a:pt x="1466" y="4761"/>
                      <a:pt x="1466" y="4761"/>
                    </a:cubicBezTo>
                    <a:cubicBezTo>
                      <a:pt x="3719" y="3785"/>
                      <a:pt x="3719" y="3785"/>
                      <a:pt x="3719" y="3785"/>
                    </a:cubicBezTo>
                    <a:cubicBezTo>
                      <a:pt x="4644" y="3384"/>
                      <a:pt x="5069" y="2310"/>
                      <a:pt x="4668" y="138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5" name="Freeform 8">
                <a:extLst>
                  <a:ext uri="{FF2B5EF4-FFF2-40B4-BE49-F238E27FC236}">
                    <a16:creationId xmlns:a16="http://schemas.microsoft.com/office/drawing/2014/main" id="{3DF5AAFA-737D-4886-8E45-FC5CD30A32C5}"/>
                  </a:ext>
                </a:extLst>
              </p:cNvPr>
              <p:cNvSpPr>
                <a:spLocks/>
              </p:cNvSpPr>
              <p:nvPr/>
            </p:nvSpPr>
            <p:spPr bwMode="auto">
              <a:xfrm>
                <a:off x="6172994" y="1955478"/>
                <a:ext cx="660400" cy="1254125"/>
              </a:xfrm>
              <a:custGeom>
                <a:avLst/>
                <a:gdLst>
                  <a:gd name="T0" fmla="*/ 1673 w 1881"/>
                  <a:gd name="T1" fmla="*/ 3474 h 3564"/>
                  <a:gd name="T2" fmla="*/ 564 w 1881"/>
                  <a:gd name="T3" fmla="*/ 1945 h 3564"/>
                  <a:gd name="T4" fmla="*/ 207 w 1881"/>
                  <a:gd name="T5" fmla="*/ 90 h 3564"/>
                  <a:gd name="T6" fmla="*/ 1316 w 1881"/>
                  <a:gd name="T7" fmla="*/ 1619 h 3564"/>
                  <a:gd name="T8" fmla="*/ 1673 w 1881"/>
                  <a:gd name="T9" fmla="*/ 3474 h 3564"/>
                </a:gdLst>
                <a:ahLst/>
                <a:cxnLst>
                  <a:cxn ang="0">
                    <a:pos x="T0" y="T1"/>
                  </a:cxn>
                  <a:cxn ang="0">
                    <a:pos x="T2" y="T3"/>
                  </a:cxn>
                  <a:cxn ang="0">
                    <a:pos x="T4" y="T5"/>
                  </a:cxn>
                  <a:cxn ang="0">
                    <a:pos x="T6" y="T7"/>
                  </a:cxn>
                  <a:cxn ang="0">
                    <a:pos x="T8" y="T9"/>
                  </a:cxn>
                </a:cxnLst>
                <a:rect l="0" t="0" r="r" b="b"/>
                <a:pathLst>
                  <a:path w="1881" h="3564">
                    <a:moveTo>
                      <a:pt x="1673" y="3474"/>
                    </a:moveTo>
                    <a:cubicBezTo>
                      <a:pt x="1465" y="3564"/>
                      <a:pt x="969" y="2879"/>
                      <a:pt x="564" y="1945"/>
                    </a:cubicBezTo>
                    <a:cubicBezTo>
                      <a:pt x="159" y="1010"/>
                      <a:pt x="0" y="180"/>
                      <a:pt x="207" y="90"/>
                    </a:cubicBezTo>
                    <a:cubicBezTo>
                      <a:pt x="415" y="0"/>
                      <a:pt x="912" y="685"/>
                      <a:pt x="1316" y="1619"/>
                    </a:cubicBezTo>
                    <a:cubicBezTo>
                      <a:pt x="1721" y="2553"/>
                      <a:pt x="1881" y="3384"/>
                      <a:pt x="1673" y="3474"/>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sp>
          <p:nvSpPr>
            <p:cNvPr id="67" name="TextBox 233">
              <a:extLst>
                <a:ext uri="{FF2B5EF4-FFF2-40B4-BE49-F238E27FC236}">
                  <a16:creationId xmlns:a16="http://schemas.microsoft.com/office/drawing/2014/main" id="{BE179368-8CAB-486E-9002-3A5AF34BEF8B}"/>
                </a:ext>
              </a:extLst>
            </p:cNvPr>
            <p:cNvSpPr txBox="1"/>
            <p:nvPr/>
          </p:nvSpPr>
          <p:spPr>
            <a:xfrm>
              <a:off x="6688594" y="1897653"/>
              <a:ext cx="1055097"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Y" sz="2800" dirty="0">
                  <a:solidFill>
                    <a:schemeClr val="bg1"/>
                  </a:solidFill>
                  <a:latin typeface="Calibri" panose="020F0502020204030204" pitchFamily="34" charset="0"/>
                  <a:ea typeface="SimSun" panose="02010600030101010101" pitchFamily="2" charset="-122"/>
                  <a:cs typeface="Sakkal Majalla" panose="02000000000000000000" pitchFamily="2" charset="-78"/>
                </a:rPr>
                <a:t>الجامعة</a:t>
              </a:r>
            </a:p>
            <a:p>
              <a:pPr algn="ctr"/>
              <a:r>
                <a:rPr lang="ar-SY" sz="2800" b="1" dirty="0">
                  <a:solidFill>
                    <a:schemeClr val="accent4"/>
                  </a:solidFill>
                </a:rPr>
                <a:t> </a:t>
              </a:r>
              <a:endParaRPr lang="id-ID" sz="2800" b="1" dirty="0">
                <a:solidFill>
                  <a:schemeClr val="accent4"/>
                </a:solidFill>
              </a:endParaRPr>
            </a:p>
          </p:txBody>
        </p:sp>
      </p:grpSp>
      <p:grpSp>
        <p:nvGrpSpPr>
          <p:cNvPr id="2" name="Group 1"/>
          <p:cNvGrpSpPr/>
          <p:nvPr/>
        </p:nvGrpSpPr>
        <p:grpSpPr>
          <a:xfrm>
            <a:off x="4225019" y="1311455"/>
            <a:ext cx="1825624" cy="1852613"/>
            <a:chOff x="4225019" y="1311455"/>
            <a:chExt cx="1825624" cy="1852613"/>
          </a:xfrm>
        </p:grpSpPr>
        <p:grpSp>
          <p:nvGrpSpPr>
            <p:cNvPr id="29" name="Group 28">
              <a:extLst>
                <a:ext uri="{FF2B5EF4-FFF2-40B4-BE49-F238E27FC236}">
                  <a16:creationId xmlns:a16="http://schemas.microsoft.com/office/drawing/2014/main" id="{107EFD02-039C-4C6D-B2E5-463F749D85A5}"/>
                </a:ext>
              </a:extLst>
            </p:cNvPr>
            <p:cNvGrpSpPr/>
            <p:nvPr/>
          </p:nvGrpSpPr>
          <p:grpSpPr>
            <a:xfrm>
              <a:off x="4225019" y="1311455"/>
              <a:ext cx="1825624" cy="1852613"/>
              <a:chOff x="4171157" y="1458590"/>
              <a:chExt cx="1825624" cy="1852613"/>
            </a:xfrm>
            <a:solidFill>
              <a:schemeClr val="accent5">
                <a:lumMod val="40000"/>
                <a:lumOff val="60000"/>
              </a:schemeClr>
            </a:solidFill>
          </p:grpSpPr>
          <p:sp>
            <p:nvSpPr>
              <p:cNvPr id="30" name="Freeform 5">
                <a:extLst>
                  <a:ext uri="{FF2B5EF4-FFF2-40B4-BE49-F238E27FC236}">
                    <a16:creationId xmlns:a16="http://schemas.microsoft.com/office/drawing/2014/main" id="{290919A7-E8A8-4730-B952-18AB73C89283}"/>
                  </a:ext>
                </a:extLst>
              </p:cNvPr>
              <p:cNvSpPr>
                <a:spLocks/>
              </p:cNvSpPr>
              <p:nvPr/>
            </p:nvSpPr>
            <p:spPr bwMode="auto">
              <a:xfrm>
                <a:off x="4171157" y="1458590"/>
                <a:ext cx="1778000" cy="1798638"/>
              </a:xfrm>
              <a:custGeom>
                <a:avLst/>
                <a:gdLst>
                  <a:gd name="T0" fmla="*/ 3440 w 5056"/>
                  <a:gd name="T1" fmla="*/ 836 h 5112"/>
                  <a:gd name="T2" fmla="*/ 864 w 5056"/>
                  <a:gd name="T3" fmla="*/ 664 h 5112"/>
                  <a:gd name="T4" fmla="*/ 836 w 5056"/>
                  <a:gd name="T5" fmla="*/ 688 h 5112"/>
                  <a:gd name="T6" fmla="*/ 664 w 5056"/>
                  <a:gd name="T7" fmla="*/ 3264 h 5112"/>
                  <a:gd name="T8" fmla="*/ 2281 w 5056"/>
                  <a:gd name="T9" fmla="*/ 5112 h 5112"/>
                  <a:gd name="T10" fmla="*/ 5056 w 5056"/>
                  <a:gd name="T11" fmla="*/ 2684 h 5112"/>
                  <a:gd name="T12" fmla="*/ 3440 w 5056"/>
                  <a:gd name="T13" fmla="*/ 836 h 5112"/>
                </a:gdLst>
                <a:ahLst/>
                <a:cxnLst>
                  <a:cxn ang="0">
                    <a:pos x="T0" y="T1"/>
                  </a:cxn>
                  <a:cxn ang="0">
                    <a:pos x="T2" y="T3"/>
                  </a:cxn>
                  <a:cxn ang="0">
                    <a:pos x="T4" y="T5"/>
                  </a:cxn>
                  <a:cxn ang="0">
                    <a:pos x="T6" y="T7"/>
                  </a:cxn>
                  <a:cxn ang="0">
                    <a:pos x="T8" y="T9"/>
                  </a:cxn>
                  <a:cxn ang="0">
                    <a:pos x="T10" y="T11"/>
                  </a:cxn>
                  <a:cxn ang="0">
                    <a:pos x="T12" y="T13"/>
                  </a:cxn>
                </a:cxnLst>
                <a:rect l="0" t="0" r="r" b="b"/>
                <a:pathLst>
                  <a:path w="5056" h="5112">
                    <a:moveTo>
                      <a:pt x="3440" y="836"/>
                    </a:moveTo>
                    <a:cubicBezTo>
                      <a:pt x="2776" y="78"/>
                      <a:pt x="1623" y="0"/>
                      <a:pt x="864" y="664"/>
                    </a:cubicBezTo>
                    <a:cubicBezTo>
                      <a:pt x="836" y="688"/>
                      <a:pt x="836" y="688"/>
                      <a:pt x="836" y="688"/>
                    </a:cubicBezTo>
                    <a:cubicBezTo>
                      <a:pt x="78" y="1352"/>
                      <a:pt x="0" y="2505"/>
                      <a:pt x="664" y="3264"/>
                    </a:cubicBezTo>
                    <a:cubicBezTo>
                      <a:pt x="2281" y="5112"/>
                      <a:pt x="2281" y="5112"/>
                      <a:pt x="2281" y="5112"/>
                    </a:cubicBezTo>
                    <a:cubicBezTo>
                      <a:pt x="5056" y="2684"/>
                      <a:pt x="5056" y="2684"/>
                      <a:pt x="5056" y="2684"/>
                    </a:cubicBezTo>
                    <a:lnTo>
                      <a:pt x="3440" y="836"/>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1" name="Freeform 6">
                <a:extLst>
                  <a:ext uri="{FF2B5EF4-FFF2-40B4-BE49-F238E27FC236}">
                    <a16:creationId xmlns:a16="http://schemas.microsoft.com/office/drawing/2014/main" id="{EE6A9F0C-C49F-47AA-A96C-ED7F1AF7DBAE}"/>
                  </a:ext>
                </a:extLst>
              </p:cNvPr>
              <p:cNvSpPr>
                <a:spLocks/>
              </p:cNvSpPr>
              <p:nvPr/>
            </p:nvSpPr>
            <p:spPr bwMode="auto">
              <a:xfrm>
                <a:off x="4915694" y="2336478"/>
                <a:ext cx="1081087" cy="974725"/>
              </a:xfrm>
              <a:custGeom>
                <a:avLst/>
                <a:gdLst>
                  <a:gd name="T0" fmla="*/ 2925 w 3074"/>
                  <a:gd name="T1" fmla="*/ 171 h 2769"/>
                  <a:gd name="T2" fmla="*/ 1807 w 3074"/>
                  <a:gd name="T3" fmla="*/ 1693 h 2769"/>
                  <a:gd name="T4" fmla="*/ 149 w 3074"/>
                  <a:gd name="T5" fmla="*/ 2598 h 2769"/>
                  <a:gd name="T6" fmla="*/ 1267 w 3074"/>
                  <a:gd name="T7" fmla="*/ 1076 h 2769"/>
                  <a:gd name="T8" fmla="*/ 2925 w 3074"/>
                  <a:gd name="T9" fmla="*/ 171 h 2769"/>
                </a:gdLst>
                <a:ahLst/>
                <a:cxnLst>
                  <a:cxn ang="0">
                    <a:pos x="T0" y="T1"/>
                  </a:cxn>
                  <a:cxn ang="0">
                    <a:pos x="T2" y="T3"/>
                  </a:cxn>
                  <a:cxn ang="0">
                    <a:pos x="T4" y="T5"/>
                  </a:cxn>
                  <a:cxn ang="0">
                    <a:pos x="T6" y="T7"/>
                  </a:cxn>
                  <a:cxn ang="0">
                    <a:pos x="T8" y="T9"/>
                  </a:cxn>
                </a:cxnLst>
                <a:rect l="0" t="0" r="r" b="b"/>
                <a:pathLst>
                  <a:path w="3074" h="2769">
                    <a:moveTo>
                      <a:pt x="2925" y="171"/>
                    </a:moveTo>
                    <a:cubicBezTo>
                      <a:pt x="3074" y="341"/>
                      <a:pt x="2573" y="1023"/>
                      <a:pt x="1807" y="1693"/>
                    </a:cubicBezTo>
                    <a:cubicBezTo>
                      <a:pt x="1040" y="2363"/>
                      <a:pt x="298" y="2769"/>
                      <a:pt x="149" y="2598"/>
                    </a:cubicBezTo>
                    <a:cubicBezTo>
                      <a:pt x="0" y="2428"/>
                      <a:pt x="501" y="1746"/>
                      <a:pt x="1267" y="1076"/>
                    </a:cubicBezTo>
                    <a:cubicBezTo>
                      <a:pt x="2033" y="406"/>
                      <a:pt x="2776" y="0"/>
                      <a:pt x="2925" y="171"/>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sp>
          <p:nvSpPr>
            <p:cNvPr id="68" name="TextBox 233">
              <a:extLst>
                <a:ext uri="{FF2B5EF4-FFF2-40B4-BE49-F238E27FC236}">
                  <a16:creationId xmlns:a16="http://schemas.microsoft.com/office/drawing/2014/main" id="{BA453866-2514-4D4F-BD08-5B146D0BC608}"/>
                </a:ext>
              </a:extLst>
            </p:cNvPr>
            <p:cNvSpPr txBox="1"/>
            <p:nvPr/>
          </p:nvSpPr>
          <p:spPr>
            <a:xfrm>
              <a:off x="4489621" y="1943851"/>
              <a:ext cx="1149674"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SY" sz="2800" dirty="0">
                  <a:solidFill>
                    <a:schemeClr val="bg1"/>
                  </a:solidFill>
                  <a:latin typeface="Calibri" panose="020F0502020204030204" pitchFamily="34" charset="0"/>
                  <a:ea typeface="SimSun" panose="02010600030101010101" pitchFamily="2" charset="-122"/>
                  <a:cs typeface="Sakkal Majalla" panose="02000000000000000000" pitchFamily="2" charset="-78"/>
                </a:rPr>
                <a:t>الباحثون</a:t>
              </a:r>
            </a:p>
            <a:p>
              <a:pPr algn="ctr"/>
              <a:r>
                <a:rPr lang="ar-SY" sz="2800" b="1" dirty="0">
                  <a:solidFill>
                    <a:schemeClr val="accent4"/>
                  </a:solidFill>
                </a:rPr>
                <a:t> </a:t>
              </a:r>
              <a:endParaRPr lang="id-ID" sz="2800" b="1" dirty="0">
                <a:solidFill>
                  <a:schemeClr val="accent4"/>
                </a:solidFill>
              </a:endParaRPr>
            </a:p>
          </p:txBody>
        </p:sp>
      </p:grpSp>
    </p:spTree>
    <p:extLst>
      <p:ext uri="{BB962C8B-B14F-4D97-AF65-F5344CB8AC3E}">
        <p14:creationId xmlns:p14="http://schemas.microsoft.com/office/powerpoint/2010/main" val="4061977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74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74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74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749"/>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749"/>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749"/>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749"/>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749"/>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749"/>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749"/>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7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3" grpId="0"/>
      <p:bldP spid="6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wo Test Tubes">
            <a:extLst>
              <a:ext uri="{FF2B5EF4-FFF2-40B4-BE49-F238E27FC236}">
                <a16:creationId xmlns:a16="http://schemas.microsoft.com/office/drawing/2014/main" id="{C41F8A57-61D8-45CA-9BC6-D79A4046909D}"/>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835" b="78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259CE9-15A6-4614-A69C-B84DFEC61CD0}"/>
              </a:ext>
            </a:extLst>
          </p:cNvPr>
          <p:cNvSpPr/>
          <p:nvPr/>
        </p:nvSpPr>
        <p:spPr>
          <a:xfrm>
            <a:off x="0" y="0"/>
            <a:ext cx="12192000" cy="6858000"/>
          </a:xfrm>
          <a:prstGeom prst="rect">
            <a:avLst/>
          </a:prstGeom>
          <a:solidFill>
            <a:srgbClr val="002E5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E810F224-BA43-4866-A5B7-4933D73E9E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6019" y="-1798690"/>
            <a:ext cx="5286375" cy="4552950"/>
          </a:xfrm>
          <a:prstGeom prst="rect">
            <a:avLst/>
          </a:prstGeom>
        </p:spPr>
      </p:pic>
      <p:pic>
        <p:nvPicPr>
          <p:cNvPr id="9" name="Graphic 8">
            <a:extLst>
              <a:ext uri="{FF2B5EF4-FFF2-40B4-BE49-F238E27FC236}">
                <a16:creationId xmlns:a16="http://schemas.microsoft.com/office/drawing/2014/main" id="{FD0A70B7-E64C-4DC2-9930-FEE5A7B804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810422">
            <a:off x="8573268" y="3829290"/>
            <a:ext cx="5286375" cy="4552950"/>
          </a:xfrm>
          <a:prstGeom prst="rect">
            <a:avLst/>
          </a:prstGeom>
        </p:spPr>
      </p:pic>
      <p:sp>
        <p:nvSpPr>
          <p:cNvPr id="10" name="TextBox 9">
            <a:extLst>
              <a:ext uri="{FF2B5EF4-FFF2-40B4-BE49-F238E27FC236}">
                <a16:creationId xmlns:a16="http://schemas.microsoft.com/office/drawing/2014/main" id="{67BCC7DE-64F7-4F25-9013-7141BE4347D0}"/>
              </a:ext>
            </a:extLst>
          </p:cNvPr>
          <p:cNvSpPr txBox="1"/>
          <p:nvPr/>
        </p:nvSpPr>
        <p:spPr>
          <a:xfrm>
            <a:off x="-49158" y="2670896"/>
            <a:ext cx="12568137" cy="1538883"/>
          </a:xfrm>
          <a:prstGeom prst="rect">
            <a:avLst/>
          </a:prstGeom>
          <a:noFill/>
        </p:spPr>
        <p:txBody>
          <a:bodyPr wrap="square" rtlCol="0">
            <a:spAutoFit/>
          </a:bodyPr>
          <a:lstStyle/>
          <a:p>
            <a:pPr algn="ctr"/>
            <a:r>
              <a:rPr lang="ar-SY" sz="8000" dirty="0">
                <a:solidFill>
                  <a:schemeClr val="bg2"/>
                </a:solidFill>
                <a:latin typeface="Sakkal Majalla" panose="02000000000000000000" pitchFamily="2" charset="-78"/>
                <a:cs typeface="Sakkal Majalla" panose="02000000000000000000" pitchFamily="2" charset="-78"/>
              </a:rPr>
              <a:t>شكراً لحسن استماعكم</a:t>
            </a:r>
          </a:p>
          <a:p>
            <a:pPr algn="ctr"/>
            <a:endParaRPr lang="en-US" sz="1400" dirty="0">
              <a:solidFill>
                <a:schemeClr val="bg2"/>
              </a:solidFill>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2248FD46-F683-423B-9024-4CD84305CD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8989" y="197115"/>
            <a:ext cx="1896950" cy="1726135"/>
          </a:xfrm>
          <a:prstGeom prst="ellipse">
            <a:avLst/>
          </a:prstGeom>
          <a:ln>
            <a:noFill/>
          </a:ln>
          <a:effectLst>
            <a:softEdge rad="112500"/>
          </a:effectLst>
        </p:spPr>
      </p:pic>
      <p:sp>
        <p:nvSpPr>
          <p:cNvPr id="4" name="TextBox 3">
            <a:extLst>
              <a:ext uri="{FF2B5EF4-FFF2-40B4-BE49-F238E27FC236}">
                <a16:creationId xmlns:a16="http://schemas.microsoft.com/office/drawing/2014/main" id="{3D0DCEBF-B1B1-453B-8E6B-006B5028BF99}"/>
              </a:ext>
            </a:extLst>
          </p:cNvPr>
          <p:cNvSpPr txBox="1"/>
          <p:nvPr/>
        </p:nvSpPr>
        <p:spPr>
          <a:xfrm>
            <a:off x="0" y="5661614"/>
            <a:ext cx="5070266" cy="830997"/>
          </a:xfrm>
          <a:prstGeom prst="rect">
            <a:avLst/>
          </a:prstGeom>
          <a:noFill/>
        </p:spPr>
        <p:txBody>
          <a:bodyPr wrap="square" rtlCol="0">
            <a:spAutoFit/>
          </a:bodyPr>
          <a:lstStyle/>
          <a:p>
            <a:pPr algn="r"/>
            <a:r>
              <a:rPr lang="ar-SA" sz="2400" b="1" dirty="0">
                <a:solidFill>
                  <a:schemeClr val="bg1"/>
                </a:solidFill>
                <a:latin typeface="Sakkal Majalla" panose="02000000000000000000" pitchFamily="2" charset="-78"/>
                <a:cs typeface="Sakkal Majalla" panose="02000000000000000000" pitchFamily="2" charset="-78"/>
              </a:rPr>
              <a:t>الدكتور المهندس غيث هاشم </a:t>
            </a:r>
            <a:r>
              <a:rPr lang="ar-SA" sz="2400" b="1" dirty="0" err="1">
                <a:solidFill>
                  <a:schemeClr val="bg1"/>
                </a:solidFill>
                <a:latin typeface="Sakkal Majalla" panose="02000000000000000000" pitchFamily="2" charset="-78"/>
                <a:cs typeface="Sakkal Majalla" panose="02000000000000000000" pitchFamily="2" charset="-78"/>
              </a:rPr>
              <a:t>ورقوزق</a:t>
            </a:r>
            <a:endParaRPr lang="ar-SA" sz="2400" b="1" dirty="0">
              <a:solidFill>
                <a:schemeClr val="bg1"/>
              </a:solidFill>
              <a:latin typeface="Sakkal Majalla" panose="02000000000000000000" pitchFamily="2" charset="-78"/>
              <a:cs typeface="Sakkal Majalla" panose="02000000000000000000" pitchFamily="2" charset="-78"/>
            </a:endParaRPr>
          </a:p>
          <a:p>
            <a:pPr algn="r"/>
            <a:r>
              <a:rPr lang="ar-SA" sz="2400" b="1" dirty="0">
                <a:solidFill>
                  <a:schemeClr val="bg1"/>
                </a:solidFill>
                <a:latin typeface="Sakkal Majalla" panose="02000000000000000000" pitchFamily="2" charset="-78"/>
                <a:cs typeface="Sakkal Majalla" panose="02000000000000000000" pitchFamily="2" charset="-78"/>
              </a:rPr>
              <a:t>مدير البحث العلمي والدراسات العليا</a:t>
            </a:r>
            <a:endParaRPr lang="en-GB" sz="2400" b="1" dirty="0">
              <a:solidFill>
                <a:schemeClr val="bg1"/>
              </a:solidFill>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B4EC86B2-B24F-48EC-A272-F3443CFFC0B4}"/>
              </a:ext>
            </a:extLst>
          </p:cNvPr>
          <p:cNvPicPr>
            <a:picLocks noChangeAspect="1"/>
          </p:cNvPicPr>
          <p:nvPr/>
        </p:nvPicPr>
        <p:blipFill rotWithShape="1">
          <a:blip r:embed="rId6">
            <a:extLst>
              <a:ext uri="{28A0092B-C50C-407E-A947-70E740481C1C}">
                <a14:useLocalDpi xmlns:a14="http://schemas.microsoft.com/office/drawing/2010/main" val="0"/>
              </a:ext>
            </a:extLst>
          </a:blip>
          <a:srcRect l="9307" t="10220" r="10253" b="11311"/>
          <a:stretch/>
        </p:blipFill>
        <p:spPr>
          <a:xfrm>
            <a:off x="290199" y="5524728"/>
            <a:ext cx="1116992" cy="1089615"/>
          </a:xfrm>
          <a:prstGeom prst="rect">
            <a:avLst/>
          </a:prstGeom>
        </p:spPr>
      </p:pic>
      <p:sp>
        <p:nvSpPr>
          <p:cNvPr id="12" name="Slide Number Placeholder 11">
            <a:extLst>
              <a:ext uri="{FF2B5EF4-FFF2-40B4-BE49-F238E27FC236}">
                <a16:creationId xmlns:a16="http://schemas.microsoft.com/office/drawing/2014/main" id="{13BA3C60-AE30-4EE6-8DA9-27F5157AD1B2}"/>
              </a:ext>
            </a:extLst>
          </p:cNvPr>
          <p:cNvSpPr>
            <a:spLocks noGrp="1"/>
          </p:cNvSpPr>
          <p:nvPr>
            <p:ph type="sldNum" sz="quarter" idx="12"/>
          </p:nvPr>
        </p:nvSpPr>
        <p:spPr/>
        <p:txBody>
          <a:bodyPr/>
          <a:lstStyle/>
          <a:p>
            <a:fld id="{9B17CF23-03A9-49C3-B7C9-A68759EF3A43}" type="slidenum">
              <a:rPr lang="en-US" smtClean="0"/>
              <a:t>46</a:t>
            </a:fld>
            <a:endParaRPr lang="en-US"/>
          </a:p>
        </p:txBody>
      </p:sp>
    </p:spTree>
    <p:extLst>
      <p:ext uri="{BB962C8B-B14F-4D97-AF65-F5344CB8AC3E}">
        <p14:creationId xmlns:p14="http://schemas.microsoft.com/office/powerpoint/2010/main" val="1301956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3EE31E6-536B-4319-BABE-F1FD80462059}"/>
              </a:ext>
            </a:extLst>
          </p:cNvPr>
          <p:cNvSpPr txBox="1"/>
          <p:nvPr/>
        </p:nvSpPr>
        <p:spPr>
          <a:xfrm>
            <a:off x="5488351" y="487303"/>
            <a:ext cx="6065197" cy="923330"/>
          </a:xfrm>
          <a:prstGeom prst="rect">
            <a:avLst/>
          </a:prstGeom>
          <a:noFill/>
        </p:spPr>
        <p:txBody>
          <a:bodyPr wrap="square" rtlCol="0">
            <a:spAutoFit/>
          </a:bodyPr>
          <a:lstStyle/>
          <a:p>
            <a:pPr algn="ctr"/>
            <a:r>
              <a:rPr lang="ar-SY" sz="5400" b="1" dirty="0">
                <a:latin typeface="Sakkal Majalla" panose="02000000000000000000" pitchFamily="2" charset="-78"/>
                <a:cs typeface="Sakkal Majalla" panose="02000000000000000000" pitchFamily="2" charset="-78"/>
              </a:rPr>
              <a:t>من نحن</a:t>
            </a:r>
            <a:endParaRPr lang="en-US" sz="5400" b="1" dirty="0">
              <a:solidFill>
                <a:schemeClr val="accent3"/>
              </a:solidFill>
              <a:latin typeface="Sakkal Majalla" panose="02000000000000000000" pitchFamily="2" charset="-78"/>
              <a:cs typeface="Sakkal Majalla" panose="02000000000000000000" pitchFamily="2" charset="-78"/>
            </a:endParaRPr>
          </a:p>
        </p:txBody>
      </p:sp>
      <p:grpSp>
        <p:nvGrpSpPr>
          <p:cNvPr id="8" name="Group 7">
            <a:extLst>
              <a:ext uri="{FF2B5EF4-FFF2-40B4-BE49-F238E27FC236}">
                <a16:creationId xmlns:a16="http://schemas.microsoft.com/office/drawing/2014/main" id="{979E4D8D-FA40-4C75-9FB8-E678FD945F22}"/>
              </a:ext>
            </a:extLst>
          </p:cNvPr>
          <p:cNvGrpSpPr/>
          <p:nvPr/>
        </p:nvGrpSpPr>
        <p:grpSpPr>
          <a:xfrm>
            <a:off x="4028614" y="1732994"/>
            <a:ext cx="5871361" cy="985106"/>
            <a:chOff x="4183122" y="1465841"/>
            <a:chExt cx="5871361" cy="985106"/>
          </a:xfrm>
        </p:grpSpPr>
        <p:sp>
          <p:nvSpPr>
            <p:cNvPr id="15" name="TextBox 14">
              <a:extLst>
                <a:ext uri="{FF2B5EF4-FFF2-40B4-BE49-F238E27FC236}">
                  <a16:creationId xmlns:a16="http://schemas.microsoft.com/office/drawing/2014/main" id="{C6CD63FF-4DFE-4162-A1F0-C935ADFBC68A}"/>
                </a:ext>
              </a:extLst>
            </p:cNvPr>
            <p:cNvSpPr txBox="1"/>
            <p:nvPr/>
          </p:nvSpPr>
          <p:spPr>
            <a:xfrm>
              <a:off x="4183122" y="1989282"/>
              <a:ext cx="4477175" cy="461665"/>
            </a:xfrm>
            <a:prstGeom prst="rect">
              <a:avLst/>
            </a:prstGeom>
            <a:noFill/>
          </p:spPr>
          <p:txBody>
            <a:bodyPr wrap="square" rtlCol="0">
              <a:spAutoFit/>
            </a:bodyPr>
            <a:lstStyle/>
            <a:p>
              <a:r>
                <a:rPr lang="ar-SY" sz="2400" b="1" dirty="0">
                  <a:latin typeface="Sakkal Majalla" panose="02000000000000000000" pitchFamily="2" charset="-78"/>
                  <a:cs typeface="Sakkal Majalla" panose="02000000000000000000" pitchFamily="2" charset="-78"/>
                </a:rPr>
                <a:t>مكتب براءات الاختراع وحماية الملكية الفكرية</a:t>
              </a:r>
              <a:endParaRPr lang="en-US" sz="2400" b="1" dirty="0">
                <a:latin typeface="Sakkal Majalla" panose="02000000000000000000" pitchFamily="2" charset="-78"/>
                <a:cs typeface="Sakkal Majalla" panose="02000000000000000000" pitchFamily="2" charset="-78"/>
              </a:endParaRPr>
            </a:p>
          </p:txBody>
        </p:sp>
        <p:grpSp>
          <p:nvGrpSpPr>
            <p:cNvPr id="2" name="Group 1">
              <a:extLst>
                <a:ext uri="{FF2B5EF4-FFF2-40B4-BE49-F238E27FC236}">
                  <a16:creationId xmlns:a16="http://schemas.microsoft.com/office/drawing/2014/main" id="{3592B8D8-73B0-4602-8600-FE71835BA259}"/>
                </a:ext>
              </a:extLst>
            </p:cNvPr>
            <p:cNvGrpSpPr/>
            <p:nvPr/>
          </p:nvGrpSpPr>
          <p:grpSpPr>
            <a:xfrm>
              <a:off x="9119291" y="1465841"/>
              <a:ext cx="935192" cy="936000"/>
              <a:chOff x="7225092" y="2040565"/>
              <a:chExt cx="935192" cy="936000"/>
            </a:xfrm>
          </p:grpSpPr>
          <p:sp>
            <p:nvSpPr>
              <p:cNvPr id="31" name="Freeform: Shape 13">
                <a:extLst>
                  <a:ext uri="{FF2B5EF4-FFF2-40B4-BE49-F238E27FC236}">
                    <a16:creationId xmlns:a16="http://schemas.microsoft.com/office/drawing/2014/main" id="{C1854435-6E3C-46F7-99A6-EA451EFD17DB}"/>
                  </a:ext>
                </a:extLst>
              </p:cNvPr>
              <p:cNvSpPr/>
              <p:nvPr/>
            </p:nvSpPr>
            <p:spPr>
              <a:xfrm>
                <a:off x="7225092" y="2040565"/>
                <a:ext cx="935192" cy="936000"/>
              </a:xfrm>
              <a:custGeom>
                <a:avLst/>
                <a:gdLst>
                  <a:gd name="connsiteX0" fmla="*/ 0 w 2685747"/>
                  <a:gd name="connsiteY0" fmla="*/ 1342874 h 2685747"/>
                  <a:gd name="connsiteX1" fmla="*/ 1342874 w 2685747"/>
                  <a:gd name="connsiteY1" fmla="*/ 0 h 2685747"/>
                  <a:gd name="connsiteX2" fmla="*/ 2685748 w 2685747"/>
                  <a:gd name="connsiteY2" fmla="*/ 1342874 h 2685747"/>
                  <a:gd name="connsiteX3" fmla="*/ 1342874 w 2685747"/>
                  <a:gd name="connsiteY3" fmla="*/ 2685748 h 2685747"/>
                  <a:gd name="connsiteX4" fmla="*/ 0 w 2685747"/>
                  <a:gd name="connsiteY4" fmla="*/ 1342874 h 2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747" h="2685747">
                    <a:moveTo>
                      <a:pt x="0" y="1342874"/>
                    </a:moveTo>
                    <a:cubicBezTo>
                      <a:pt x="0" y="601225"/>
                      <a:pt x="601225" y="0"/>
                      <a:pt x="1342874" y="0"/>
                    </a:cubicBezTo>
                    <a:cubicBezTo>
                      <a:pt x="2084523" y="0"/>
                      <a:pt x="2685748" y="601225"/>
                      <a:pt x="2685748" y="1342874"/>
                    </a:cubicBezTo>
                    <a:cubicBezTo>
                      <a:pt x="2685748" y="2084523"/>
                      <a:pt x="2084523" y="2685748"/>
                      <a:pt x="1342874" y="2685748"/>
                    </a:cubicBezTo>
                    <a:cubicBezTo>
                      <a:pt x="601225" y="2685748"/>
                      <a:pt x="0" y="2084523"/>
                      <a:pt x="0" y="1342874"/>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089" tIns="458089" rIns="458089" bIns="458089" numCol="1" spcCol="1270" anchor="ctr" anchorCtr="0">
                <a:noAutofit/>
              </a:bodyPr>
              <a:lstStyle/>
              <a:p>
                <a:pPr algn="ctr" defTabSz="2266950">
                  <a:lnSpc>
                    <a:spcPct val="90000"/>
                  </a:lnSpc>
                  <a:spcBef>
                    <a:spcPct val="0"/>
                  </a:spcBef>
                  <a:spcAft>
                    <a:spcPct val="35000"/>
                  </a:spcAft>
                </a:pPr>
                <a:endParaRPr lang="en-US" sz="5100"/>
              </a:p>
            </p:txBody>
          </p:sp>
          <p:pic>
            <p:nvPicPr>
              <p:cNvPr id="35" name="Graphic 34" descr="Remote learning language outline">
                <a:extLst>
                  <a:ext uri="{FF2B5EF4-FFF2-40B4-BE49-F238E27FC236}">
                    <a16:creationId xmlns:a16="http://schemas.microsoft.com/office/drawing/2014/main" id="{1C8AD9E3-9BB0-4972-B6CD-9B956A3D69B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5865" y="2264826"/>
                <a:ext cx="524866" cy="524866"/>
              </a:xfrm>
              <a:prstGeom prst="rect">
                <a:avLst/>
              </a:prstGeom>
            </p:spPr>
          </p:pic>
        </p:grpSp>
        <p:sp>
          <p:nvSpPr>
            <p:cNvPr id="37" name="TextBox 36">
              <a:extLst>
                <a:ext uri="{FF2B5EF4-FFF2-40B4-BE49-F238E27FC236}">
                  <a16:creationId xmlns:a16="http://schemas.microsoft.com/office/drawing/2014/main" id="{54AD2165-8A45-4FC0-8FDD-27789D801710}"/>
                </a:ext>
              </a:extLst>
            </p:cNvPr>
            <p:cNvSpPr txBox="1"/>
            <p:nvPr/>
          </p:nvSpPr>
          <p:spPr>
            <a:xfrm>
              <a:off x="5249428" y="1484535"/>
              <a:ext cx="3844217" cy="400110"/>
            </a:xfrm>
            <a:prstGeom prst="rect">
              <a:avLst/>
            </a:prstGeom>
            <a:noFill/>
          </p:spPr>
          <p:txBody>
            <a:bodyPr wrap="square">
              <a:spAutoFit/>
            </a:bodyPr>
            <a:lstStyle/>
            <a:p>
              <a:pPr algn="ctr" rtl="1"/>
              <a:r>
                <a:rPr lang="ar-SA" sz="2000" dirty="0">
                  <a:solidFill>
                    <a:srgbClr val="0070C0"/>
                  </a:solidFill>
                  <a:latin typeface="Sakkal Majalla" panose="02000000000000000000" pitchFamily="2" charset="-78"/>
                  <a:cs typeface="Sakkal Majalla" panose="02000000000000000000" pitchFamily="2" charset="-78"/>
                </a:rPr>
                <a:t>دائرة الإبداع و الاختراع و نقل التكنولوجيا </a:t>
              </a:r>
              <a:endParaRPr lang="en-US" sz="2000" dirty="0">
                <a:solidFill>
                  <a:srgbClr val="0070C0"/>
                </a:solidFill>
                <a:latin typeface="Sakkal Majalla" panose="02000000000000000000" pitchFamily="2" charset="-78"/>
                <a:cs typeface="Sakkal Majalla" panose="02000000000000000000" pitchFamily="2" charset="-78"/>
              </a:endParaRPr>
            </a:p>
          </p:txBody>
        </p:sp>
      </p:grpSp>
      <p:grpSp>
        <p:nvGrpSpPr>
          <p:cNvPr id="21" name="Group 20">
            <a:extLst>
              <a:ext uri="{FF2B5EF4-FFF2-40B4-BE49-F238E27FC236}">
                <a16:creationId xmlns:a16="http://schemas.microsoft.com/office/drawing/2014/main" id="{13CE863B-7CBF-44F8-B018-ACA537065B33}"/>
              </a:ext>
            </a:extLst>
          </p:cNvPr>
          <p:cNvGrpSpPr/>
          <p:nvPr/>
        </p:nvGrpSpPr>
        <p:grpSpPr>
          <a:xfrm>
            <a:off x="5279410" y="4921521"/>
            <a:ext cx="4664225" cy="1235092"/>
            <a:chOff x="5552106" y="5486256"/>
            <a:chExt cx="4664225" cy="1235092"/>
          </a:xfrm>
        </p:grpSpPr>
        <p:sp>
          <p:nvSpPr>
            <p:cNvPr id="19" name="TextBox 18">
              <a:extLst>
                <a:ext uri="{FF2B5EF4-FFF2-40B4-BE49-F238E27FC236}">
                  <a16:creationId xmlns:a16="http://schemas.microsoft.com/office/drawing/2014/main" id="{93AC5968-8A7B-4B4E-88AC-35947F096DEE}"/>
                </a:ext>
              </a:extLst>
            </p:cNvPr>
            <p:cNvSpPr txBox="1"/>
            <p:nvPr/>
          </p:nvSpPr>
          <p:spPr>
            <a:xfrm>
              <a:off x="5906231" y="6259683"/>
              <a:ext cx="3588697" cy="461665"/>
            </a:xfrm>
            <a:prstGeom prst="rect">
              <a:avLst/>
            </a:prstGeom>
            <a:noFill/>
          </p:spPr>
          <p:txBody>
            <a:bodyPr wrap="square" rtlCol="0">
              <a:spAutoFit/>
            </a:bodyPr>
            <a:lstStyle/>
            <a:p>
              <a:r>
                <a:rPr lang="ar-SY" sz="2400" b="1" dirty="0">
                  <a:latin typeface="Sakkal Majalla" panose="02000000000000000000" pitchFamily="2" charset="-78"/>
                  <a:cs typeface="Sakkal Majalla" panose="02000000000000000000" pitchFamily="2" charset="-78"/>
                </a:rPr>
                <a:t>مكتب قاعدة بيانات نسر</a:t>
              </a:r>
              <a:endParaRPr lang="en-US" sz="2400" b="1" dirty="0">
                <a:latin typeface="Sakkal Majalla" panose="02000000000000000000" pitchFamily="2" charset="-78"/>
                <a:cs typeface="Sakkal Majalla" panose="02000000000000000000" pitchFamily="2" charset="-78"/>
              </a:endParaRPr>
            </a:p>
          </p:txBody>
        </p:sp>
        <p:grpSp>
          <p:nvGrpSpPr>
            <p:cNvPr id="4" name="Group 3">
              <a:extLst>
                <a:ext uri="{FF2B5EF4-FFF2-40B4-BE49-F238E27FC236}">
                  <a16:creationId xmlns:a16="http://schemas.microsoft.com/office/drawing/2014/main" id="{5781B573-BEE9-4F5B-A2A4-DC4B94B8CCB4}"/>
                </a:ext>
              </a:extLst>
            </p:cNvPr>
            <p:cNvGrpSpPr/>
            <p:nvPr/>
          </p:nvGrpSpPr>
          <p:grpSpPr>
            <a:xfrm>
              <a:off x="9281139" y="5486256"/>
              <a:ext cx="935192" cy="936000"/>
              <a:chOff x="7284982" y="4366437"/>
              <a:chExt cx="935192" cy="936000"/>
            </a:xfrm>
          </p:grpSpPr>
          <p:sp>
            <p:nvSpPr>
              <p:cNvPr id="32" name="Freeform: Shape 13">
                <a:extLst>
                  <a:ext uri="{FF2B5EF4-FFF2-40B4-BE49-F238E27FC236}">
                    <a16:creationId xmlns:a16="http://schemas.microsoft.com/office/drawing/2014/main" id="{71BAFD13-2D4E-456F-A628-8D0B3C66A1F6}"/>
                  </a:ext>
                </a:extLst>
              </p:cNvPr>
              <p:cNvSpPr/>
              <p:nvPr/>
            </p:nvSpPr>
            <p:spPr>
              <a:xfrm>
                <a:off x="7284982" y="4366437"/>
                <a:ext cx="935192" cy="936000"/>
              </a:xfrm>
              <a:custGeom>
                <a:avLst/>
                <a:gdLst>
                  <a:gd name="connsiteX0" fmla="*/ 0 w 2685747"/>
                  <a:gd name="connsiteY0" fmla="*/ 1342874 h 2685747"/>
                  <a:gd name="connsiteX1" fmla="*/ 1342874 w 2685747"/>
                  <a:gd name="connsiteY1" fmla="*/ 0 h 2685747"/>
                  <a:gd name="connsiteX2" fmla="*/ 2685748 w 2685747"/>
                  <a:gd name="connsiteY2" fmla="*/ 1342874 h 2685747"/>
                  <a:gd name="connsiteX3" fmla="*/ 1342874 w 2685747"/>
                  <a:gd name="connsiteY3" fmla="*/ 2685748 h 2685747"/>
                  <a:gd name="connsiteX4" fmla="*/ 0 w 2685747"/>
                  <a:gd name="connsiteY4" fmla="*/ 1342874 h 2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747" h="2685747">
                    <a:moveTo>
                      <a:pt x="0" y="1342874"/>
                    </a:moveTo>
                    <a:cubicBezTo>
                      <a:pt x="0" y="601225"/>
                      <a:pt x="601225" y="0"/>
                      <a:pt x="1342874" y="0"/>
                    </a:cubicBezTo>
                    <a:cubicBezTo>
                      <a:pt x="2084523" y="0"/>
                      <a:pt x="2685748" y="601225"/>
                      <a:pt x="2685748" y="1342874"/>
                    </a:cubicBezTo>
                    <a:cubicBezTo>
                      <a:pt x="2685748" y="2084523"/>
                      <a:pt x="2084523" y="2685748"/>
                      <a:pt x="1342874" y="2685748"/>
                    </a:cubicBezTo>
                    <a:cubicBezTo>
                      <a:pt x="601225" y="2685748"/>
                      <a:pt x="0" y="2084523"/>
                      <a:pt x="0" y="1342874"/>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089" tIns="458089" rIns="458089" bIns="458089" numCol="1" spcCol="1270" anchor="ctr" anchorCtr="0">
                <a:noAutofit/>
              </a:bodyPr>
              <a:lstStyle/>
              <a:p>
                <a:pPr algn="ctr" defTabSz="2266950">
                  <a:lnSpc>
                    <a:spcPct val="90000"/>
                  </a:lnSpc>
                  <a:spcBef>
                    <a:spcPct val="0"/>
                  </a:spcBef>
                  <a:spcAft>
                    <a:spcPct val="35000"/>
                  </a:spcAft>
                </a:pPr>
                <a:endParaRPr lang="en-US" sz="5100"/>
              </a:p>
            </p:txBody>
          </p:sp>
          <p:pic>
            <p:nvPicPr>
              <p:cNvPr id="36" name="Graphic 35" descr="Thumbs up sign outline">
                <a:extLst>
                  <a:ext uri="{FF2B5EF4-FFF2-40B4-BE49-F238E27FC236}">
                    <a16:creationId xmlns:a16="http://schemas.microsoft.com/office/drawing/2014/main" id="{F0B599E6-CFB0-404F-A5EA-26BBFEE5CB4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35865" y="4465916"/>
                <a:ext cx="624191" cy="624191"/>
              </a:xfrm>
              <a:prstGeom prst="rect">
                <a:avLst/>
              </a:prstGeom>
            </p:spPr>
          </p:pic>
        </p:grpSp>
        <p:sp>
          <p:nvSpPr>
            <p:cNvPr id="41" name="TextBox 40">
              <a:extLst>
                <a:ext uri="{FF2B5EF4-FFF2-40B4-BE49-F238E27FC236}">
                  <a16:creationId xmlns:a16="http://schemas.microsoft.com/office/drawing/2014/main" id="{4BCA5BD7-E6DA-42DE-9744-708025E6CF44}"/>
                </a:ext>
              </a:extLst>
            </p:cNvPr>
            <p:cNvSpPr txBox="1"/>
            <p:nvPr/>
          </p:nvSpPr>
          <p:spPr>
            <a:xfrm>
              <a:off x="5552106" y="5760081"/>
              <a:ext cx="3541540" cy="400110"/>
            </a:xfrm>
            <a:prstGeom prst="rect">
              <a:avLst/>
            </a:prstGeom>
            <a:noFill/>
          </p:spPr>
          <p:txBody>
            <a:bodyPr wrap="square">
              <a:spAutoFit/>
            </a:bodyPr>
            <a:lstStyle/>
            <a:p>
              <a:pPr algn="ctr" rtl="1"/>
              <a:r>
                <a:rPr lang="ar-SA" sz="2000" dirty="0">
                  <a:solidFill>
                    <a:srgbClr val="0070C0"/>
                  </a:solidFill>
                  <a:latin typeface="Sakkal Majalla" panose="02000000000000000000" pitchFamily="2" charset="-78"/>
                  <a:cs typeface="Sakkal Majalla" panose="02000000000000000000" pitchFamily="2" charset="-78"/>
                </a:rPr>
                <a:t>دائرة النشر العلمي والمكتبات الالكترونية </a:t>
              </a:r>
              <a:endParaRPr lang="en-US" sz="2000" dirty="0">
                <a:solidFill>
                  <a:srgbClr val="0070C0"/>
                </a:solidFill>
                <a:latin typeface="Sakkal Majalla" panose="02000000000000000000" pitchFamily="2" charset="-78"/>
                <a:cs typeface="Sakkal Majalla" panose="02000000000000000000" pitchFamily="2" charset="-78"/>
              </a:endParaRPr>
            </a:p>
          </p:txBody>
        </p:sp>
      </p:grpSp>
      <p:grpSp>
        <p:nvGrpSpPr>
          <p:cNvPr id="7" name="Group 6">
            <a:extLst>
              <a:ext uri="{FF2B5EF4-FFF2-40B4-BE49-F238E27FC236}">
                <a16:creationId xmlns:a16="http://schemas.microsoft.com/office/drawing/2014/main" id="{3010D578-2D36-43C1-B1BB-B77661F56069}"/>
              </a:ext>
            </a:extLst>
          </p:cNvPr>
          <p:cNvGrpSpPr/>
          <p:nvPr/>
        </p:nvGrpSpPr>
        <p:grpSpPr>
          <a:xfrm>
            <a:off x="3730351" y="3129513"/>
            <a:ext cx="6164014" cy="1238499"/>
            <a:chOff x="3941900" y="3252516"/>
            <a:chExt cx="6164014" cy="1238499"/>
          </a:xfrm>
        </p:grpSpPr>
        <p:sp>
          <p:nvSpPr>
            <p:cNvPr id="33" name="TextBox 32">
              <a:extLst>
                <a:ext uri="{FF2B5EF4-FFF2-40B4-BE49-F238E27FC236}">
                  <a16:creationId xmlns:a16="http://schemas.microsoft.com/office/drawing/2014/main" id="{DE40EEEB-0E26-4DF9-9DB5-D8D9B8E11DB2}"/>
                </a:ext>
              </a:extLst>
            </p:cNvPr>
            <p:cNvSpPr txBox="1"/>
            <p:nvPr/>
          </p:nvSpPr>
          <p:spPr>
            <a:xfrm>
              <a:off x="3941900" y="4029350"/>
              <a:ext cx="4477175" cy="461665"/>
            </a:xfrm>
            <a:prstGeom prst="rect">
              <a:avLst/>
            </a:prstGeom>
            <a:noFill/>
          </p:spPr>
          <p:txBody>
            <a:bodyPr wrap="square" rtlCol="0">
              <a:spAutoFit/>
            </a:bodyPr>
            <a:lstStyle/>
            <a:p>
              <a:pPr algn="r" rtl="1"/>
              <a:r>
                <a:rPr lang="ar-SY" sz="2400" b="1" dirty="0">
                  <a:latin typeface="Sakkal Majalla" panose="02000000000000000000" pitchFamily="2" charset="-78"/>
                  <a:cs typeface="Sakkal Majalla" panose="02000000000000000000" pitchFamily="2" charset="-78"/>
                </a:rPr>
                <a:t>مكتب نقل التقانة</a:t>
              </a:r>
              <a:endParaRPr lang="en-US" sz="2400" b="1" dirty="0">
                <a:latin typeface="Sakkal Majalla" panose="02000000000000000000" pitchFamily="2" charset="-78"/>
                <a:cs typeface="Sakkal Majalla" panose="02000000000000000000" pitchFamily="2" charset="-78"/>
              </a:endParaRPr>
            </a:p>
          </p:txBody>
        </p:sp>
        <p:grpSp>
          <p:nvGrpSpPr>
            <p:cNvPr id="5" name="Group 4">
              <a:extLst>
                <a:ext uri="{FF2B5EF4-FFF2-40B4-BE49-F238E27FC236}">
                  <a16:creationId xmlns:a16="http://schemas.microsoft.com/office/drawing/2014/main" id="{886A3521-77D6-4A38-A96F-1F1066CE11E6}"/>
                </a:ext>
              </a:extLst>
            </p:cNvPr>
            <p:cNvGrpSpPr/>
            <p:nvPr/>
          </p:nvGrpSpPr>
          <p:grpSpPr>
            <a:xfrm>
              <a:off x="5488351" y="3252516"/>
              <a:ext cx="4617563" cy="1209800"/>
              <a:chOff x="5442530" y="3322083"/>
              <a:chExt cx="4617563" cy="1209800"/>
            </a:xfrm>
          </p:grpSpPr>
          <p:pic>
            <p:nvPicPr>
              <p:cNvPr id="34" name="Graphic 33" descr="Cycle with people outline">
                <a:extLst>
                  <a:ext uri="{FF2B5EF4-FFF2-40B4-BE49-F238E27FC236}">
                    <a16:creationId xmlns:a16="http://schemas.microsoft.com/office/drawing/2014/main" id="{4C9CF699-F7E5-46C4-8BE0-A8851EFF4B3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02009" y="3322083"/>
                <a:ext cx="646726" cy="646726"/>
              </a:xfrm>
              <a:prstGeom prst="rect">
                <a:avLst/>
              </a:prstGeom>
            </p:spPr>
          </p:pic>
          <p:sp>
            <p:nvSpPr>
              <p:cNvPr id="39" name="TextBox 38">
                <a:extLst>
                  <a:ext uri="{FF2B5EF4-FFF2-40B4-BE49-F238E27FC236}">
                    <a16:creationId xmlns:a16="http://schemas.microsoft.com/office/drawing/2014/main" id="{9BDB05C1-42EA-403D-B3AF-5D6BB44FDC23}"/>
                  </a:ext>
                </a:extLst>
              </p:cNvPr>
              <p:cNvSpPr txBox="1"/>
              <p:nvPr/>
            </p:nvSpPr>
            <p:spPr>
              <a:xfrm>
                <a:off x="5442530" y="3555862"/>
                <a:ext cx="3671081" cy="707886"/>
              </a:xfrm>
              <a:prstGeom prst="rect">
                <a:avLst/>
              </a:prstGeom>
              <a:noFill/>
            </p:spPr>
            <p:txBody>
              <a:bodyPr wrap="square">
                <a:spAutoFit/>
              </a:bodyPr>
              <a:lstStyle/>
              <a:p>
                <a:pPr algn="ctr"/>
                <a:r>
                  <a:rPr lang="ar-SA" sz="2000" dirty="0">
                    <a:solidFill>
                      <a:srgbClr val="0070C0"/>
                    </a:solidFill>
                    <a:latin typeface="Sakkal Majalla" panose="02000000000000000000" pitchFamily="2" charset="-78"/>
                    <a:cs typeface="Sakkal Majalla" panose="02000000000000000000" pitchFamily="2" charset="-78"/>
                  </a:rPr>
                  <a:t>دائرة الأبحاث العلمية  واللجان الخاصة بها </a:t>
                </a:r>
                <a:endParaRPr lang="en-US" sz="2400" b="1" dirty="0">
                  <a:solidFill>
                    <a:srgbClr val="0070C0"/>
                  </a:solidFill>
                  <a:latin typeface="Sakkal Majalla" panose="02000000000000000000" pitchFamily="2" charset="-78"/>
                  <a:cs typeface="Sakkal Majalla" panose="02000000000000000000" pitchFamily="2" charset="-78"/>
                </a:endParaRPr>
              </a:p>
            </p:txBody>
          </p:sp>
          <p:grpSp>
            <p:nvGrpSpPr>
              <p:cNvPr id="43" name="Group 42">
                <a:extLst>
                  <a:ext uri="{FF2B5EF4-FFF2-40B4-BE49-F238E27FC236}">
                    <a16:creationId xmlns:a16="http://schemas.microsoft.com/office/drawing/2014/main" id="{870C26EF-3936-4AE0-BF13-A33753C659C1}"/>
                  </a:ext>
                </a:extLst>
              </p:cNvPr>
              <p:cNvGrpSpPr/>
              <p:nvPr/>
            </p:nvGrpSpPr>
            <p:grpSpPr>
              <a:xfrm>
                <a:off x="9124901" y="3595883"/>
                <a:ext cx="935192" cy="936000"/>
                <a:chOff x="4834141" y="2255683"/>
                <a:chExt cx="935192" cy="1048649"/>
              </a:xfrm>
            </p:grpSpPr>
            <p:sp>
              <p:nvSpPr>
                <p:cNvPr id="44" name="Freeform: Shape 11">
                  <a:extLst>
                    <a:ext uri="{FF2B5EF4-FFF2-40B4-BE49-F238E27FC236}">
                      <a16:creationId xmlns:a16="http://schemas.microsoft.com/office/drawing/2014/main" id="{0A3695BD-46F8-4936-AE64-BD05FB19E05F}"/>
                    </a:ext>
                  </a:extLst>
                </p:cNvPr>
                <p:cNvSpPr/>
                <p:nvPr/>
              </p:nvSpPr>
              <p:spPr>
                <a:xfrm>
                  <a:off x="4834141" y="2255683"/>
                  <a:ext cx="935192" cy="1048649"/>
                </a:xfrm>
                <a:custGeom>
                  <a:avLst/>
                  <a:gdLst>
                    <a:gd name="connsiteX0" fmla="*/ 0 w 2685747"/>
                    <a:gd name="connsiteY0" fmla="*/ 1342874 h 2685747"/>
                    <a:gd name="connsiteX1" fmla="*/ 1342874 w 2685747"/>
                    <a:gd name="connsiteY1" fmla="*/ 0 h 2685747"/>
                    <a:gd name="connsiteX2" fmla="*/ 2685748 w 2685747"/>
                    <a:gd name="connsiteY2" fmla="*/ 1342874 h 2685747"/>
                    <a:gd name="connsiteX3" fmla="*/ 1342874 w 2685747"/>
                    <a:gd name="connsiteY3" fmla="*/ 2685748 h 2685747"/>
                    <a:gd name="connsiteX4" fmla="*/ 0 w 2685747"/>
                    <a:gd name="connsiteY4" fmla="*/ 1342874 h 268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5747" h="2685747">
                      <a:moveTo>
                        <a:pt x="0" y="1342874"/>
                      </a:moveTo>
                      <a:cubicBezTo>
                        <a:pt x="0" y="601225"/>
                        <a:pt x="601225" y="0"/>
                        <a:pt x="1342874" y="0"/>
                      </a:cubicBezTo>
                      <a:cubicBezTo>
                        <a:pt x="2084523" y="0"/>
                        <a:pt x="2685748" y="601225"/>
                        <a:pt x="2685748" y="1342874"/>
                      </a:cubicBezTo>
                      <a:cubicBezTo>
                        <a:pt x="2685748" y="2084523"/>
                        <a:pt x="2084523" y="2685748"/>
                        <a:pt x="1342874" y="2685748"/>
                      </a:cubicBezTo>
                      <a:cubicBezTo>
                        <a:pt x="601225" y="2685748"/>
                        <a:pt x="0" y="2084523"/>
                        <a:pt x="0" y="1342874"/>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8089" tIns="458089" rIns="458089" bIns="458089" numCol="1" spcCol="1270" anchor="ctr" anchorCtr="0">
                  <a:noAutofit/>
                </a:bodyPr>
                <a:lstStyle/>
                <a:p>
                  <a:pPr algn="ctr" defTabSz="2266950">
                    <a:lnSpc>
                      <a:spcPct val="90000"/>
                    </a:lnSpc>
                    <a:spcBef>
                      <a:spcPct val="0"/>
                    </a:spcBef>
                    <a:spcAft>
                      <a:spcPct val="35000"/>
                    </a:spcAft>
                  </a:pPr>
                  <a:endParaRPr lang="en-US" sz="5100"/>
                </a:p>
              </p:txBody>
            </p:sp>
            <p:pic>
              <p:nvPicPr>
                <p:cNvPr id="45" name="Graphic 44" descr="Microscope">
                  <a:extLst>
                    <a:ext uri="{FF2B5EF4-FFF2-40B4-BE49-F238E27FC236}">
                      <a16:creationId xmlns:a16="http://schemas.microsoft.com/office/drawing/2014/main" id="{01A136E7-6940-47A5-AB09-D4D0A280FA7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4796" y="2432398"/>
                  <a:ext cx="641720" cy="641721"/>
                </a:xfrm>
                <a:prstGeom prst="rect">
                  <a:avLst/>
                </a:prstGeom>
              </p:spPr>
            </p:pic>
          </p:grpSp>
        </p:grpSp>
      </p:grpSp>
      <p:sp>
        <p:nvSpPr>
          <p:cNvPr id="6" name="Slide Number Placeholder 5">
            <a:extLst>
              <a:ext uri="{FF2B5EF4-FFF2-40B4-BE49-F238E27FC236}">
                <a16:creationId xmlns:a16="http://schemas.microsoft.com/office/drawing/2014/main" id="{9191FC01-5056-4DDA-87DE-2E8D82D3E644}"/>
              </a:ext>
            </a:extLst>
          </p:cNvPr>
          <p:cNvSpPr>
            <a:spLocks noGrp="1"/>
          </p:cNvSpPr>
          <p:nvPr>
            <p:ph type="sldNum" sz="quarter" idx="12"/>
          </p:nvPr>
        </p:nvSpPr>
        <p:spPr/>
        <p:txBody>
          <a:bodyPr/>
          <a:lstStyle/>
          <a:p>
            <a:fld id="{9B17CF23-03A9-49C3-B7C9-A68759EF3A43}" type="slidenum">
              <a:rPr lang="en-US" smtClean="0"/>
              <a:t>5</a:t>
            </a:fld>
            <a:endParaRPr lang="en-US"/>
          </a:p>
        </p:txBody>
      </p:sp>
    </p:spTree>
    <p:extLst>
      <p:ext uri="{BB962C8B-B14F-4D97-AF65-F5344CB8AC3E}">
        <p14:creationId xmlns:p14="http://schemas.microsoft.com/office/powerpoint/2010/main" val="1906565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C74864-8ABD-423C-9303-B49BFA566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6" y="1851239"/>
            <a:ext cx="12202146" cy="3952154"/>
          </a:xfrm>
          <a:prstGeom prst="rect">
            <a:avLst/>
          </a:prstGeom>
        </p:spPr>
      </p:pic>
      <p:sp>
        <p:nvSpPr>
          <p:cNvPr id="3" name="Slide Number Placeholder 2">
            <a:extLst>
              <a:ext uri="{FF2B5EF4-FFF2-40B4-BE49-F238E27FC236}">
                <a16:creationId xmlns:a16="http://schemas.microsoft.com/office/drawing/2014/main" id="{ECF9B549-9628-409C-9191-F0423A61CE3B}"/>
              </a:ext>
            </a:extLst>
          </p:cNvPr>
          <p:cNvSpPr>
            <a:spLocks noGrp="1"/>
          </p:cNvSpPr>
          <p:nvPr>
            <p:ph type="sldNum" sz="quarter" idx="12"/>
          </p:nvPr>
        </p:nvSpPr>
        <p:spPr/>
        <p:txBody>
          <a:bodyPr/>
          <a:lstStyle/>
          <a:p>
            <a:fld id="{9B17CF23-03A9-49C3-B7C9-A68759EF3A43}" type="slidenum">
              <a:rPr lang="en-US" smtClean="0"/>
              <a:t>6</a:t>
            </a:fld>
            <a:endParaRPr lang="en-US"/>
          </a:p>
        </p:txBody>
      </p:sp>
      <p:sp>
        <p:nvSpPr>
          <p:cNvPr id="8" name="Rectangle 7">
            <a:extLst>
              <a:ext uri="{FF2B5EF4-FFF2-40B4-BE49-F238E27FC236}">
                <a16:creationId xmlns:a16="http://schemas.microsoft.com/office/drawing/2014/main" id="{A91EE4E9-28A5-4B58-968D-F853A3FF4612}"/>
              </a:ext>
            </a:extLst>
          </p:cNvPr>
          <p:cNvSpPr/>
          <p:nvPr/>
        </p:nvSpPr>
        <p:spPr>
          <a:xfrm>
            <a:off x="-23365" y="1855962"/>
            <a:ext cx="12228584" cy="3952154"/>
          </a:xfrm>
          <a:prstGeom prst="rect">
            <a:avLst/>
          </a:prstGeom>
          <a:solidFill>
            <a:schemeClr val="bg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274FF37-DB55-4842-B96E-22D0D83898CD}"/>
              </a:ext>
            </a:extLst>
          </p:cNvPr>
          <p:cNvSpPr txBox="1"/>
          <p:nvPr/>
        </p:nvSpPr>
        <p:spPr>
          <a:xfrm>
            <a:off x="6210300" y="3827316"/>
            <a:ext cx="6065197" cy="1754326"/>
          </a:xfrm>
          <a:prstGeom prst="rect">
            <a:avLst/>
          </a:prstGeom>
          <a:noFill/>
        </p:spPr>
        <p:txBody>
          <a:bodyPr wrap="square" rtlCol="0">
            <a:spAutoFit/>
          </a:bodyPr>
          <a:lstStyle/>
          <a:p>
            <a:pPr algn="ctr"/>
            <a:r>
              <a:rPr lang="ar-SY" sz="5400" b="1" dirty="0">
                <a:latin typeface="Sakkal Majalla" panose="02000000000000000000" pitchFamily="2" charset="-78"/>
                <a:cs typeface="Sakkal Majalla" panose="02000000000000000000" pitchFamily="2" charset="-78"/>
              </a:rPr>
              <a:t>ركائز البحث العلمي في جامعة دمشق </a:t>
            </a:r>
            <a:endParaRPr lang="en-US" sz="5400" b="1" dirty="0">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1BAEB4F0-7F97-4031-88A8-4B87E5DB9AF2}"/>
              </a:ext>
            </a:extLst>
          </p:cNvPr>
          <p:cNvSpPr/>
          <p:nvPr/>
        </p:nvSpPr>
        <p:spPr>
          <a:xfrm>
            <a:off x="6420153" y="3139710"/>
            <a:ext cx="5771847" cy="4826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dirty="0">
                <a:latin typeface="Sakkal Majalla" panose="02000000000000000000" pitchFamily="2" charset="-78"/>
                <a:cs typeface="Sakkal Majalla" panose="02000000000000000000" pitchFamily="2" charset="-78"/>
              </a:rPr>
              <a:t>ثانياً</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74994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82F94FA-D4A7-41E2-B0AF-BBC15F67CAA7}"/>
              </a:ext>
            </a:extLst>
          </p:cNvPr>
          <p:cNvGrpSpPr/>
          <p:nvPr/>
        </p:nvGrpSpPr>
        <p:grpSpPr>
          <a:xfrm>
            <a:off x="5302516" y="2927981"/>
            <a:ext cx="5130958" cy="1195569"/>
            <a:chOff x="5302516" y="2927981"/>
            <a:chExt cx="5130958" cy="1195569"/>
          </a:xfrm>
        </p:grpSpPr>
        <p:grpSp>
          <p:nvGrpSpPr>
            <p:cNvPr id="76" name="Group 75">
              <a:extLst>
                <a:ext uri="{FF2B5EF4-FFF2-40B4-BE49-F238E27FC236}">
                  <a16:creationId xmlns:a16="http://schemas.microsoft.com/office/drawing/2014/main" id="{EC23C2D0-320B-4C86-8823-A0C368BE8863}"/>
                </a:ext>
              </a:extLst>
            </p:cNvPr>
            <p:cNvGrpSpPr/>
            <p:nvPr/>
          </p:nvGrpSpPr>
          <p:grpSpPr>
            <a:xfrm>
              <a:off x="6788799" y="3556398"/>
              <a:ext cx="3644675" cy="553998"/>
              <a:chOff x="3017859" y="4283314"/>
              <a:chExt cx="1908852" cy="553998"/>
            </a:xfrm>
          </p:grpSpPr>
          <p:sp>
            <p:nvSpPr>
              <p:cNvPr id="77" name="TextBox 76">
                <a:extLst>
                  <a:ext uri="{FF2B5EF4-FFF2-40B4-BE49-F238E27FC236}">
                    <a16:creationId xmlns:a16="http://schemas.microsoft.com/office/drawing/2014/main" id="{F6F3BEFD-44C0-40C3-B52B-B1888883A0D6}"/>
                  </a:ext>
                </a:extLst>
              </p:cNvPr>
              <p:cNvSpPr txBox="1"/>
              <p:nvPr/>
            </p:nvSpPr>
            <p:spPr>
              <a:xfrm>
                <a:off x="3021856" y="4560313"/>
                <a:ext cx="1904855"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78" name="TextBox 77">
                <a:extLst>
                  <a:ext uri="{FF2B5EF4-FFF2-40B4-BE49-F238E27FC236}">
                    <a16:creationId xmlns:a16="http://schemas.microsoft.com/office/drawing/2014/main" id="{C7A2A224-9815-4063-B07B-D16CD391E60F}"/>
                  </a:ext>
                </a:extLst>
              </p:cNvPr>
              <p:cNvSpPr txBox="1"/>
              <p:nvPr/>
            </p:nvSpPr>
            <p:spPr>
              <a:xfrm>
                <a:off x="3017859" y="4283314"/>
                <a:ext cx="1888661" cy="461665"/>
              </a:xfrm>
              <a:prstGeom prst="rect">
                <a:avLst/>
              </a:prstGeom>
              <a:noFill/>
            </p:spPr>
            <p:txBody>
              <a:bodyPr wrap="square" rtlCol="0">
                <a:spAutoFit/>
              </a:bodyPr>
              <a:lstStyle/>
              <a:p>
                <a:r>
                  <a:rPr lang="ar-SY"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المحاور البحثية</a:t>
                </a:r>
                <a:endParaRPr lang="ko-KR" altLang="en-US" sz="24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grpSp>
        <p:sp>
          <p:nvSpPr>
            <p:cNvPr id="87" name="TextBox 86">
              <a:extLst>
                <a:ext uri="{FF2B5EF4-FFF2-40B4-BE49-F238E27FC236}">
                  <a16:creationId xmlns:a16="http://schemas.microsoft.com/office/drawing/2014/main" id="{133D8C8F-F9AF-46FE-AE9B-59E0A8A5F8E4}"/>
                </a:ext>
              </a:extLst>
            </p:cNvPr>
            <p:cNvSpPr txBox="1"/>
            <p:nvPr/>
          </p:nvSpPr>
          <p:spPr>
            <a:xfrm>
              <a:off x="8447911" y="3415664"/>
              <a:ext cx="957714" cy="707886"/>
            </a:xfrm>
            <a:prstGeom prst="rect">
              <a:avLst/>
            </a:prstGeom>
            <a:noFill/>
          </p:spPr>
          <p:txBody>
            <a:bodyPr wrap="square" rtlCol="0">
              <a:spAutoFit/>
            </a:bodyPr>
            <a:lstStyle/>
            <a:p>
              <a:pPr algn="ctr"/>
              <a:r>
                <a:rPr lang="en-US" altLang="ko-KR" sz="4000" b="1" dirty="0">
                  <a:solidFill>
                    <a:schemeClr val="accent1"/>
                  </a:solidFill>
                  <a:cs typeface="Arial" pitchFamily="34" charset="0"/>
                </a:rPr>
                <a:t>04</a:t>
              </a:r>
              <a:endParaRPr lang="ko-KR" altLang="en-US" sz="4000" b="1" dirty="0">
                <a:solidFill>
                  <a:schemeClr val="accent1"/>
                </a:solidFill>
                <a:cs typeface="Arial" pitchFamily="34" charset="0"/>
              </a:endParaRPr>
            </a:p>
          </p:txBody>
        </p:sp>
        <p:sp>
          <p:nvSpPr>
            <p:cNvPr id="67" name="Hexagon 66">
              <a:extLst>
                <a:ext uri="{FF2B5EF4-FFF2-40B4-BE49-F238E27FC236}">
                  <a16:creationId xmlns:a16="http://schemas.microsoft.com/office/drawing/2014/main" id="{3617EDD7-B0D8-4DB4-B084-99EF1AC3FA2A}"/>
                </a:ext>
              </a:extLst>
            </p:cNvPr>
            <p:cNvSpPr/>
            <p:nvPr/>
          </p:nvSpPr>
          <p:spPr>
            <a:xfrm rot="5400000">
              <a:off x="5235250" y="2995247"/>
              <a:ext cx="975367" cy="840835"/>
            </a:xfrm>
            <a:prstGeom prst="hexagon">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92" name="Rectangle 9">
              <a:extLst>
                <a:ext uri="{FF2B5EF4-FFF2-40B4-BE49-F238E27FC236}">
                  <a16:creationId xmlns:a16="http://schemas.microsoft.com/office/drawing/2014/main" id="{29D87812-18A0-4DF9-A8D4-E5FAA300EC2C}"/>
                </a:ext>
              </a:extLst>
            </p:cNvPr>
            <p:cNvSpPr/>
            <p:nvPr/>
          </p:nvSpPr>
          <p:spPr>
            <a:xfrm>
              <a:off x="5436365" y="3234891"/>
              <a:ext cx="560687" cy="37034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3" name="Group 2">
            <a:extLst>
              <a:ext uri="{FF2B5EF4-FFF2-40B4-BE49-F238E27FC236}">
                <a16:creationId xmlns:a16="http://schemas.microsoft.com/office/drawing/2014/main" id="{20CA0727-7FB1-4525-A06E-C70B77EC32B8}"/>
              </a:ext>
            </a:extLst>
          </p:cNvPr>
          <p:cNvGrpSpPr/>
          <p:nvPr/>
        </p:nvGrpSpPr>
        <p:grpSpPr>
          <a:xfrm>
            <a:off x="755113" y="5372674"/>
            <a:ext cx="4939556" cy="1240456"/>
            <a:chOff x="755112" y="5372674"/>
            <a:chExt cx="4939556" cy="1240456"/>
          </a:xfrm>
        </p:grpSpPr>
        <p:sp>
          <p:nvSpPr>
            <p:cNvPr id="71" name="TextBox 70">
              <a:extLst>
                <a:ext uri="{FF2B5EF4-FFF2-40B4-BE49-F238E27FC236}">
                  <a16:creationId xmlns:a16="http://schemas.microsoft.com/office/drawing/2014/main" id="{3089E0E7-6C51-46CB-983A-7371676C2BFB}"/>
                </a:ext>
              </a:extLst>
            </p:cNvPr>
            <p:cNvSpPr txBox="1"/>
            <p:nvPr/>
          </p:nvSpPr>
          <p:spPr>
            <a:xfrm>
              <a:off x="755112" y="5882798"/>
              <a:ext cx="756972" cy="707886"/>
            </a:xfrm>
            <a:prstGeom prst="rect">
              <a:avLst/>
            </a:prstGeom>
            <a:noFill/>
          </p:spPr>
          <p:txBody>
            <a:bodyPr wrap="square" rtlCol="0">
              <a:spAutoFit/>
            </a:bodyPr>
            <a:lstStyle/>
            <a:p>
              <a:r>
                <a:rPr lang="en-US" altLang="ko-KR" sz="4000" b="1" dirty="0">
                  <a:solidFill>
                    <a:schemeClr val="accent4"/>
                  </a:solidFill>
                  <a:cs typeface="Arial" pitchFamily="34" charset="0"/>
                </a:rPr>
                <a:t>01</a:t>
              </a:r>
              <a:endParaRPr lang="ko-KR" altLang="en-US" sz="4000" b="1" dirty="0">
                <a:solidFill>
                  <a:schemeClr val="accent4"/>
                </a:solidFill>
                <a:cs typeface="Arial" pitchFamily="34" charset="0"/>
              </a:endParaRPr>
            </a:p>
          </p:txBody>
        </p:sp>
        <p:grpSp>
          <p:nvGrpSpPr>
            <p:cNvPr id="80" name="Group 79">
              <a:extLst>
                <a:ext uri="{FF2B5EF4-FFF2-40B4-BE49-F238E27FC236}">
                  <a16:creationId xmlns:a16="http://schemas.microsoft.com/office/drawing/2014/main" id="{FE28A0D9-DD9F-43FB-A034-F3A202D7C2B9}"/>
                </a:ext>
              </a:extLst>
            </p:cNvPr>
            <p:cNvGrpSpPr/>
            <p:nvPr/>
          </p:nvGrpSpPr>
          <p:grpSpPr>
            <a:xfrm>
              <a:off x="1614101" y="6059132"/>
              <a:ext cx="3644675" cy="553998"/>
              <a:chOff x="3017859" y="4283314"/>
              <a:chExt cx="1908852" cy="553998"/>
            </a:xfrm>
          </p:grpSpPr>
          <p:sp>
            <p:nvSpPr>
              <p:cNvPr id="81" name="TextBox 80">
                <a:extLst>
                  <a:ext uri="{FF2B5EF4-FFF2-40B4-BE49-F238E27FC236}">
                    <a16:creationId xmlns:a16="http://schemas.microsoft.com/office/drawing/2014/main" id="{682B54DA-1913-40E7-874C-D38EA123B215}"/>
                  </a:ext>
                </a:extLst>
              </p:cNvPr>
              <p:cNvSpPr txBox="1"/>
              <p:nvPr/>
            </p:nvSpPr>
            <p:spPr>
              <a:xfrm>
                <a:off x="3021856" y="4560313"/>
                <a:ext cx="1904855"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82" name="TextBox 81">
                <a:extLst>
                  <a:ext uri="{FF2B5EF4-FFF2-40B4-BE49-F238E27FC236}">
                    <a16:creationId xmlns:a16="http://schemas.microsoft.com/office/drawing/2014/main" id="{F0DEE9D5-31F1-43F7-A417-E2C7B5323FF1}"/>
                  </a:ext>
                </a:extLst>
              </p:cNvPr>
              <p:cNvSpPr txBox="1"/>
              <p:nvPr/>
            </p:nvSpPr>
            <p:spPr>
              <a:xfrm>
                <a:off x="3017859" y="4283314"/>
                <a:ext cx="1888661" cy="461665"/>
              </a:xfrm>
              <a:prstGeom prst="rect">
                <a:avLst/>
              </a:prstGeom>
              <a:noFill/>
            </p:spPr>
            <p:txBody>
              <a:bodyPr wrap="square" rtlCol="0">
                <a:spAutoFit/>
              </a:bodyPr>
              <a:lstStyle/>
              <a:p>
                <a:r>
                  <a:rPr lang="ar-SY"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الخطة الاستراتيجية</a:t>
                </a:r>
                <a:endParaRPr lang="ko-KR" altLang="en-US" sz="24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grpSp>
        <p:sp>
          <p:nvSpPr>
            <p:cNvPr id="70" name="Hexagon 69">
              <a:extLst>
                <a:ext uri="{FF2B5EF4-FFF2-40B4-BE49-F238E27FC236}">
                  <a16:creationId xmlns:a16="http://schemas.microsoft.com/office/drawing/2014/main" id="{CFBF3A7B-BD68-4ECD-A305-F41BB7181334}"/>
                </a:ext>
              </a:extLst>
            </p:cNvPr>
            <p:cNvSpPr/>
            <p:nvPr/>
          </p:nvSpPr>
          <p:spPr>
            <a:xfrm rot="5400000">
              <a:off x="4786567" y="5439940"/>
              <a:ext cx="975367" cy="840835"/>
            </a:xfrm>
            <a:prstGeom prst="hexagon">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04" name="Parallelogram 30">
              <a:extLst>
                <a:ext uri="{FF2B5EF4-FFF2-40B4-BE49-F238E27FC236}">
                  <a16:creationId xmlns:a16="http://schemas.microsoft.com/office/drawing/2014/main" id="{2C493D76-A736-489C-BCDA-9E417EAD35AA}"/>
                </a:ext>
              </a:extLst>
            </p:cNvPr>
            <p:cNvSpPr/>
            <p:nvPr/>
          </p:nvSpPr>
          <p:spPr>
            <a:xfrm flipH="1">
              <a:off x="5001288" y="5624673"/>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13" name="Group 112">
            <a:extLst>
              <a:ext uri="{FF2B5EF4-FFF2-40B4-BE49-F238E27FC236}">
                <a16:creationId xmlns:a16="http://schemas.microsoft.com/office/drawing/2014/main" id="{1330A4DD-209F-4C41-BC14-1635CB8D9FA1}"/>
              </a:ext>
            </a:extLst>
          </p:cNvPr>
          <p:cNvGrpSpPr/>
          <p:nvPr/>
        </p:nvGrpSpPr>
        <p:grpSpPr>
          <a:xfrm>
            <a:off x="557583" y="2122146"/>
            <a:ext cx="5137085" cy="1117824"/>
            <a:chOff x="557583" y="2122146"/>
            <a:chExt cx="5137085" cy="1117824"/>
          </a:xfrm>
        </p:grpSpPr>
        <p:sp>
          <p:nvSpPr>
            <p:cNvPr id="79" name="TextBox 78">
              <a:extLst>
                <a:ext uri="{FF2B5EF4-FFF2-40B4-BE49-F238E27FC236}">
                  <a16:creationId xmlns:a16="http://schemas.microsoft.com/office/drawing/2014/main" id="{DDA48A2A-4B92-458B-81BD-269E08DCECBC}"/>
                </a:ext>
              </a:extLst>
            </p:cNvPr>
            <p:cNvSpPr txBox="1"/>
            <p:nvPr/>
          </p:nvSpPr>
          <p:spPr>
            <a:xfrm>
              <a:off x="557583" y="2532084"/>
              <a:ext cx="954501" cy="707886"/>
            </a:xfrm>
            <a:prstGeom prst="rect">
              <a:avLst/>
            </a:prstGeom>
            <a:noFill/>
          </p:spPr>
          <p:txBody>
            <a:bodyPr wrap="square" rtlCol="0">
              <a:spAutoFit/>
            </a:bodyPr>
            <a:lstStyle/>
            <a:p>
              <a:r>
                <a:rPr lang="en-US" altLang="ko-KR" sz="4000" b="1" dirty="0">
                  <a:solidFill>
                    <a:schemeClr val="accent6"/>
                  </a:solidFill>
                  <a:cs typeface="Arial" pitchFamily="34" charset="0"/>
                </a:rPr>
                <a:t>05</a:t>
              </a:r>
              <a:endParaRPr lang="ko-KR" altLang="en-US" sz="4000" b="1" dirty="0">
                <a:solidFill>
                  <a:schemeClr val="accent6"/>
                </a:solidFill>
                <a:cs typeface="Arial" pitchFamily="34" charset="0"/>
              </a:endParaRPr>
            </a:p>
          </p:txBody>
        </p:sp>
        <p:grpSp>
          <p:nvGrpSpPr>
            <p:cNvPr id="84" name="Group 83">
              <a:extLst>
                <a:ext uri="{FF2B5EF4-FFF2-40B4-BE49-F238E27FC236}">
                  <a16:creationId xmlns:a16="http://schemas.microsoft.com/office/drawing/2014/main" id="{692CC181-B353-4A36-B91D-66A19E85FA39}"/>
                </a:ext>
              </a:extLst>
            </p:cNvPr>
            <p:cNvGrpSpPr/>
            <p:nvPr/>
          </p:nvGrpSpPr>
          <p:grpSpPr>
            <a:xfrm>
              <a:off x="667231" y="2566232"/>
              <a:ext cx="3866939" cy="589534"/>
              <a:chOff x="3244973" y="4526946"/>
              <a:chExt cx="2231060" cy="589534"/>
            </a:xfrm>
          </p:grpSpPr>
          <p:sp>
            <p:nvSpPr>
              <p:cNvPr id="85" name="TextBox 84">
                <a:extLst>
                  <a:ext uri="{FF2B5EF4-FFF2-40B4-BE49-F238E27FC236}">
                    <a16:creationId xmlns:a16="http://schemas.microsoft.com/office/drawing/2014/main" id="{B715C09A-1269-4D0F-8F04-2A603E57C19B}"/>
                  </a:ext>
                </a:extLst>
              </p:cNvPr>
              <p:cNvSpPr txBox="1"/>
              <p:nvPr/>
            </p:nvSpPr>
            <p:spPr>
              <a:xfrm>
                <a:off x="3244973" y="4526946"/>
                <a:ext cx="1904855" cy="27699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86" name="TextBox 85">
                <a:extLst>
                  <a:ext uri="{FF2B5EF4-FFF2-40B4-BE49-F238E27FC236}">
                    <a16:creationId xmlns:a16="http://schemas.microsoft.com/office/drawing/2014/main" id="{2A38ADC4-446D-4EEE-8C41-C1152CD9A116}"/>
                  </a:ext>
                </a:extLst>
              </p:cNvPr>
              <p:cNvSpPr txBox="1"/>
              <p:nvPr/>
            </p:nvSpPr>
            <p:spPr>
              <a:xfrm>
                <a:off x="3587372" y="4654815"/>
                <a:ext cx="1888661" cy="461665"/>
              </a:xfrm>
              <a:prstGeom prst="rect">
                <a:avLst/>
              </a:prstGeom>
              <a:noFill/>
            </p:spPr>
            <p:txBody>
              <a:bodyPr wrap="square" rtlCol="0">
                <a:spAutoFit/>
              </a:bodyPr>
              <a:lstStyle/>
              <a:p>
                <a:pPr algn="r"/>
                <a:r>
                  <a:rPr lang="ar-SY"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أعضاء الهيئتين التدريسية والفنية</a:t>
                </a:r>
                <a:endParaRPr lang="ko-KR" altLang="en-US" sz="24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grpSp>
        <p:sp>
          <p:nvSpPr>
            <p:cNvPr id="69" name="Hexagon 68">
              <a:extLst>
                <a:ext uri="{FF2B5EF4-FFF2-40B4-BE49-F238E27FC236}">
                  <a16:creationId xmlns:a16="http://schemas.microsoft.com/office/drawing/2014/main" id="{8E996717-7416-4D04-8350-12D789FC2550}"/>
                </a:ext>
              </a:extLst>
            </p:cNvPr>
            <p:cNvSpPr/>
            <p:nvPr/>
          </p:nvSpPr>
          <p:spPr>
            <a:xfrm rot="5400000">
              <a:off x="4786567" y="2189412"/>
              <a:ext cx="975367" cy="840835"/>
            </a:xfrm>
            <a:prstGeom prst="hexagon">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05" name="Round Same Side Corner Rectangle 8">
              <a:extLst>
                <a:ext uri="{FF2B5EF4-FFF2-40B4-BE49-F238E27FC236}">
                  <a16:creationId xmlns:a16="http://schemas.microsoft.com/office/drawing/2014/main" id="{61770923-9D01-4938-B83E-534CBEDF78C7}"/>
                </a:ext>
              </a:extLst>
            </p:cNvPr>
            <p:cNvSpPr/>
            <p:nvPr/>
          </p:nvSpPr>
          <p:spPr>
            <a:xfrm>
              <a:off x="5011098" y="2319939"/>
              <a:ext cx="206643" cy="559973"/>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6" name="Round Same Side Corner Rectangle 20">
              <a:extLst>
                <a:ext uri="{FF2B5EF4-FFF2-40B4-BE49-F238E27FC236}">
                  <a16:creationId xmlns:a16="http://schemas.microsoft.com/office/drawing/2014/main" id="{633E057B-99CF-4226-99F4-C98537192270}"/>
                </a:ext>
              </a:extLst>
            </p:cNvPr>
            <p:cNvSpPr/>
            <p:nvPr/>
          </p:nvSpPr>
          <p:spPr>
            <a:xfrm rot="10800000">
              <a:off x="5294666" y="2307332"/>
              <a:ext cx="257488" cy="56514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07" name="TextBox 106">
            <a:extLst>
              <a:ext uri="{FF2B5EF4-FFF2-40B4-BE49-F238E27FC236}">
                <a16:creationId xmlns:a16="http://schemas.microsoft.com/office/drawing/2014/main" id="{0CA01692-BC62-4994-B7A1-7A6B21AE1EAE}"/>
              </a:ext>
            </a:extLst>
          </p:cNvPr>
          <p:cNvSpPr txBox="1"/>
          <p:nvPr/>
        </p:nvSpPr>
        <p:spPr>
          <a:xfrm>
            <a:off x="-466558" y="421095"/>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ركائز البحث العلمي</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108" name="Rectangle 107">
            <a:extLst>
              <a:ext uri="{FF2B5EF4-FFF2-40B4-BE49-F238E27FC236}">
                <a16:creationId xmlns:a16="http://schemas.microsoft.com/office/drawing/2014/main" id="{7FF274B6-5FFD-4EE6-9899-6DE0E5D367B6}"/>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grpSp>
        <p:nvGrpSpPr>
          <p:cNvPr id="119" name="Group 118">
            <a:extLst>
              <a:ext uri="{FF2B5EF4-FFF2-40B4-BE49-F238E27FC236}">
                <a16:creationId xmlns:a16="http://schemas.microsoft.com/office/drawing/2014/main" id="{AFD08C2B-2C09-4718-A347-4025AE10E531}"/>
              </a:ext>
            </a:extLst>
          </p:cNvPr>
          <p:cNvGrpSpPr/>
          <p:nvPr/>
        </p:nvGrpSpPr>
        <p:grpSpPr>
          <a:xfrm>
            <a:off x="5294666" y="1306226"/>
            <a:ext cx="5280726" cy="1144315"/>
            <a:chOff x="5278053" y="1341238"/>
            <a:chExt cx="5280726" cy="1144315"/>
          </a:xfrm>
        </p:grpSpPr>
        <p:sp>
          <p:nvSpPr>
            <p:cNvPr id="96" name="Hexagon 95">
              <a:extLst>
                <a:ext uri="{FF2B5EF4-FFF2-40B4-BE49-F238E27FC236}">
                  <a16:creationId xmlns:a16="http://schemas.microsoft.com/office/drawing/2014/main" id="{DBF18CA5-0A91-4D50-9222-6B9E8E442625}"/>
                </a:ext>
              </a:extLst>
            </p:cNvPr>
            <p:cNvSpPr/>
            <p:nvPr/>
          </p:nvSpPr>
          <p:spPr>
            <a:xfrm rot="5400000">
              <a:off x="5210787" y="1408504"/>
              <a:ext cx="975367" cy="840835"/>
            </a:xfrm>
            <a:prstGeom prst="hexagon">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nvGrpSpPr>
            <p:cNvPr id="114" name="Group 113">
              <a:extLst>
                <a:ext uri="{FF2B5EF4-FFF2-40B4-BE49-F238E27FC236}">
                  <a16:creationId xmlns:a16="http://schemas.microsoft.com/office/drawing/2014/main" id="{98C4B359-938F-4CF3-9D04-FF4F6AB82011}"/>
                </a:ext>
              </a:extLst>
            </p:cNvPr>
            <p:cNvGrpSpPr/>
            <p:nvPr/>
          </p:nvGrpSpPr>
          <p:grpSpPr>
            <a:xfrm>
              <a:off x="6452916" y="1850903"/>
              <a:ext cx="4105863" cy="554645"/>
              <a:chOff x="2776318" y="4560313"/>
              <a:chExt cx="2150393" cy="554645"/>
            </a:xfrm>
          </p:grpSpPr>
          <p:sp>
            <p:nvSpPr>
              <p:cNvPr id="115" name="TextBox 114">
                <a:extLst>
                  <a:ext uri="{FF2B5EF4-FFF2-40B4-BE49-F238E27FC236}">
                    <a16:creationId xmlns:a16="http://schemas.microsoft.com/office/drawing/2014/main" id="{42FD0DE7-BEFA-4FE7-886B-BADBD42963F1}"/>
                  </a:ext>
                </a:extLst>
              </p:cNvPr>
              <p:cNvSpPr txBox="1"/>
              <p:nvPr/>
            </p:nvSpPr>
            <p:spPr>
              <a:xfrm>
                <a:off x="3021856" y="4560313"/>
                <a:ext cx="1904855"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16" name="TextBox 115">
                <a:extLst>
                  <a:ext uri="{FF2B5EF4-FFF2-40B4-BE49-F238E27FC236}">
                    <a16:creationId xmlns:a16="http://schemas.microsoft.com/office/drawing/2014/main" id="{A36AB4D6-1055-46DE-9CC0-5EA0B104802A}"/>
                  </a:ext>
                </a:extLst>
              </p:cNvPr>
              <p:cNvSpPr txBox="1"/>
              <p:nvPr/>
            </p:nvSpPr>
            <p:spPr>
              <a:xfrm>
                <a:off x="2776318" y="4653293"/>
                <a:ext cx="1888661" cy="461665"/>
              </a:xfrm>
              <a:prstGeom prst="rect">
                <a:avLst/>
              </a:prstGeom>
              <a:noFill/>
            </p:spPr>
            <p:txBody>
              <a:bodyPr wrap="square" rtlCol="0">
                <a:spAutoFit/>
              </a:bodyPr>
              <a:lstStyle/>
              <a:p>
                <a:r>
                  <a:rPr lang="ar-SY"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طلاب الدراسات العليا</a:t>
                </a:r>
                <a:endParaRPr lang="ko-KR" altLang="en-US" sz="24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grpSp>
        <p:sp>
          <p:nvSpPr>
            <p:cNvPr id="117" name="TextBox 116">
              <a:extLst>
                <a:ext uri="{FF2B5EF4-FFF2-40B4-BE49-F238E27FC236}">
                  <a16:creationId xmlns:a16="http://schemas.microsoft.com/office/drawing/2014/main" id="{C82AF1D6-F1A1-4B27-AF8A-EF83C1607975}"/>
                </a:ext>
              </a:extLst>
            </p:cNvPr>
            <p:cNvSpPr txBox="1"/>
            <p:nvPr/>
          </p:nvSpPr>
          <p:spPr>
            <a:xfrm>
              <a:off x="8487491" y="1777667"/>
              <a:ext cx="957714" cy="707886"/>
            </a:xfrm>
            <a:prstGeom prst="rect">
              <a:avLst/>
            </a:prstGeom>
            <a:noFill/>
          </p:spPr>
          <p:txBody>
            <a:bodyPr wrap="square" rtlCol="0">
              <a:spAutoFit/>
            </a:bodyPr>
            <a:lstStyle/>
            <a:p>
              <a:pPr algn="ctr"/>
              <a:r>
                <a:rPr lang="ar-SY" altLang="ko-KR" sz="4000" b="1" dirty="0">
                  <a:solidFill>
                    <a:schemeClr val="accent1"/>
                  </a:solidFill>
                  <a:cs typeface="Arial" pitchFamily="34" charset="0"/>
                </a:rPr>
                <a:t>06</a:t>
              </a:r>
              <a:endParaRPr lang="ko-KR" altLang="en-US" sz="4000" b="1" dirty="0">
                <a:solidFill>
                  <a:schemeClr val="accent1"/>
                </a:solidFill>
                <a:cs typeface="Arial" pitchFamily="34" charset="0"/>
              </a:endParaRPr>
            </a:p>
          </p:txBody>
        </p:sp>
        <p:sp>
          <p:nvSpPr>
            <p:cNvPr id="118" name="Parallelogram 15">
              <a:extLst>
                <a:ext uri="{FF2B5EF4-FFF2-40B4-BE49-F238E27FC236}">
                  <a16:creationId xmlns:a16="http://schemas.microsoft.com/office/drawing/2014/main" id="{CBC7FE26-DBE8-49F2-BD21-D2557BAB5E65}"/>
                </a:ext>
              </a:extLst>
            </p:cNvPr>
            <p:cNvSpPr/>
            <p:nvPr/>
          </p:nvSpPr>
          <p:spPr>
            <a:xfrm rot="16200000">
              <a:off x="5412428" y="1479910"/>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48" name="Group 147">
            <a:extLst>
              <a:ext uri="{FF2B5EF4-FFF2-40B4-BE49-F238E27FC236}">
                <a16:creationId xmlns:a16="http://schemas.microsoft.com/office/drawing/2014/main" id="{4E33AE0D-C833-41CF-B5D8-FF7A991DEA54}"/>
              </a:ext>
            </a:extLst>
          </p:cNvPr>
          <p:cNvGrpSpPr/>
          <p:nvPr/>
        </p:nvGrpSpPr>
        <p:grpSpPr>
          <a:xfrm>
            <a:off x="402166" y="3751400"/>
            <a:ext cx="5292502" cy="1028798"/>
            <a:chOff x="402166" y="3751400"/>
            <a:chExt cx="5292502" cy="1028798"/>
          </a:xfrm>
        </p:grpSpPr>
        <p:sp>
          <p:nvSpPr>
            <p:cNvPr id="68" name="Hexagon 67">
              <a:extLst>
                <a:ext uri="{FF2B5EF4-FFF2-40B4-BE49-F238E27FC236}">
                  <a16:creationId xmlns:a16="http://schemas.microsoft.com/office/drawing/2014/main" id="{153562F8-08F4-4C40-90E6-EBFD1F00F909}"/>
                </a:ext>
              </a:extLst>
            </p:cNvPr>
            <p:cNvSpPr/>
            <p:nvPr/>
          </p:nvSpPr>
          <p:spPr>
            <a:xfrm rot="5400000">
              <a:off x="4786567" y="3818666"/>
              <a:ext cx="975367" cy="840835"/>
            </a:xfrm>
            <a:prstGeom prst="hexagon">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103" name="Trapezoid 13">
              <a:extLst>
                <a:ext uri="{FF2B5EF4-FFF2-40B4-BE49-F238E27FC236}">
                  <a16:creationId xmlns:a16="http://schemas.microsoft.com/office/drawing/2014/main" id="{9A8B1D68-A035-4BEC-A497-6897BB458FE5}"/>
                </a:ext>
              </a:extLst>
            </p:cNvPr>
            <p:cNvSpPr/>
            <p:nvPr/>
          </p:nvSpPr>
          <p:spPr>
            <a:xfrm>
              <a:off x="5009328" y="4019225"/>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32" name="Group 131">
              <a:extLst>
                <a:ext uri="{FF2B5EF4-FFF2-40B4-BE49-F238E27FC236}">
                  <a16:creationId xmlns:a16="http://schemas.microsoft.com/office/drawing/2014/main" id="{ED9F557C-8FBF-4FC1-9241-1D6924820901}"/>
                </a:ext>
              </a:extLst>
            </p:cNvPr>
            <p:cNvGrpSpPr/>
            <p:nvPr/>
          </p:nvGrpSpPr>
          <p:grpSpPr>
            <a:xfrm>
              <a:off x="402166" y="4072312"/>
              <a:ext cx="3976587" cy="707886"/>
              <a:chOff x="557583" y="2532084"/>
              <a:chExt cx="3976587" cy="707886"/>
            </a:xfrm>
          </p:grpSpPr>
          <p:sp>
            <p:nvSpPr>
              <p:cNvPr id="133" name="TextBox 132">
                <a:extLst>
                  <a:ext uri="{FF2B5EF4-FFF2-40B4-BE49-F238E27FC236}">
                    <a16:creationId xmlns:a16="http://schemas.microsoft.com/office/drawing/2014/main" id="{D30F453E-6D55-4FD8-A03B-C410EEC1B217}"/>
                  </a:ext>
                </a:extLst>
              </p:cNvPr>
              <p:cNvSpPr txBox="1"/>
              <p:nvPr/>
            </p:nvSpPr>
            <p:spPr>
              <a:xfrm>
                <a:off x="557583" y="2532084"/>
                <a:ext cx="954501" cy="707886"/>
              </a:xfrm>
              <a:prstGeom prst="rect">
                <a:avLst/>
              </a:prstGeom>
              <a:noFill/>
            </p:spPr>
            <p:txBody>
              <a:bodyPr wrap="square" rtlCol="0">
                <a:spAutoFit/>
              </a:bodyPr>
              <a:lstStyle/>
              <a:p>
                <a:pPr algn="ctr"/>
                <a:r>
                  <a:rPr lang="ar-SY" altLang="ko-KR" sz="4000" b="1" dirty="0">
                    <a:solidFill>
                      <a:schemeClr val="accent6"/>
                    </a:solidFill>
                    <a:cs typeface="Arial" pitchFamily="34" charset="0"/>
                  </a:rPr>
                  <a:t>03</a:t>
                </a:r>
                <a:endParaRPr lang="ko-KR" altLang="en-US" sz="4000" b="1" dirty="0">
                  <a:solidFill>
                    <a:schemeClr val="accent6"/>
                  </a:solidFill>
                  <a:cs typeface="Arial" pitchFamily="34" charset="0"/>
                </a:endParaRPr>
              </a:p>
            </p:txBody>
          </p:sp>
          <p:grpSp>
            <p:nvGrpSpPr>
              <p:cNvPr id="134" name="Group 133">
                <a:extLst>
                  <a:ext uri="{FF2B5EF4-FFF2-40B4-BE49-F238E27FC236}">
                    <a16:creationId xmlns:a16="http://schemas.microsoft.com/office/drawing/2014/main" id="{4248AE51-5901-4765-91C6-C6ECCBA48E4E}"/>
                  </a:ext>
                </a:extLst>
              </p:cNvPr>
              <p:cNvGrpSpPr/>
              <p:nvPr/>
            </p:nvGrpSpPr>
            <p:grpSpPr>
              <a:xfrm>
                <a:off x="667231" y="2566232"/>
                <a:ext cx="3866939" cy="589534"/>
                <a:chOff x="3244973" y="4526946"/>
                <a:chExt cx="2231060" cy="589534"/>
              </a:xfrm>
            </p:grpSpPr>
            <p:sp>
              <p:nvSpPr>
                <p:cNvPr id="138" name="TextBox 137">
                  <a:extLst>
                    <a:ext uri="{FF2B5EF4-FFF2-40B4-BE49-F238E27FC236}">
                      <a16:creationId xmlns:a16="http://schemas.microsoft.com/office/drawing/2014/main" id="{01FD095D-74F1-4D40-BAB0-680C867BDADF}"/>
                    </a:ext>
                  </a:extLst>
                </p:cNvPr>
                <p:cNvSpPr txBox="1"/>
                <p:nvPr/>
              </p:nvSpPr>
              <p:spPr>
                <a:xfrm>
                  <a:off x="3244973" y="4526946"/>
                  <a:ext cx="1904855" cy="27699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39" name="TextBox 138">
                  <a:extLst>
                    <a:ext uri="{FF2B5EF4-FFF2-40B4-BE49-F238E27FC236}">
                      <a16:creationId xmlns:a16="http://schemas.microsoft.com/office/drawing/2014/main" id="{25B74507-528C-4A2A-BA9B-3F78AF6D98D8}"/>
                    </a:ext>
                  </a:extLst>
                </p:cNvPr>
                <p:cNvSpPr txBox="1"/>
                <p:nvPr/>
              </p:nvSpPr>
              <p:spPr>
                <a:xfrm>
                  <a:off x="3587372" y="4654815"/>
                  <a:ext cx="1888661" cy="461665"/>
                </a:xfrm>
                <a:prstGeom prst="rect">
                  <a:avLst/>
                </a:prstGeom>
                <a:noFill/>
              </p:spPr>
              <p:txBody>
                <a:bodyPr wrap="square" rtlCol="0">
                  <a:spAutoFit/>
                </a:bodyPr>
                <a:lstStyle/>
                <a:p>
                  <a:pPr algn="ctr"/>
                  <a:r>
                    <a:rPr lang="ar-SY"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الوحدات البحثية</a:t>
                  </a:r>
                  <a:endParaRPr lang="ko-KR" altLang="en-US" sz="24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grpSp>
        </p:grpSp>
      </p:grpSp>
      <p:grpSp>
        <p:nvGrpSpPr>
          <p:cNvPr id="147" name="Group 146">
            <a:extLst>
              <a:ext uri="{FF2B5EF4-FFF2-40B4-BE49-F238E27FC236}">
                <a16:creationId xmlns:a16="http://schemas.microsoft.com/office/drawing/2014/main" id="{CA1E870F-4036-45A7-A0ED-B1A2C1033FCF}"/>
              </a:ext>
            </a:extLst>
          </p:cNvPr>
          <p:cNvGrpSpPr/>
          <p:nvPr/>
        </p:nvGrpSpPr>
        <p:grpSpPr>
          <a:xfrm>
            <a:off x="5294666" y="4557235"/>
            <a:ext cx="5075834" cy="1166323"/>
            <a:chOff x="5319088" y="4557236"/>
            <a:chExt cx="5075834" cy="1166323"/>
          </a:xfrm>
        </p:grpSpPr>
        <p:sp>
          <p:nvSpPr>
            <p:cNvPr id="140" name="Hexagon 139">
              <a:extLst>
                <a:ext uri="{FF2B5EF4-FFF2-40B4-BE49-F238E27FC236}">
                  <a16:creationId xmlns:a16="http://schemas.microsoft.com/office/drawing/2014/main" id="{1784D897-7561-406F-AF36-38618FE39DB6}"/>
                </a:ext>
              </a:extLst>
            </p:cNvPr>
            <p:cNvSpPr/>
            <p:nvPr/>
          </p:nvSpPr>
          <p:spPr>
            <a:xfrm rot="5400000">
              <a:off x="5250494" y="4625830"/>
              <a:ext cx="975367" cy="83818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41" name="Oval 21">
              <a:extLst>
                <a:ext uri="{FF2B5EF4-FFF2-40B4-BE49-F238E27FC236}">
                  <a16:creationId xmlns:a16="http://schemas.microsoft.com/office/drawing/2014/main" id="{22AD0CB6-2E78-451B-873A-DFA63E9F8885}"/>
                </a:ext>
              </a:extLst>
            </p:cNvPr>
            <p:cNvSpPr>
              <a:spLocks noChangeAspect="1"/>
            </p:cNvSpPr>
            <p:nvPr/>
          </p:nvSpPr>
          <p:spPr>
            <a:xfrm>
              <a:off x="5483333" y="4791727"/>
              <a:ext cx="516913" cy="52288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42" name="Group 141">
              <a:extLst>
                <a:ext uri="{FF2B5EF4-FFF2-40B4-BE49-F238E27FC236}">
                  <a16:creationId xmlns:a16="http://schemas.microsoft.com/office/drawing/2014/main" id="{E30DAB86-F632-4173-97B2-409815A2F556}"/>
                </a:ext>
              </a:extLst>
            </p:cNvPr>
            <p:cNvGrpSpPr/>
            <p:nvPr/>
          </p:nvGrpSpPr>
          <p:grpSpPr>
            <a:xfrm>
              <a:off x="6750247" y="5015673"/>
              <a:ext cx="3644675" cy="707886"/>
              <a:chOff x="6788799" y="3415664"/>
              <a:chExt cx="3644675" cy="707886"/>
            </a:xfrm>
          </p:grpSpPr>
          <p:grpSp>
            <p:nvGrpSpPr>
              <p:cNvPr id="143" name="Group 142">
                <a:extLst>
                  <a:ext uri="{FF2B5EF4-FFF2-40B4-BE49-F238E27FC236}">
                    <a16:creationId xmlns:a16="http://schemas.microsoft.com/office/drawing/2014/main" id="{634396B5-7CB0-42D2-BFE0-74C5C6656781}"/>
                  </a:ext>
                </a:extLst>
              </p:cNvPr>
              <p:cNvGrpSpPr/>
              <p:nvPr/>
            </p:nvGrpSpPr>
            <p:grpSpPr>
              <a:xfrm>
                <a:off x="6788799" y="3556398"/>
                <a:ext cx="3644675" cy="553998"/>
                <a:chOff x="3017859" y="4283314"/>
                <a:chExt cx="1908852" cy="553998"/>
              </a:xfrm>
            </p:grpSpPr>
            <p:sp>
              <p:nvSpPr>
                <p:cNvPr id="145" name="TextBox 144">
                  <a:extLst>
                    <a:ext uri="{FF2B5EF4-FFF2-40B4-BE49-F238E27FC236}">
                      <a16:creationId xmlns:a16="http://schemas.microsoft.com/office/drawing/2014/main" id="{19CC1174-AD4D-404A-9022-A962B6F5A8B6}"/>
                    </a:ext>
                  </a:extLst>
                </p:cNvPr>
                <p:cNvSpPr txBox="1"/>
                <p:nvPr/>
              </p:nvSpPr>
              <p:spPr>
                <a:xfrm>
                  <a:off x="3021856" y="4560313"/>
                  <a:ext cx="1904855"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46" name="TextBox 145">
                  <a:extLst>
                    <a:ext uri="{FF2B5EF4-FFF2-40B4-BE49-F238E27FC236}">
                      <a16:creationId xmlns:a16="http://schemas.microsoft.com/office/drawing/2014/main" id="{FB4CF3A3-F100-4C21-AD65-6552E5593854}"/>
                    </a:ext>
                  </a:extLst>
                </p:cNvPr>
                <p:cNvSpPr txBox="1"/>
                <p:nvPr/>
              </p:nvSpPr>
              <p:spPr>
                <a:xfrm>
                  <a:off x="3017859" y="4283314"/>
                  <a:ext cx="1888661" cy="461665"/>
                </a:xfrm>
                <a:prstGeom prst="rect">
                  <a:avLst/>
                </a:prstGeom>
                <a:noFill/>
              </p:spPr>
              <p:txBody>
                <a:bodyPr wrap="square" rtlCol="0">
                  <a:spAutoFit/>
                </a:bodyPr>
                <a:lstStyle/>
                <a:p>
                  <a:r>
                    <a:rPr lang="ar-SY" altLang="ko-KR" sz="2400" b="1" dirty="0">
                      <a:solidFill>
                        <a:schemeClr val="tx1">
                          <a:lumMod val="75000"/>
                          <a:lumOff val="25000"/>
                        </a:schemeClr>
                      </a:solidFill>
                      <a:latin typeface="Sakkal Majalla" panose="02000000000000000000" pitchFamily="2" charset="-78"/>
                      <a:cs typeface="Sakkal Majalla" panose="02000000000000000000" pitchFamily="2" charset="-78"/>
                    </a:rPr>
                    <a:t>المراكز البحثية</a:t>
                  </a:r>
                  <a:endParaRPr lang="ko-KR" altLang="en-US" sz="24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grpSp>
          <p:sp>
            <p:nvSpPr>
              <p:cNvPr id="144" name="TextBox 143">
                <a:extLst>
                  <a:ext uri="{FF2B5EF4-FFF2-40B4-BE49-F238E27FC236}">
                    <a16:creationId xmlns:a16="http://schemas.microsoft.com/office/drawing/2014/main" id="{75FF657E-05C8-4920-8020-9C68B9B1B8BF}"/>
                  </a:ext>
                </a:extLst>
              </p:cNvPr>
              <p:cNvSpPr txBox="1"/>
              <p:nvPr/>
            </p:nvSpPr>
            <p:spPr>
              <a:xfrm>
                <a:off x="8447911" y="3415664"/>
                <a:ext cx="957714" cy="707886"/>
              </a:xfrm>
              <a:prstGeom prst="rect">
                <a:avLst/>
              </a:prstGeom>
              <a:noFill/>
            </p:spPr>
            <p:txBody>
              <a:bodyPr wrap="square" rtlCol="0">
                <a:spAutoFit/>
              </a:bodyPr>
              <a:lstStyle/>
              <a:p>
                <a:pPr algn="ctr"/>
                <a:r>
                  <a:rPr lang="ar-SY" altLang="ko-KR" sz="4000" b="1" dirty="0">
                    <a:solidFill>
                      <a:schemeClr val="accent1"/>
                    </a:solidFill>
                    <a:cs typeface="Arial" pitchFamily="34" charset="0"/>
                  </a:rPr>
                  <a:t>02</a:t>
                </a:r>
                <a:endParaRPr lang="ko-KR" altLang="en-US" sz="4000" b="1" dirty="0">
                  <a:solidFill>
                    <a:schemeClr val="accent1"/>
                  </a:solidFill>
                  <a:cs typeface="Arial" pitchFamily="34" charset="0"/>
                </a:endParaRPr>
              </a:p>
            </p:txBody>
          </p:sp>
        </p:grpSp>
      </p:grpSp>
    </p:spTree>
    <p:extLst>
      <p:ext uri="{BB962C8B-B14F-4D97-AF65-F5344CB8AC3E}">
        <p14:creationId xmlns:p14="http://schemas.microsoft.com/office/powerpoint/2010/main" val="2815260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
                                        </p:tgtEl>
                                        <p:attrNameLst>
                                          <p:attrName>style.visibility</p:attrName>
                                        </p:attrNameLst>
                                      </p:cBhvr>
                                      <p:to>
                                        <p:strVal val="visible"/>
                                      </p:to>
                                    </p:set>
                                    <p:anim calcmode="lin" valueType="num">
                                      <p:cBhvr additive="base">
                                        <p:cTn id="13" dur="500" fill="hold"/>
                                        <p:tgtEl>
                                          <p:spTgt spid="147"/>
                                        </p:tgtEl>
                                        <p:attrNameLst>
                                          <p:attrName>ppt_x</p:attrName>
                                        </p:attrNameLst>
                                      </p:cBhvr>
                                      <p:tavLst>
                                        <p:tav tm="0">
                                          <p:val>
                                            <p:strVal val="#ppt_x"/>
                                          </p:val>
                                        </p:tav>
                                        <p:tav tm="100000">
                                          <p:val>
                                            <p:strVal val="#ppt_x"/>
                                          </p:val>
                                        </p:tav>
                                      </p:tavLst>
                                    </p:anim>
                                    <p:anim calcmode="lin" valueType="num">
                                      <p:cBhvr additive="base">
                                        <p:cTn id="14"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8"/>
                                        </p:tgtEl>
                                        <p:attrNameLst>
                                          <p:attrName>style.visibility</p:attrName>
                                        </p:attrNameLst>
                                      </p:cBhvr>
                                      <p:to>
                                        <p:strVal val="visible"/>
                                      </p:to>
                                    </p:set>
                                    <p:anim calcmode="lin" valueType="num">
                                      <p:cBhvr additive="base">
                                        <p:cTn id="19" dur="500" fill="hold"/>
                                        <p:tgtEl>
                                          <p:spTgt spid="148"/>
                                        </p:tgtEl>
                                        <p:attrNameLst>
                                          <p:attrName>ppt_x</p:attrName>
                                        </p:attrNameLst>
                                      </p:cBhvr>
                                      <p:tavLst>
                                        <p:tav tm="0">
                                          <p:val>
                                            <p:strVal val="#ppt_x"/>
                                          </p:val>
                                        </p:tav>
                                        <p:tav tm="100000">
                                          <p:val>
                                            <p:strVal val="#ppt_x"/>
                                          </p:val>
                                        </p:tav>
                                      </p:tavLst>
                                    </p:anim>
                                    <p:anim calcmode="lin" valueType="num">
                                      <p:cBhvr additive="base">
                                        <p:cTn id="20"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additive="base">
                                        <p:cTn id="25" dur="500" fill="hold"/>
                                        <p:tgtEl>
                                          <p:spTgt spid="112"/>
                                        </p:tgtEl>
                                        <p:attrNameLst>
                                          <p:attrName>ppt_x</p:attrName>
                                        </p:attrNameLst>
                                      </p:cBhvr>
                                      <p:tavLst>
                                        <p:tav tm="0">
                                          <p:val>
                                            <p:strVal val="#ppt_x"/>
                                          </p:val>
                                        </p:tav>
                                        <p:tav tm="100000">
                                          <p:val>
                                            <p:strVal val="#ppt_x"/>
                                          </p:val>
                                        </p:tav>
                                      </p:tavLst>
                                    </p:anim>
                                    <p:anim calcmode="lin" valueType="num">
                                      <p:cBhvr additive="base">
                                        <p:cTn id="26"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500" fill="hold"/>
                                        <p:tgtEl>
                                          <p:spTgt spid="113"/>
                                        </p:tgtEl>
                                        <p:attrNameLst>
                                          <p:attrName>ppt_x</p:attrName>
                                        </p:attrNameLst>
                                      </p:cBhvr>
                                      <p:tavLst>
                                        <p:tav tm="0">
                                          <p:val>
                                            <p:strVal val="#ppt_x"/>
                                          </p:val>
                                        </p:tav>
                                        <p:tav tm="100000">
                                          <p:val>
                                            <p:strVal val="#ppt_x"/>
                                          </p:val>
                                        </p:tav>
                                      </p:tavLst>
                                    </p:anim>
                                    <p:anim calcmode="lin" valueType="num">
                                      <p:cBhvr additive="base">
                                        <p:cTn id="3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9"/>
                                        </p:tgtEl>
                                        <p:attrNameLst>
                                          <p:attrName>style.visibility</p:attrName>
                                        </p:attrNameLst>
                                      </p:cBhvr>
                                      <p:to>
                                        <p:strVal val="visible"/>
                                      </p:to>
                                    </p:set>
                                    <p:anim calcmode="lin" valueType="num">
                                      <p:cBhvr additive="base">
                                        <p:cTn id="37" dur="500" fill="hold"/>
                                        <p:tgtEl>
                                          <p:spTgt spid="119"/>
                                        </p:tgtEl>
                                        <p:attrNameLst>
                                          <p:attrName>ppt_x</p:attrName>
                                        </p:attrNameLst>
                                      </p:cBhvr>
                                      <p:tavLst>
                                        <p:tav tm="0">
                                          <p:val>
                                            <p:strVal val="#ppt_x"/>
                                          </p:val>
                                        </p:tav>
                                        <p:tav tm="100000">
                                          <p:val>
                                            <p:strVal val="#ppt_x"/>
                                          </p:val>
                                        </p:tav>
                                      </p:tavLst>
                                    </p:anim>
                                    <p:anim calcmode="lin" valueType="num">
                                      <p:cBhvr additive="base">
                                        <p:cTn id="3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8F388-1CA3-433C-8D87-32650E8C8AA8}"/>
              </a:ext>
            </a:extLst>
          </p:cNvPr>
          <p:cNvSpPr/>
          <p:nvPr/>
        </p:nvSpPr>
        <p:spPr>
          <a:xfrm>
            <a:off x="1929777" y="2544910"/>
            <a:ext cx="10083357" cy="1847576"/>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9274FF37-DB55-4842-B96E-22D0D83898CD}"/>
              </a:ext>
            </a:extLst>
          </p:cNvPr>
          <p:cNvSpPr txBox="1"/>
          <p:nvPr/>
        </p:nvSpPr>
        <p:spPr>
          <a:xfrm>
            <a:off x="1782494" y="3021944"/>
            <a:ext cx="6065197" cy="923330"/>
          </a:xfrm>
          <a:prstGeom prst="rect">
            <a:avLst/>
          </a:prstGeom>
          <a:noFill/>
        </p:spPr>
        <p:txBody>
          <a:bodyPr wrap="square" rtlCol="0">
            <a:spAutoFit/>
          </a:bodyPr>
          <a:lstStyle/>
          <a:p>
            <a:pPr algn="ctr"/>
            <a:r>
              <a:rPr lang="ar-SY" sz="5400" b="1" dirty="0">
                <a:solidFill>
                  <a:schemeClr val="bg1"/>
                </a:solidFill>
                <a:latin typeface="Sakkal Majalla" panose="02000000000000000000" pitchFamily="2" charset="-78"/>
                <a:cs typeface="Sakkal Majalla" panose="02000000000000000000" pitchFamily="2" charset="-78"/>
              </a:rPr>
              <a:t>الخطة الاستراتيجية</a:t>
            </a:r>
            <a:endParaRPr lang="en-US" sz="5400" b="1" dirty="0">
              <a:solidFill>
                <a:schemeClr val="bg1"/>
              </a:solidFill>
              <a:latin typeface="Sakkal Majalla" panose="02000000000000000000" pitchFamily="2" charset="-78"/>
              <a:cs typeface="Sakkal Majalla" panose="02000000000000000000" pitchFamily="2" charset="-78"/>
            </a:endParaRPr>
          </a:p>
        </p:txBody>
      </p:sp>
      <p:sp>
        <p:nvSpPr>
          <p:cNvPr id="3" name="Slide Number Placeholder 2">
            <a:extLst>
              <a:ext uri="{FF2B5EF4-FFF2-40B4-BE49-F238E27FC236}">
                <a16:creationId xmlns:a16="http://schemas.microsoft.com/office/drawing/2014/main" id="{ECF9B549-9628-409C-9191-F0423A61CE3B}"/>
              </a:ext>
            </a:extLst>
          </p:cNvPr>
          <p:cNvSpPr>
            <a:spLocks noGrp="1"/>
          </p:cNvSpPr>
          <p:nvPr>
            <p:ph type="sldNum" sz="quarter" idx="12"/>
          </p:nvPr>
        </p:nvSpPr>
        <p:spPr/>
        <p:txBody>
          <a:bodyPr/>
          <a:lstStyle/>
          <a:p>
            <a:fld id="{9B17CF23-03A9-49C3-B7C9-A68759EF3A43}" type="slidenum">
              <a:rPr lang="en-US" smtClean="0"/>
              <a:t>8</a:t>
            </a:fld>
            <a:endParaRPr lang="en-US"/>
          </a:p>
        </p:txBody>
      </p:sp>
      <p:grpSp>
        <p:nvGrpSpPr>
          <p:cNvPr id="7" name="Group 6">
            <a:extLst>
              <a:ext uri="{FF2B5EF4-FFF2-40B4-BE49-F238E27FC236}">
                <a16:creationId xmlns:a16="http://schemas.microsoft.com/office/drawing/2014/main" id="{A6BDE482-E187-47E5-B6E4-2A854DF8F76B}"/>
              </a:ext>
            </a:extLst>
          </p:cNvPr>
          <p:cNvGrpSpPr/>
          <p:nvPr/>
        </p:nvGrpSpPr>
        <p:grpSpPr>
          <a:xfrm>
            <a:off x="1621734" y="2883445"/>
            <a:ext cx="6988866" cy="3729685"/>
            <a:chOff x="1621733" y="2883445"/>
            <a:chExt cx="6988866" cy="3729685"/>
          </a:xfrm>
        </p:grpSpPr>
        <p:sp>
          <p:nvSpPr>
            <p:cNvPr id="12" name="TextBox 11">
              <a:extLst>
                <a:ext uri="{FF2B5EF4-FFF2-40B4-BE49-F238E27FC236}">
                  <a16:creationId xmlns:a16="http://schemas.microsoft.com/office/drawing/2014/main" id="{E9AD206F-3940-4B0D-B25F-37A2993807AC}"/>
                </a:ext>
              </a:extLst>
            </p:cNvPr>
            <p:cNvSpPr txBox="1"/>
            <p:nvPr/>
          </p:nvSpPr>
          <p:spPr>
            <a:xfrm>
              <a:off x="1621733" y="6336131"/>
              <a:ext cx="3637043"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520AF9DE-0ECD-4B70-8039-B0DC2C369D25}"/>
                </a:ext>
              </a:extLst>
            </p:cNvPr>
            <p:cNvSpPr txBox="1"/>
            <p:nvPr/>
          </p:nvSpPr>
          <p:spPr>
            <a:xfrm>
              <a:off x="7376907" y="2883445"/>
              <a:ext cx="1233692" cy="1200329"/>
            </a:xfrm>
            <a:prstGeom prst="rect">
              <a:avLst/>
            </a:prstGeom>
            <a:noFill/>
          </p:spPr>
          <p:txBody>
            <a:bodyPr wrap="square" rtlCol="0">
              <a:spAutoFit/>
            </a:bodyPr>
            <a:lstStyle/>
            <a:p>
              <a:pPr algn="ctr"/>
              <a:r>
                <a:rPr lang="en-US" altLang="ko-KR" sz="7200" b="1" dirty="0">
                  <a:solidFill>
                    <a:schemeClr val="accent4"/>
                  </a:solidFill>
                  <a:cs typeface="Arial" pitchFamily="34" charset="0"/>
                </a:rPr>
                <a:t>01</a:t>
              </a:r>
              <a:endParaRPr lang="ko-KR" altLang="en-US" sz="7200" b="1" dirty="0">
                <a:solidFill>
                  <a:schemeClr val="accent4"/>
                </a:solidFill>
                <a:cs typeface="Arial" pitchFamily="34" charset="0"/>
              </a:endParaRPr>
            </a:p>
          </p:txBody>
        </p:sp>
      </p:grpSp>
    </p:spTree>
    <p:extLst>
      <p:ext uri="{BB962C8B-B14F-4D97-AF65-F5344CB8AC3E}">
        <p14:creationId xmlns:p14="http://schemas.microsoft.com/office/powerpoint/2010/main" val="1398554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4FF37-DB55-4842-B96E-22D0D83898CD}"/>
              </a:ext>
            </a:extLst>
          </p:cNvPr>
          <p:cNvSpPr txBox="1"/>
          <p:nvPr/>
        </p:nvSpPr>
        <p:spPr>
          <a:xfrm>
            <a:off x="-492791" y="330804"/>
            <a:ext cx="10102435" cy="769441"/>
          </a:xfrm>
          <a:prstGeom prst="rect">
            <a:avLst/>
          </a:prstGeom>
          <a:noFill/>
        </p:spPr>
        <p:txBody>
          <a:bodyPr wrap="square" rtlCol="0">
            <a:spAutoFit/>
          </a:bodyPr>
          <a:lstStyle/>
          <a:p>
            <a:pPr algn="r" rtl="1"/>
            <a:r>
              <a:rPr lang="ar-SY" sz="4400" dirty="0">
                <a:solidFill>
                  <a:srgbClr val="002E50"/>
                </a:solidFill>
                <a:latin typeface="Sakkal Majalla" panose="02000000000000000000" pitchFamily="2" charset="-78"/>
                <a:cs typeface="Sakkal Majalla" panose="02000000000000000000" pitchFamily="2" charset="-78"/>
              </a:rPr>
              <a:t>الأهداف الاستراتيجية</a:t>
            </a:r>
            <a:endParaRPr lang="en-US" sz="4400" dirty="0">
              <a:solidFill>
                <a:srgbClr val="002E5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0457B55-1342-4E1A-AA26-3C4BC78BF73A}"/>
              </a:ext>
            </a:extLst>
          </p:cNvPr>
          <p:cNvSpPr/>
          <p:nvPr/>
        </p:nvSpPr>
        <p:spPr>
          <a:xfrm>
            <a:off x="-1" y="337457"/>
            <a:ext cx="195943" cy="762000"/>
          </a:xfrm>
          <a:prstGeom prst="rect">
            <a:avLst/>
          </a:prstGeom>
          <a:solidFill>
            <a:srgbClr val="002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E50"/>
              </a:solidFill>
            </a:endParaRPr>
          </a:p>
        </p:txBody>
      </p:sp>
      <p:sp>
        <p:nvSpPr>
          <p:cNvPr id="32" name="TextBox 31">
            <a:extLst>
              <a:ext uri="{FF2B5EF4-FFF2-40B4-BE49-F238E27FC236}">
                <a16:creationId xmlns:a16="http://schemas.microsoft.com/office/drawing/2014/main" id="{6775F96B-1C6A-4C2D-8D20-D48282A5110D}"/>
              </a:ext>
            </a:extLst>
          </p:cNvPr>
          <p:cNvSpPr txBox="1"/>
          <p:nvPr/>
        </p:nvSpPr>
        <p:spPr>
          <a:xfrm>
            <a:off x="1538601" y="1879770"/>
            <a:ext cx="9395675" cy="4647426"/>
          </a:xfrm>
          <a:prstGeom prst="rect">
            <a:avLst/>
          </a:prstGeom>
          <a:noFill/>
        </p:spPr>
        <p:txBody>
          <a:bodyPr wrap="square" rtlCol="0">
            <a:spAutoFit/>
          </a:bodyPr>
          <a:lstStyle/>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تحقيق رسالة الجامعة بالبحث العلمي بما يتوافق وبرنامج الجودة المعتمدة فيها.</a:t>
            </a:r>
            <a:endParaRPr lang="en-US" sz="28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رفع القدرات البحثية لدى أعضاء الهيئة التعليمية وطلاب الدراسات العليا.</a:t>
            </a:r>
            <a:endParaRPr lang="en-US" sz="28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حل المشكلات التقنية التي تواجه القطاعات الحكومية المختلفة </a:t>
            </a:r>
            <a:endParaRPr lang="ar-SY"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تعزيز روح فريق العمل وتشجيع الأبحاث الجماعية.</a:t>
            </a:r>
            <a:endParaRPr lang="en-US" sz="28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rtl="1">
              <a:lnSpc>
                <a:spcPct val="150000"/>
              </a:lnSpc>
              <a:spcAft>
                <a:spcPts val="0"/>
              </a:spcAft>
              <a:buFont typeface="Wingdings" panose="05000000000000000000" pitchFamily="2" charset="2"/>
              <a:buChar char=""/>
              <a:tabLst>
                <a:tab pos="457200" algn="l"/>
              </a:tabLst>
            </a:pPr>
            <a:r>
              <a:rPr lang="ar-SA" sz="2800" dirty="0">
                <a:solidFill>
                  <a:srgbClr val="002060"/>
                </a:solidFill>
                <a:latin typeface="Calibri" panose="020F0502020204030204" pitchFamily="34" charset="0"/>
                <a:ea typeface="MS Mincho" panose="02020609040205080304" pitchFamily="49" charset="-128"/>
                <a:cs typeface="Sakkal Majalla" panose="02000000000000000000" pitchFamily="2" charset="-78"/>
              </a:rPr>
              <a:t>التركيز على الأبحاث التطبيقية المعتمدة على بناء القدرات العلمية التي تساهم في توطين التقانة والحد من الاستيراد.</a:t>
            </a:r>
            <a:endParaRPr lang="en-US" sz="2800" b="1" dirty="0">
              <a:solidFill>
                <a:srgbClr val="082A75"/>
              </a:solidFill>
              <a:latin typeface="Calibri" panose="020F0502020204030204" pitchFamily="34" charset="0"/>
              <a:ea typeface="MS Mincho" panose="02020609040205080304" pitchFamily="49" charset="-128"/>
              <a:cs typeface="Times New Roman" panose="02020603050405020304" pitchFamily="18" charset="0"/>
            </a:endParaRPr>
          </a:p>
          <a:p>
            <a:pPr algn="r" rtl="1"/>
            <a:endParaRPr lang="ar-SY" sz="4400" dirty="0">
              <a:solidFill>
                <a:srgbClr val="002E50"/>
              </a:solidFill>
              <a:latin typeface="Sakkal Majalla" panose="02000000000000000000" pitchFamily="2" charset="-78"/>
              <a:cs typeface="Sakkal Majalla" panose="02000000000000000000" pitchFamily="2" charset="-78"/>
            </a:endParaRPr>
          </a:p>
        </p:txBody>
      </p:sp>
      <p:sp>
        <p:nvSpPr>
          <p:cNvPr id="5" name="Slide Number Placeholder 4">
            <a:extLst>
              <a:ext uri="{FF2B5EF4-FFF2-40B4-BE49-F238E27FC236}">
                <a16:creationId xmlns:a16="http://schemas.microsoft.com/office/drawing/2014/main" id="{6EBCBE66-C200-4E98-A0B4-3C01E478735D}"/>
              </a:ext>
            </a:extLst>
          </p:cNvPr>
          <p:cNvSpPr>
            <a:spLocks noGrp="1"/>
          </p:cNvSpPr>
          <p:nvPr>
            <p:ph type="sldNum" sz="quarter" idx="12"/>
          </p:nvPr>
        </p:nvSpPr>
        <p:spPr/>
        <p:txBody>
          <a:bodyPr/>
          <a:lstStyle/>
          <a:p>
            <a:endParaRPr lang="en-US" dirty="0"/>
          </a:p>
        </p:txBody>
      </p:sp>
      <p:grpSp>
        <p:nvGrpSpPr>
          <p:cNvPr id="2" name="Group 1">
            <a:extLst>
              <a:ext uri="{FF2B5EF4-FFF2-40B4-BE49-F238E27FC236}">
                <a16:creationId xmlns:a16="http://schemas.microsoft.com/office/drawing/2014/main" id="{324FA5EE-1DFC-45FE-B9CF-509DFA0E6331}"/>
              </a:ext>
            </a:extLst>
          </p:cNvPr>
          <p:cNvGrpSpPr/>
          <p:nvPr/>
        </p:nvGrpSpPr>
        <p:grpSpPr>
          <a:xfrm>
            <a:off x="1033548" y="330804"/>
            <a:ext cx="840835" cy="975367"/>
            <a:chOff x="1033548" y="330804"/>
            <a:chExt cx="840835" cy="975367"/>
          </a:xfrm>
        </p:grpSpPr>
        <p:sp>
          <p:nvSpPr>
            <p:cNvPr id="8" name="Hexagon 7">
              <a:extLst>
                <a:ext uri="{FF2B5EF4-FFF2-40B4-BE49-F238E27FC236}">
                  <a16:creationId xmlns:a16="http://schemas.microsoft.com/office/drawing/2014/main" id="{68A7A04D-C504-49D0-A406-B19EA6B0F7CE}"/>
                </a:ext>
              </a:extLst>
            </p:cNvPr>
            <p:cNvSpPr/>
            <p:nvPr/>
          </p:nvSpPr>
          <p:spPr>
            <a:xfrm rot="5400000">
              <a:off x="966282" y="398070"/>
              <a:ext cx="975367" cy="840835"/>
            </a:xfrm>
            <a:prstGeom prst="hexagon">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9" name="Parallelogram 30">
              <a:extLst>
                <a:ext uri="{FF2B5EF4-FFF2-40B4-BE49-F238E27FC236}">
                  <a16:creationId xmlns:a16="http://schemas.microsoft.com/office/drawing/2014/main" id="{3CA204BC-1720-4703-A209-6860AF224BE9}"/>
                </a:ext>
              </a:extLst>
            </p:cNvPr>
            <p:cNvSpPr/>
            <p:nvPr/>
          </p:nvSpPr>
          <p:spPr>
            <a:xfrm flipH="1">
              <a:off x="1196477" y="560362"/>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Tree>
    <p:extLst>
      <p:ext uri="{BB962C8B-B14F-4D97-AF65-F5344CB8AC3E}">
        <p14:creationId xmlns:p14="http://schemas.microsoft.com/office/powerpoint/2010/main" val="2844542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Theme 37">
      <a:dk1>
        <a:sysClr val="windowText" lastClr="000000"/>
      </a:dk1>
      <a:lt1>
        <a:sysClr val="window" lastClr="FFFFFF"/>
      </a:lt1>
      <a:dk2>
        <a:srgbClr val="000000"/>
      </a:dk2>
      <a:lt2>
        <a:srgbClr val="FFFFFF"/>
      </a:lt2>
      <a:accent1>
        <a:srgbClr val="0070C0"/>
      </a:accent1>
      <a:accent2>
        <a:srgbClr val="00B0F0"/>
      </a:accent2>
      <a:accent3>
        <a:srgbClr val="008DC3"/>
      </a:accent3>
      <a:accent4>
        <a:srgbClr val="007EAE"/>
      </a:accent4>
      <a:accent5>
        <a:srgbClr val="23A1FF"/>
      </a:accent5>
      <a:accent6>
        <a:srgbClr val="2FA6FF"/>
      </a:accent6>
      <a:hlink>
        <a:srgbClr val="005390"/>
      </a:hlink>
      <a:folHlink>
        <a:srgbClr val="2DC7FF"/>
      </a:folHlink>
    </a:clrScheme>
    <a:fontScheme name="กำหนดเอง 1">
      <a:majorFont>
        <a:latin typeface="Athiti Medium"/>
        <a:ea typeface=""/>
        <a:cs typeface="Athiti Medium"/>
      </a:majorFont>
      <a:minorFont>
        <a:latin typeface="Athiti"/>
        <a:ea typeface=""/>
        <a:cs typeface="Athit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1666</Words>
  <Application>Microsoft Office PowerPoint</Application>
  <PresentationFormat>Widescreen</PresentationFormat>
  <Paragraphs>289</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Athiti</vt:lpstr>
      <vt:lpstr>Wingdings</vt:lpstr>
      <vt:lpstr>Calibri</vt:lpstr>
      <vt:lpstr>Sakkal Majalla</vt:lpstr>
      <vt:lpstr>Roboto Bold</vt:lpstr>
      <vt:lpstr>Source Sans Pro Light</vt:lpstr>
      <vt:lpstr>Arial</vt:lpstr>
      <vt:lpstr>Athiti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Phakawan Wongpetanan</dc:creator>
  <cp:lastModifiedBy>Ghaith</cp:lastModifiedBy>
  <cp:revision>83</cp:revision>
  <dcterms:created xsi:type="dcterms:W3CDTF">2019-03-02T05:49:00Z</dcterms:created>
  <dcterms:modified xsi:type="dcterms:W3CDTF">2022-06-07T15:18:46Z</dcterms:modified>
</cp:coreProperties>
</file>