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8" r:id="rId2"/>
  </p:sldIdLst>
  <p:sldSz cx="21383625" cy="30240288"/>
  <p:notesSz cx="6858000" cy="9144000"/>
  <p:embeddedFontLst>
    <p:embeddedFont>
      <p:font typeface="Bahij TheSansArabic Plain" panose="02040503050201020203" charset="-78"/>
      <p:regular r:id="rId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25" userDrawn="1">
          <p15:clr>
            <a:srgbClr val="A4A3A4"/>
          </p15:clr>
        </p15:guide>
        <p15:guide id="2" pos="680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85" autoAdjust="0"/>
    <p:restoredTop sz="94660"/>
  </p:normalViewPr>
  <p:slideViewPr>
    <p:cSldViewPr snapToGrid="0" showGuides="1">
      <p:cViewPr>
        <p:scale>
          <a:sx n="50" d="100"/>
          <a:sy n="50" d="100"/>
        </p:scale>
        <p:origin x="276" y="-2034"/>
      </p:cViewPr>
      <p:guideLst>
        <p:guide orient="horz" pos="9525"/>
        <p:guide pos="680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font" Target="fonts/font1.fntdata"/><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4.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4.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النموذج الثاني">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306CB59-546B-4B47-A588-2E47A1EAD5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0"/>
            <a:ext cx="21387923" cy="30240288"/>
          </a:xfrm>
          <a:prstGeom prst="rect">
            <a:avLst/>
          </a:prstGeom>
        </p:spPr>
      </p:pic>
      <p:pic>
        <p:nvPicPr>
          <p:cNvPr id="10" name="Graphic 9">
            <a:extLst>
              <a:ext uri="{FF2B5EF4-FFF2-40B4-BE49-F238E27FC236}">
                <a16:creationId xmlns:a16="http://schemas.microsoft.com/office/drawing/2014/main" id="{371DE358-820A-4497-872E-06E86BF323D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8731866" y="1056799"/>
            <a:ext cx="2011680" cy="2011680"/>
          </a:xfrm>
          <a:prstGeom prst="rect">
            <a:avLst/>
          </a:prstGeom>
        </p:spPr>
      </p:pic>
      <p:pic>
        <p:nvPicPr>
          <p:cNvPr id="11" name="Graphic 10">
            <a:extLst>
              <a:ext uri="{FF2B5EF4-FFF2-40B4-BE49-F238E27FC236}">
                <a16:creationId xmlns:a16="http://schemas.microsoft.com/office/drawing/2014/main" id="{E7D28591-16A7-401D-876B-B779C1CBF11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40079" y="1056799"/>
            <a:ext cx="2011680" cy="2011680"/>
          </a:xfrm>
          <a:prstGeom prst="rect">
            <a:avLst/>
          </a:prstGeom>
        </p:spPr>
      </p:pic>
      <p:sp>
        <p:nvSpPr>
          <p:cNvPr id="16" name="Text Placeholder 14">
            <a:extLst>
              <a:ext uri="{FF2B5EF4-FFF2-40B4-BE49-F238E27FC236}">
                <a16:creationId xmlns:a16="http://schemas.microsoft.com/office/drawing/2014/main" id="{6676E37F-5390-4006-A9FC-F50A9915E39B}"/>
              </a:ext>
            </a:extLst>
          </p:cNvPr>
          <p:cNvSpPr>
            <a:spLocks noGrp="1"/>
          </p:cNvSpPr>
          <p:nvPr>
            <p:ph type="body" sz="quarter" idx="10" hasCustomPrompt="1"/>
          </p:nvPr>
        </p:nvSpPr>
        <p:spPr>
          <a:xfrm>
            <a:off x="1676400" y="3208178"/>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يُوضع العنوان الخاص بالمشروع في هذه المساحة</a:t>
            </a:r>
            <a:endParaRPr lang="en-US" dirty="0"/>
          </a:p>
        </p:txBody>
      </p:sp>
      <p:sp>
        <p:nvSpPr>
          <p:cNvPr id="17" name="Text Placeholder 14">
            <a:extLst>
              <a:ext uri="{FF2B5EF4-FFF2-40B4-BE49-F238E27FC236}">
                <a16:creationId xmlns:a16="http://schemas.microsoft.com/office/drawing/2014/main" id="{9057E594-5063-4A18-A686-9F1BEEFAA1D6}"/>
              </a:ext>
            </a:extLst>
          </p:cNvPr>
          <p:cNvSpPr>
            <a:spLocks noGrp="1"/>
          </p:cNvSpPr>
          <p:nvPr>
            <p:ph type="body" sz="quarter" idx="11" hasCustomPrompt="1"/>
          </p:nvPr>
        </p:nvSpPr>
        <p:spPr>
          <a:xfrm>
            <a:off x="1676400" y="4303519"/>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en-US" dirty="0"/>
              <a:t>Project tittle here in English </a:t>
            </a:r>
          </a:p>
        </p:txBody>
      </p:sp>
      <p:sp>
        <p:nvSpPr>
          <p:cNvPr id="18" name="Text Placeholder 14">
            <a:extLst>
              <a:ext uri="{FF2B5EF4-FFF2-40B4-BE49-F238E27FC236}">
                <a16:creationId xmlns:a16="http://schemas.microsoft.com/office/drawing/2014/main" id="{067AE2CA-3B54-4717-8BF7-E4C698C02C23}"/>
              </a:ext>
            </a:extLst>
          </p:cNvPr>
          <p:cNvSpPr>
            <a:spLocks noGrp="1"/>
          </p:cNvSpPr>
          <p:nvPr>
            <p:ph type="body" sz="quarter" idx="12" hasCustomPrompt="1"/>
          </p:nvPr>
        </p:nvSpPr>
        <p:spPr>
          <a:xfrm>
            <a:off x="1676400" y="5398860"/>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اسم صاحب رسالة الماجستير</a:t>
            </a:r>
            <a:endParaRPr lang="en-US" dirty="0"/>
          </a:p>
        </p:txBody>
      </p:sp>
      <p:sp>
        <p:nvSpPr>
          <p:cNvPr id="19" name="Text Placeholder 14">
            <a:extLst>
              <a:ext uri="{FF2B5EF4-FFF2-40B4-BE49-F238E27FC236}">
                <a16:creationId xmlns:a16="http://schemas.microsoft.com/office/drawing/2014/main" id="{46E3C7E5-56F9-440C-A875-0913A55A64CF}"/>
              </a:ext>
            </a:extLst>
          </p:cNvPr>
          <p:cNvSpPr>
            <a:spLocks noGrp="1"/>
          </p:cNvSpPr>
          <p:nvPr>
            <p:ph type="body" sz="quarter" idx="13" hasCustomPrompt="1"/>
          </p:nvPr>
        </p:nvSpPr>
        <p:spPr>
          <a:xfrm>
            <a:off x="1676400" y="6151300"/>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الدكتور المشرف (مثال:د._______)</a:t>
            </a:r>
            <a:endParaRPr lang="en-US" dirty="0"/>
          </a:p>
        </p:txBody>
      </p:sp>
      <p:sp>
        <p:nvSpPr>
          <p:cNvPr id="20" name="TextBox 19">
            <a:extLst>
              <a:ext uri="{FF2B5EF4-FFF2-40B4-BE49-F238E27FC236}">
                <a16:creationId xmlns:a16="http://schemas.microsoft.com/office/drawing/2014/main" id="{EE962D87-6CAB-437F-922E-EFA07BB5A17B}"/>
              </a:ext>
            </a:extLst>
          </p:cNvPr>
          <p:cNvSpPr txBox="1"/>
          <p:nvPr userDrawn="1"/>
        </p:nvSpPr>
        <p:spPr>
          <a:xfrm>
            <a:off x="14500089" y="1270296"/>
            <a:ext cx="4123245" cy="977191"/>
          </a:xfrm>
          <a:prstGeom prst="rect">
            <a:avLst/>
          </a:prstGeom>
          <a:noFill/>
        </p:spPr>
        <p:txBody>
          <a:bodyPr wrap="none" rtlCol="0">
            <a:spAutoFit/>
          </a:bodyPr>
          <a:lstStyle/>
          <a:p>
            <a:pPr algn="r" rtl="1">
              <a:lnSpc>
                <a:spcPct val="150000"/>
              </a:lnSpc>
            </a:pPr>
            <a:r>
              <a:rPr lang="ar-SY" sz="2000" dirty="0"/>
              <a:t>جامعة دمشق</a:t>
            </a:r>
          </a:p>
          <a:p>
            <a:pPr algn="r" rtl="1">
              <a:lnSpc>
                <a:spcPct val="150000"/>
              </a:lnSpc>
            </a:pPr>
            <a:r>
              <a:rPr lang="ar-SY" sz="2000" dirty="0"/>
              <a:t>كلية الهندسة الميكانيكية والكهربائية</a:t>
            </a:r>
            <a:endParaRPr lang="en-US" sz="2000" dirty="0"/>
          </a:p>
        </p:txBody>
      </p:sp>
      <p:sp>
        <p:nvSpPr>
          <p:cNvPr id="21" name="Text Placeholder 21">
            <a:extLst>
              <a:ext uri="{FF2B5EF4-FFF2-40B4-BE49-F238E27FC236}">
                <a16:creationId xmlns:a16="http://schemas.microsoft.com/office/drawing/2014/main" id="{2357586D-9CFC-4E43-B204-D27C365D3E42}"/>
              </a:ext>
            </a:extLst>
          </p:cNvPr>
          <p:cNvSpPr>
            <a:spLocks noGrp="1"/>
          </p:cNvSpPr>
          <p:nvPr>
            <p:ph type="body" sz="quarter" idx="14" hasCustomPrompt="1"/>
          </p:nvPr>
        </p:nvSpPr>
        <p:spPr>
          <a:xfrm>
            <a:off x="11633200" y="2387186"/>
            <a:ext cx="6896100" cy="373222"/>
          </a:xfrm>
          <a:prstGeom prst="rect">
            <a:avLst/>
          </a:prstGeom>
        </p:spPr>
        <p:txBody>
          <a:bodyPr/>
          <a:lstStyle>
            <a:lvl1pPr marL="0" indent="0" algn="r" rtl="1">
              <a:buNone/>
              <a:defRPr sz="2000"/>
            </a:lvl1pPr>
          </a:lstStyle>
          <a:p>
            <a:pPr lvl="0"/>
            <a:r>
              <a:rPr lang="ar-SY" sz="2000" dirty="0"/>
              <a:t>يُوضع اسم القسم : (مثال: قسم هندسة التصميم الميكانيكي)</a:t>
            </a:r>
            <a:endParaRPr lang="en-US" dirty="0"/>
          </a:p>
        </p:txBody>
      </p:sp>
      <p:sp>
        <p:nvSpPr>
          <p:cNvPr id="23" name="Text Placeholder 22">
            <a:extLst>
              <a:ext uri="{FF2B5EF4-FFF2-40B4-BE49-F238E27FC236}">
                <a16:creationId xmlns:a16="http://schemas.microsoft.com/office/drawing/2014/main" id="{C12E3FC4-1BC4-4E9F-8212-965F9977676B}"/>
              </a:ext>
            </a:extLst>
          </p:cNvPr>
          <p:cNvSpPr>
            <a:spLocks noGrp="1"/>
          </p:cNvSpPr>
          <p:nvPr>
            <p:ph type="body" sz="quarter" idx="15" hasCustomPrompt="1"/>
          </p:nvPr>
        </p:nvSpPr>
        <p:spPr>
          <a:xfrm>
            <a:off x="14689393" y="8153400"/>
            <a:ext cx="5558913" cy="94488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4" name="Text Placeholder 22">
            <a:extLst>
              <a:ext uri="{FF2B5EF4-FFF2-40B4-BE49-F238E27FC236}">
                <a16:creationId xmlns:a16="http://schemas.microsoft.com/office/drawing/2014/main" id="{7DC15345-314E-410F-A570-91445B6D4C15}"/>
              </a:ext>
            </a:extLst>
          </p:cNvPr>
          <p:cNvSpPr>
            <a:spLocks noGrp="1"/>
          </p:cNvSpPr>
          <p:nvPr>
            <p:ph type="body" sz="quarter" idx="16" hasCustomPrompt="1"/>
          </p:nvPr>
        </p:nvSpPr>
        <p:spPr>
          <a:xfrm>
            <a:off x="7993625" y="8153400"/>
            <a:ext cx="5558913" cy="94488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5" name="Text Placeholder 22">
            <a:extLst>
              <a:ext uri="{FF2B5EF4-FFF2-40B4-BE49-F238E27FC236}">
                <a16:creationId xmlns:a16="http://schemas.microsoft.com/office/drawing/2014/main" id="{1E6580F7-9D27-4A51-958B-F7257E76DC2F}"/>
              </a:ext>
            </a:extLst>
          </p:cNvPr>
          <p:cNvSpPr>
            <a:spLocks noGrp="1"/>
          </p:cNvSpPr>
          <p:nvPr>
            <p:ph type="body" sz="quarter" idx="17" hasCustomPrompt="1"/>
          </p:nvPr>
        </p:nvSpPr>
        <p:spPr>
          <a:xfrm>
            <a:off x="1142696" y="8153400"/>
            <a:ext cx="5558913" cy="5149645"/>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a:t>
            </a:r>
          </a:p>
          <a:p>
            <a:pPr lvl="0"/>
            <a:endParaRPr lang="en-US" dirty="0"/>
          </a:p>
        </p:txBody>
      </p:sp>
      <p:sp>
        <p:nvSpPr>
          <p:cNvPr id="26" name="Picture Placeholder 25">
            <a:extLst>
              <a:ext uri="{FF2B5EF4-FFF2-40B4-BE49-F238E27FC236}">
                <a16:creationId xmlns:a16="http://schemas.microsoft.com/office/drawing/2014/main" id="{7FE692E7-58EC-49AC-8857-A8AFD28FAEB4}"/>
              </a:ext>
            </a:extLst>
          </p:cNvPr>
          <p:cNvSpPr>
            <a:spLocks noGrp="1"/>
          </p:cNvSpPr>
          <p:nvPr>
            <p:ph type="pic" sz="quarter" idx="18" hasCustomPrompt="1"/>
          </p:nvPr>
        </p:nvSpPr>
        <p:spPr>
          <a:xfrm>
            <a:off x="1135319" y="13990398"/>
            <a:ext cx="5558913" cy="3381569"/>
          </a:xfrm>
          <a:prstGeom prst="rect">
            <a:avLst/>
          </a:prstGeom>
        </p:spPr>
        <p:txBody>
          <a:bodyPr/>
          <a:lstStyle>
            <a:lvl1pPr marL="0" indent="0" algn="ctr" rtl="1">
              <a:lnSpc>
                <a:spcPct val="30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7" name="Text Placeholder 22">
            <a:extLst>
              <a:ext uri="{FF2B5EF4-FFF2-40B4-BE49-F238E27FC236}">
                <a16:creationId xmlns:a16="http://schemas.microsoft.com/office/drawing/2014/main" id="{7A973220-5840-499D-B132-9F448E89F68D}"/>
              </a:ext>
            </a:extLst>
          </p:cNvPr>
          <p:cNvSpPr>
            <a:spLocks noGrp="1"/>
          </p:cNvSpPr>
          <p:nvPr>
            <p:ph type="body" sz="quarter" idx="19" hasCustomPrompt="1"/>
          </p:nvPr>
        </p:nvSpPr>
        <p:spPr>
          <a:xfrm>
            <a:off x="14689393" y="19613880"/>
            <a:ext cx="5558913" cy="94488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8" name="Text Placeholder 22">
            <a:extLst>
              <a:ext uri="{FF2B5EF4-FFF2-40B4-BE49-F238E27FC236}">
                <a16:creationId xmlns:a16="http://schemas.microsoft.com/office/drawing/2014/main" id="{E1AE4158-B987-42A2-BE7F-82CDA8FEFF2B}"/>
              </a:ext>
            </a:extLst>
          </p:cNvPr>
          <p:cNvSpPr>
            <a:spLocks noGrp="1"/>
          </p:cNvSpPr>
          <p:nvPr>
            <p:ph type="body" sz="quarter" idx="20" hasCustomPrompt="1"/>
          </p:nvPr>
        </p:nvSpPr>
        <p:spPr>
          <a:xfrm>
            <a:off x="1135319" y="19613880"/>
            <a:ext cx="12476213" cy="242021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a:t>
            </a:r>
          </a:p>
          <a:p>
            <a:pPr lvl="0"/>
            <a:endParaRPr lang="en-US" dirty="0"/>
          </a:p>
        </p:txBody>
      </p:sp>
      <p:sp>
        <p:nvSpPr>
          <p:cNvPr id="29" name="Text Placeholder 22">
            <a:extLst>
              <a:ext uri="{FF2B5EF4-FFF2-40B4-BE49-F238E27FC236}">
                <a16:creationId xmlns:a16="http://schemas.microsoft.com/office/drawing/2014/main" id="{9C618467-4BBD-44D0-8177-9FBFFC428BF0}"/>
              </a:ext>
            </a:extLst>
          </p:cNvPr>
          <p:cNvSpPr>
            <a:spLocks noGrp="1"/>
          </p:cNvSpPr>
          <p:nvPr>
            <p:ph type="body" sz="quarter" idx="21" hasCustomPrompt="1"/>
          </p:nvPr>
        </p:nvSpPr>
        <p:spPr>
          <a:xfrm>
            <a:off x="1135319" y="24185880"/>
            <a:ext cx="12476213" cy="4876800"/>
          </a:xfrm>
          <a:prstGeom prst="rect">
            <a:avLst/>
          </a:prstGeom>
        </p:spPr>
        <p:txBody>
          <a:bodyPr/>
          <a:lstStyle>
            <a:lvl1pPr marL="457200" indent="-457200" algn="justLow" rtl="1">
              <a:buFont typeface="Arial" panose="020B0604020202020204" pitchFamily="34" charset="0"/>
              <a:buChar char="•"/>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المرجع الاول</a:t>
            </a:r>
          </a:p>
          <a:p>
            <a:pPr lvl="0"/>
            <a:r>
              <a:rPr lang="ar-SY" dirty="0"/>
              <a:t>المرجع الثاني</a:t>
            </a:r>
          </a:p>
          <a:p>
            <a:pPr lvl="0"/>
            <a:r>
              <a:rPr lang="ar-SY" dirty="0"/>
              <a:t>المرجع الثالث</a:t>
            </a:r>
          </a:p>
          <a:p>
            <a:pPr lvl="0"/>
            <a:r>
              <a:rPr lang="ar-SY" dirty="0"/>
              <a:t>المرجع الرابع </a:t>
            </a:r>
          </a:p>
          <a:p>
            <a:pPr lvl="0"/>
            <a:r>
              <a:rPr lang="ar-SY" dirty="0"/>
              <a:t>المرجع الخامس</a:t>
            </a:r>
          </a:p>
          <a:p>
            <a:pPr lvl="0"/>
            <a:r>
              <a:rPr lang="ar-SY" dirty="0"/>
              <a:t>المرجع السادس</a:t>
            </a:r>
          </a:p>
          <a:p>
            <a:pPr lvl="0"/>
            <a:r>
              <a:rPr lang="ar-SY" dirty="0"/>
              <a:t>المرجع السابع</a:t>
            </a:r>
            <a:endParaRPr lang="en-US" dirty="0"/>
          </a:p>
        </p:txBody>
      </p:sp>
      <p:sp>
        <p:nvSpPr>
          <p:cNvPr id="2" name="TextBox 1">
            <a:extLst>
              <a:ext uri="{FF2B5EF4-FFF2-40B4-BE49-F238E27FC236}">
                <a16:creationId xmlns:a16="http://schemas.microsoft.com/office/drawing/2014/main" id="{924D3810-02F4-471B-9846-880375BAF2DF}"/>
              </a:ext>
            </a:extLst>
          </p:cNvPr>
          <p:cNvSpPr txBox="1"/>
          <p:nvPr userDrawn="1"/>
        </p:nvSpPr>
        <p:spPr>
          <a:xfrm>
            <a:off x="9804400" y="7077794"/>
            <a:ext cx="3657600" cy="646331"/>
          </a:xfrm>
          <a:prstGeom prst="rect">
            <a:avLst/>
          </a:prstGeom>
          <a:solidFill>
            <a:schemeClr val="accent3"/>
          </a:solidFill>
        </p:spPr>
        <p:txBody>
          <a:bodyPr wrap="square" rtlCol="0">
            <a:spAutoFit/>
          </a:bodyPr>
          <a:lstStyle/>
          <a:p>
            <a:pPr algn="ctr"/>
            <a:r>
              <a:rPr lang="ar-SY" sz="3600" dirty="0">
                <a:solidFill>
                  <a:schemeClr val="bg1"/>
                </a:solidFill>
              </a:rPr>
              <a:t>القسم العملي</a:t>
            </a:r>
            <a:endParaRPr lang="en-US" sz="3600" dirty="0">
              <a:solidFill>
                <a:schemeClr val="bg1"/>
              </a:solidFill>
            </a:endParaRPr>
          </a:p>
        </p:txBody>
      </p:sp>
      <p:sp>
        <p:nvSpPr>
          <p:cNvPr id="22" name="TextBox 21">
            <a:extLst>
              <a:ext uri="{FF2B5EF4-FFF2-40B4-BE49-F238E27FC236}">
                <a16:creationId xmlns:a16="http://schemas.microsoft.com/office/drawing/2014/main" id="{8881F266-E144-4E01-AD12-F8F8AA05C7D3}"/>
              </a:ext>
            </a:extLst>
          </p:cNvPr>
          <p:cNvSpPr txBox="1"/>
          <p:nvPr userDrawn="1"/>
        </p:nvSpPr>
        <p:spPr>
          <a:xfrm>
            <a:off x="2933700" y="7077794"/>
            <a:ext cx="3657600" cy="646331"/>
          </a:xfrm>
          <a:prstGeom prst="rect">
            <a:avLst/>
          </a:prstGeom>
          <a:solidFill>
            <a:schemeClr val="accent3"/>
          </a:solidFill>
        </p:spPr>
        <p:txBody>
          <a:bodyPr wrap="square" rtlCol="0">
            <a:spAutoFit/>
          </a:bodyPr>
          <a:lstStyle/>
          <a:p>
            <a:pPr algn="ctr"/>
            <a:r>
              <a:rPr lang="ar-SY" sz="3600" dirty="0">
                <a:solidFill>
                  <a:schemeClr val="bg1"/>
                </a:solidFill>
              </a:rPr>
              <a:t>القسم العملي</a:t>
            </a:r>
            <a:endParaRPr lang="en-US" sz="3600" dirty="0">
              <a:solidFill>
                <a:schemeClr val="bg1"/>
              </a:solidFill>
            </a:endParaRPr>
          </a:p>
        </p:txBody>
      </p:sp>
      <p:sp>
        <p:nvSpPr>
          <p:cNvPr id="30" name="TextBox 29">
            <a:extLst>
              <a:ext uri="{FF2B5EF4-FFF2-40B4-BE49-F238E27FC236}">
                <a16:creationId xmlns:a16="http://schemas.microsoft.com/office/drawing/2014/main" id="{904DB56C-E030-4379-AD7F-BE0C6892A330}"/>
              </a:ext>
            </a:extLst>
          </p:cNvPr>
          <p:cNvSpPr txBox="1"/>
          <p:nvPr userDrawn="1"/>
        </p:nvSpPr>
        <p:spPr>
          <a:xfrm>
            <a:off x="9804400" y="18698294"/>
            <a:ext cx="3657600" cy="646331"/>
          </a:xfrm>
          <a:prstGeom prst="rect">
            <a:avLst/>
          </a:prstGeom>
          <a:solidFill>
            <a:schemeClr val="accent2"/>
          </a:solidFill>
        </p:spPr>
        <p:txBody>
          <a:bodyPr wrap="square" rtlCol="0">
            <a:spAutoFit/>
          </a:bodyPr>
          <a:lstStyle/>
          <a:p>
            <a:pPr algn="ctr"/>
            <a:r>
              <a:rPr lang="ar-SY" sz="3600" dirty="0">
                <a:solidFill>
                  <a:schemeClr val="bg1"/>
                </a:solidFill>
              </a:rPr>
              <a:t>النتائج والمناقشة</a:t>
            </a:r>
            <a:endParaRPr lang="en-US" sz="3600" dirty="0">
              <a:solidFill>
                <a:schemeClr val="bg1"/>
              </a:solidFill>
            </a:endParaRPr>
          </a:p>
        </p:txBody>
      </p:sp>
    </p:spTree>
    <p:extLst>
      <p:ext uri="{BB962C8B-B14F-4D97-AF65-F5344CB8AC3E}">
        <p14:creationId xmlns:p14="http://schemas.microsoft.com/office/powerpoint/2010/main" val="452582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النموذج الثالث">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2C99A7A5-BEE1-4FD8-BBE4-7C7263668C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98" y="0"/>
            <a:ext cx="21387923" cy="30240288"/>
          </a:xfrm>
          <a:prstGeom prst="rect">
            <a:avLst/>
          </a:prstGeom>
        </p:spPr>
      </p:pic>
      <p:pic>
        <p:nvPicPr>
          <p:cNvPr id="8" name="Graphic 7">
            <a:extLst>
              <a:ext uri="{FF2B5EF4-FFF2-40B4-BE49-F238E27FC236}">
                <a16:creationId xmlns:a16="http://schemas.microsoft.com/office/drawing/2014/main" id="{0BE6D687-A0DA-4168-A002-20E8AECFB87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8731866" y="1056799"/>
            <a:ext cx="2011680" cy="2011680"/>
          </a:xfrm>
          <a:prstGeom prst="rect">
            <a:avLst/>
          </a:prstGeom>
        </p:spPr>
      </p:pic>
      <p:pic>
        <p:nvPicPr>
          <p:cNvPr id="9" name="Graphic 8">
            <a:extLst>
              <a:ext uri="{FF2B5EF4-FFF2-40B4-BE49-F238E27FC236}">
                <a16:creationId xmlns:a16="http://schemas.microsoft.com/office/drawing/2014/main" id="{D1F2679B-4BA6-425D-AE7F-59351138E47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40079" y="1056799"/>
            <a:ext cx="2011680" cy="2011680"/>
          </a:xfrm>
          <a:prstGeom prst="rect">
            <a:avLst/>
          </a:prstGeom>
        </p:spPr>
      </p:pic>
      <p:sp>
        <p:nvSpPr>
          <p:cNvPr id="14" name="Text Placeholder 14">
            <a:extLst>
              <a:ext uri="{FF2B5EF4-FFF2-40B4-BE49-F238E27FC236}">
                <a16:creationId xmlns:a16="http://schemas.microsoft.com/office/drawing/2014/main" id="{C8482CAD-7E58-4AFA-890E-60D951A25A53}"/>
              </a:ext>
            </a:extLst>
          </p:cNvPr>
          <p:cNvSpPr>
            <a:spLocks noGrp="1"/>
          </p:cNvSpPr>
          <p:nvPr>
            <p:ph type="body" sz="quarter" idx="10" hasCustomPrompt="1"/>
          </p:nvPr>
        </p:nvSpPr>
        <p:spPr>
          <a:xfrm>
            <a:off x="1676400" y="3314700"/>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يُوضع العنوان الخاص بالمشروع في هذه المساحة</a:t>
            </a:r>
            <a:endParaRPr lang="en-US" dirty="0"/>
          </a:p>
        </p:txBody>
      </p:sp>
      <p:sp>
        <p:nvSpPr>
          <p:cNvPr id="15" name="Text Placeholder 14">
            <a:extLst>
              <a:ext uri="{FF2B5EF4-FFF2-40B4-BE49-F238E27FC236}">
                <a16:creationId xmlns:a16="http://schemas.microsoft.com/office/drawing/2014/main" id="{F4821871-19F5-4500-87AF-52A0E58561F3}"/>
              </a:ext>
            </a:extLst>
          </p:cNvPr>
          <p:cNvSpPr>
            <a:spLocks noGrp="1"/>
          </p:cNvSpPr>
          <p:nvPr>
            <p:ph type="body" sz="quarter" idx="11" hasCustomPrompt="1"/>
          </p:nvPr>
        </p:nvSpPr>
        <p:spPr>
          <a:xfrm>
            <a:off x="1676400" y="4410041"/>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en-US" dirty="0"/>
              <a:t>Project tittle here in English </a:t>
            </a:r>
          </a:p>
        </p:txBody>
      </p:sp>
      <p:sp>
        <p:nvSpPr>
          <p:cNvPr id="16" name="Text Placeholder 14">
            <a:extLst>
              <a:ext uri="{FF2B5EF4-FFF2-40B4-BE49-F238E27FC236}">
                <a16:creationId xmlns:a16="http://schemas.microsoft.com/office/drawing/2014/main" id="{4CF451B3-3F9B-453A-941A-3834604C2610}"/>
              </a:ext>
            </a:extLst>
          </p:cNvPr>
          <p:cNvSpPr>
            <a:spLocks noGrp="1"/>
          </p:cNvSpPr>
          <p:nvPr>
            <p:ph type="body" sz="quarter" idx="12" hasCustomPrompt="1"/>
          </p:nvPr>
        </p:nvSpPr>
        <p:spPr>
          <a:xfrm>
            <a:off x="1676400" y="550538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اسم صاحب رسالة الماجستير</a:t>
            </a:r>
            <a:endParaRPr lang="en-US" dirty="0"/>
          </a:p>
        </p:txBody>
      </p:sp>
      <p:sp>
        <p:nvSpPr>
          <p:cNvPr id="17" name="Text Placeholder 14">
            <a:extLst>
              <a:ext uri="{FF2B5EF4-FFF2-40B4-BE49-F238E27FC236}">
                <a16:creationId xmlns:a16="http://schemas.microsoft.com/office/drawing/2014/main" id="{4D03ADD3-BC77-4961-8B4E-FBA87CFD8B07}"/>
              </a:ext>
            </a:extLst>
          </p:cNvPr>
          <p:cNvSpPr>
            <a:spLocks noGrp="1"/>
          </p:cNvSpPr>
          <p:nvPr>
            <p:ph type="body" sz="quarter" idx="13" hasCustomPrompt="1"/>
          </p:nvPr>
        </p:nvSpPr>
        <p:spPr>
          <a:xfrm>
            <a:off x="1676400" y="625782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الدكتور المشرف (مثال:د._______)</a:t>
            </a:r>
            <a:endParaRPr lang="en-US" dirty="0"/>
          </a:p>
        </p:txBody>
      </p:sp>
      <p:sp>
        <p:nvSpPr>
          <p:cNvPr id="18" name="TextBox 17">
            <a:extLst>
              <a:ext uri="{FF2B5EF4-FFF2-40B4-BE49-F238E27FC236}">
                <a16:creationId xmlns:a16="http://schemas.microsoft.com/office/drawing/2014/main" id="{BDAE4B12-1561-4589-9C42-E449C6284969}"/>
              </a:ext>
            </a:extLst>
          </p:cNvPr>
          <p:cNvSpPr txBox="1"/>
          <p:nvPr userDrawn="1"/>
        </p:nvSpPr>
        <p:spPr>
          <a:xfrm>
            <a:off x="14500089" y="1270296"/>
            <a:ext cx="4123245" cy="977191"/>
          </a:xfrm>
          <a:prstGeom prst="rect">
            <a:avLst/>
          </a:prstGeom>
          <a:noFill/>
        </p:spPr>
        <p:txBody>
          <a:bodyPr wrap="none" rtlCol="0">
            <a:spAutoFit/>
          </a:bodyPr>
          <a:lstStyle/>
          <a:p>
            <a:pPr algn="r" rtl="1">
              <a:lnSpc>
                <a:spcPct val="150000"/>
              </a:lnSpc>
            </a:pPr>
            <a:r>
              <a:rPr lang="ar-SY" sz="2000" dirty="0"/>
              <a:t>جامعة دمشق</a:t>
            </a:r>
          </a:p>
          <a:p>
            <a:pPr algn="r" rtl="1">
              <a:lnSpc>
                <a:spcPct val="150000"/>
              </a:lnSpc>
            </a:pPr>
            <a:r>
              <a:rPr lang="ar-SY" sz="2000" dirty="0"/>
              <a:t>كلية الهندسة الميكانيكية والكهربائية</a:t>
            </a:r>
            <a:endParaRPr lang="en-US" sz="2000" dirty="0"/>
          </a:p>
        </p:txBody>
      </p:sp>
      <p:sp>
        <p:nvSpPr>
          <p:cNvPr id="19" name="Text Placeholder 21">
            <a:extLst>
              <a:ext uri="{FF2B5EF4-FFF2-40B4-BE49-F238E27FC236}">
                <a16:creationId xmlns:a16="http://schemas.microsoft.com/office/drawing/2014/main" id="{58A5C9D7-195F-466D-9CBB-16EF269B8508}"/>
              </a:ext>
            </a:extLst>
          </p:cNvPr>
          <p:cNvSpPr>
            <a:spLocks noGrp="1"/>
          </p:cNvSpPr>
          <p:nvPr>
            <p:ph type="body" sz="quarter" idx="14" hasCustomPrompt="1"/>
          </p:nvPr>
        </p:nvSpPr>
        <p:spPr>
          <a:xfrm>
            <a:off x="11633200" y="2387186"/>
            <a:ext cx="6896100" cy="373222"/>
          </a:xfrm>
          <a:prstGeom prst="rect">
            <a:avLst/>
          </a:prstGeom>
        </p:spPr>
        <p:txBody>
          <a:bodyPr/>
          <a:lstStyle>
            <a:lvl1pPr marL="0" indent="0" algn="r" rtl="1">
              <a:buNone/>
              <a:defRPr sz="2000"/>
            </a:lvl1pPr>
          </a:lstStyle>
          <a:p>
            <a:pPr lvl="0"/>
            <a:r>
              <a:rPr lang="ar-SY" sz="2000" dirty="0"/>
              <a:t>يُوضع اسم القسم : (مثال: قسم هندسة التصميم الميكانيكي)</a:t>
            </a:r>
            <a:endParaRPr lang="en-US" dirty="0"/>
          </a:p>
        </p:txBody>
      </p:sp>
      <p:sp>
        <p:nvSpPr>
          <p:cNvPr id="20" name="Text Placeholder 22">
            <a:extLst>
              <a:ext uri="{FF2B5EF4-FFF2-40B4-BE49-F238E27FC236}">
                <a16:creationId xmlns:a16="http://schemas.microsoft.com/office/drawing/2014/main" id="{12C66BB5-B1AC-49A5-9CDF-FA54B8111C67}"/>
              </a:ext>
            </a:extLst>
          </p:cNvPr>
          <p:cNvSpPr>
            <a:spLocks noGrp="1"/>
          </p:cNvSpPr>
          <p:nvPr>
            <p:ph type="body" sz="quarter" idx="15" hasCustomPrompt="1"/>
          </p:nvPr>
        </p:nvSpPr>
        <p:spPr>
          <a:xfrm>
            <a:off x="10691813" y="8153400"/>
            <a:ext cx="9556494" cy="611124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1" name="Text Placeholder 22">
            <a:extLst>
              <a:ext uri="{FF2B5EF4-FFF2-40B4-BE49-F238E27FC236}">
                <a16:creationId xmlns:a16="http://schemas.microsoft.com/office/drawing/2014/main" id="{75C1C9B0-6D5B-439B-BE7F-DB65F62876F2}"/>
              </a:ext>
            </a:extLst>
          </p:cNvPr>
          <p:cNvSpPr>
            <a:spLocks noGrp="1"/>
          </p:cNvSpPr>
          <p:nvPr>
            <p:ph type="body" sz="quarter" idx="16" hasCustomPrompt="1"/>
          </p:nvPr>
        </p:nvSpPr>
        <p:spPr>
          <a:xfrm>
            <a:off x="10691813" y="16017240"/>
            <a:ext cx="9556494" cy="5538256"/>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3" name="Text Placeholder 22">
            <a:extLst>
              <a:ext uri="{FF2B5EF4-FFF2-40B4-BE49-F238E27FC236}">
                <a16:creationId xmlns:a16="http://schemas.microsoft.com/office/drawing/2014/main" id="{66DAA4ED-340C-4246-B7F0-B52B520FDAF1}"/>
              </a:ext>
            </a:extLst>
          </p:cNvPr>
          <p:cNvSpPr>
            <a:spLocks noGrp="1"/>
          </p:cNvSpPr>
          <p:nvPr>
            <p:ph type="body" sz="quarter" idx="19" hasCustomPrompt="1"/>
          </p:nvPr>
        </p:nvSpPr>
        <p:spPr>
          <a:xfrm>
            <a:off x="877253" y="8153400"/>
            <a:ext cx="8674945" cy="611124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5" name="Text Placeholder 22">
            <a:extLst>
              <a:ext uri="{FF2B5EF4-FFF2-40B4-BE49-F238E27FC236}">
                <a16:creationId xmlns:a16="http://schemas.microsoft.com/office/drawing/2014/main" id="{963B11F0-F9AF-4873-938F-13AB083502F2}"/>
              </a:ext>
            </a:extLst>
          </p:cNvPr>
          <p:cNvSpPr>
            <a:spLocks noGrp="1"/>
          </p:cNvSpPr>
          <p:nvPr>
            <p:ph type="body" sz="quarter" idx="21" hasCustomPrompt="1"/>
          </p:nvPr>
        </p:nvSpPr>
        <p:spPr>
          <a:xfrm>
            <a:off x="877253" y="21555496"/>
            <a:ext cx="8546012" cy="7358558"/>
          </a:xfrm>
          <a:prstGeom prst="rect">
            <a:avLst/>
          </a:prstGeom>
        </p:spPr>
        <p:txBody>
          <a:bodyPr/>
          <a:lstStyle>
            <a:lvl1pPr marL="457200" indent="-457200" algn="justLow" rtl="1">
              <a:buFont typeface="Arial" panose="020B0604020202020204" pitchFamily="34" charset="0"/>
              <a:buChar char="•"/>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المرجع الاول</a:t>
            </a:r>
          </a:p>
          <a:p>
            <a:pPr lvl="0"/>
            <a:r>
              <a:rPr lang="ar-SY" dirty="0"/>
              <a:t>المرجع الثاني</a:t>
            </a:r>
          </a:p>
          <a:p>
            <a:pPr lvl="0"/>
            <a:r>
              <a:rPr lang="ar-SY" dirty="0"/>
              <a:t>المرجع الثالث</a:t>
            </a:r>
          </a:p>
          <a:p>
            <a:pPr lvl="0"/>
            <a:r>
              <a:rPr lang="ar-SY" dirty="0"/>
              <a:t>المرجع الرابع </a:t>
            </a:r>
          </a:p>
          <a:p>
            <a:pPr lvl="0"/>
            <a:r>
              <a:rPr lang="ar-SY" dirty="0"/>
              <a:t>المرجع الخامس</a:t>
            </a:r>
          </a:p>
          <a:p>
            <a:pPr lvl="0"/>
            <a:r>
              <a:rPr lang="ar-SY" dirty="0"/>
              <a:t>المرجع السادس</a:t>
            </a:r>
          </a:p>
          <a:p>
            <a:pPr lvl="0"/>
            <a:r>
              <a:rPr lang="ar-SY" dirty="0"/>
              <a:t>المرجع السابع</a:t>
            </a:r>
            <a:endParaRPr lang="en-US" dirty="0"/>
          </a:p>
        </p:txBody>
      </p:sp>
      <p:sp>
        <p:nvSpPr>
          <p:cNvPr id="26" name="Picture Placeholder 25">
            <a:extLst>
              <a:ext uri="{FF2B5EF4-FFF2-40B4-BE49-F238E27FC236}">
                <a16:creationId xmlns:a16="http://schemas.microsoft.com/office/drawing/2014/main" id="{874D4E7A-B084-4AB6-9C63-437824188811}"/>
              </a:ext>
            </a:extLst>
          </p:cNvPr>
          <p:cNvSpPr>
            <a:spLocks noGrp="1"/>
          </p:cNvSpPr>
          <p:nvPr>
            <p:ph type="pic" sz="quarter" idx="22" hasCustomPrompt="1"/>
          </p:nvPr>
        </p:nvSpPr>
        <p:spPr>
          <a:xfrm>
            <a:off x="877253" y="14649414"/>
            <a:ext cx="8664954" cy="4700147"/>
          </a:xfrm>
          <a:prstGeom prst="rect">
            <a:avLst/>
          </a:prstGeom>
        </p:spPr>
        <p:txBody>
          <a:bodyPr/>
          <a:lstStyle>
            <a:lvl1pPr marL="0" indent="0" algn="ctr" rtl="1">
              <a:lnSpc>
                <a:spcPct val="30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4" name="Text Placeholder 22">
            <a:extLst>
              <a:ext uri="{FF2B5EF4-FFF2-40B4-BE49-F238E27FC236}">
                <a16:creationId xmlns:a16="http://schemas.microsoft.com/office/drawing/2014/main" id="{143B6EBF-6199-46CB-8B16-9751580B581F}"/>
              </a:ext>
            </a:extLst>
          </p:cNvPr>
          <p:cNvSpPr>
            <a:spLocks noGrp="1"/>
          </p:cNvSpPr>
          <p:nvPr>
            <p:ph type="body" sz="quarter" idx="23" hasCustomPrompt="1"/>
          </p:nvPr>
        </p:nvSpPr>
        <p:spPr>
          <a:xfrm>
            <a:off x="10744200" y="23437636"/>
            <a:ext cx="9556494" cy="5637552"/>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Tree>
    <p:extLst>
      <p:ext uri="{BB962C8B-B14F-4D97-AF65-F5344CB8AC3E}">
        <p14:creationId xmlns:p14="http://schemas.microsoft.com/office/powerpoint/2010/main" val="886153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النموذج الرابع">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6F00167E-C40E-4E4B-A4CA-B0C9F086F9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0"/>
            <a:ext cx="21383625" cy="30234211"/>
          </a:xfrm>
          <a:prstGeom prst="rect">
            <a:avLst/>
          </a:prstGeom>
        </p:spPr>
      </p:pic>
      <p:pic>
        <p:nvPicPr>
          <p:cNvPr id="9" name="Graphic 8">
            <a:extLst>
              <a:ext uri="{FF2B5EF4-FFF2-40B4-BE49-F238E27FC236}">
                <a16:creationId xmlns:a16="http://schemas.microsoft.com/office/drawing/2014/main" id="{CFB17084-E79D-40E4-B81F-D2D96CCB5AB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8731866" y="1056799"/>
            <a:ext cx="2011680" cy="2011680"/>
          </a:xfrm>
          <a:prstGeom prst="rect">
            <a:avLst/>
          </a:prstGeom>
        </p:spPr>
      </p:pic>
      <p:pic>
        <p:nvPicPr>
          <p:cNvPr id="10" name="Graphic 9">
            <a:extLst>
              <a:ext uri="{FF2B5EF4-FFF2-40B4-BE49-F238E27FC236}">
                <a16:creationId xmlns:a16="http://schemas.microsoft.com/office/drawing/2014/main" id="{7292FA10-781D-46CC-8A4A-4E9E837831E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40079" y="1056799"/>
            <a:ext cx="2011680" cy="2011680"/>
          </a:xfrm>
          <a:prstGeom prst="rect">
            <a:avLst/>
          </a:prstGeom>
        </p:spPr>
      </p:pic>
      <p:sp>
        <p:nvSpPr>
          <p:cNvPr id="15" name="Text Placeholder 14">
            <a:extLst>
              <a:ext uri="{FF2B5EF4-FFF2-40B4-BE49-F238E27FC236}">
                <a16:creationId xmlns:a16="http://schemas.microsoft.com/office/drawing/2014/main" id="{20DB5DC2-59AF-40B0-A19A-B2D4AB9ED159}"/>
              </a:ext>
            </a:extLst>
          </p:cNvPr>
          <p:cNvSpPr>
            <a:spLocks noGrp="1"/>
          </p:cNvSpPr>
          <p:nvPr>
            <p:ph type="body" sz="quarter" idx="10" hasCustomPrompt="1"/>
          </p:nvPr>
        </p:nvSpPr>
        <p:spPr>
          <a:xfrm>
            <a:off x="1676400" y="3238500"/>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يُوضع العنوان الخاص بالمشروع في هذه المساحة</a:t>
            </a:r>
            <a:endParaRPr lang="en-US" dirty="0"/>
          </a:p>
        </p:txBody>
      </p:sp>
      <p:sp>
        <p:nvSpPr>
          <p:cNvPr id="16" name="Text Placeholder 14">
            <a:extLst>
              <a:ext uri="{FF2B5EF4-FFF2-40B4-BE49-F238E27FC236}">
                <a16:creationId xmlns:a16="http://schemas.microsoft.com/office/drawing/2014/main" id="{330F7DC0-B18C-4268-AB44-F9C9B9D5B15C}"/>
              </a:ext>
            </a:extLst>
          </p:cNvPr>
          <p:cNvSpPr>
            <a:spLocks noGrp="1"/>
          </p:cNvSpPr>
          <p:nvPr>
            <p:ph type="body" sz="quarter" idx="11" hasCustomPrompt="1"/>
          </p:nvPr>
        </p:nvSpPr>
        <p:spPr>
          <a:xfrm>
            <a:off x="1676400" y="4333841"/>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en-US" dirty="0"/>
              <a:t>Project tittle here in English </a:t>
            </a:r>
          </a:p>
        </p:txBody>
      </p:sp>
      <p:sp>
        <p:nvSpPr>
          <p:cNvPr id="17" name="Text Placeholder 14">
            <a:extLst>
              <a:ext uri="{FF2B5EF4-FFF2-40B4-BE49-F238E27FC236}">
                <a16:creationId xmlns:a16="http://schemas.microsoft.com/office/drawing/2014/main" id="{C71E44EA-9B85-408E-888D-FA481EA468B1}"/>
              </a:ext>
            </a:extLst>
          </p:cNvPr>
          <p:cNvSpPr>
            <a:spLocks noGrp="1"/>
          </p:cNvSpPr>
          <p:nvPr>
            <p:ph type="body" sz="quarter" idx="12" hasCustomPrompt="1"/>
          </p:nvPr>
        </p:nvSpPr>
        <p:spPr>
          <a:xfrm>
            <a:off x="1676400" y="542918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اسم صاحب رسالة الماجستير</a:t>
            </a:r>
            <a:endParaRPr lang="en-US" dirty="0"/>
          </a:p>
        </p:txBody>
      </p:sp>
      <p:sp>
        <p:nvSpPr>
          <p:cNvPr id="18" name="Text Placeholder 14">
            <a:extLst>
              <a:ext uri="{FF2B5EF4-FFF2-40B4-BE49-F238E27FC236}">
                <a16:creationId xmlns:a16="http://schemas.microsoft.com/office/drawing/2014/main" id="{EE5E40F1-D0CC-4A4D-A116-E300BA165116}"/>
              </a:ext>
            </a:extLst>
          </p:cNvPr>
          <p:cNvSpPr>
            <a:spLocks noGrp="1"/>
          </p:cNvSpPr>
          <p:nvPr>
            <p:ph type="body" sz="quarter" idx="13" hasCustomPrompt="1"/>
          </p:nvPr>
        </p:nvSpPr>
        <p:spPr>
          <a:xfrm>
            <a:off x="1676400" y="618162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الدكتور المشرف (مثال:د._______)</a:t>
            </a:r>
            <a:endParaRPr lang="en-US" dirty="0"/>
          </a:p>
        </p:txBody>
      </p:sp>
      <p:sp>
        <p:nvSpPr>
          <p:cNvPr id="19" name="TextBox 18">
            <a:extLst>
              <a:ext uri="{FF2B5EF4-FFF2-40B4-BE49-F238E27FC236}">
                <a16:creationId xmlns:a16="http://schemas.microsoft.com/office/drawing/2014/main" id="{54C2FC36-453E-44F7-923A-FFDBB1F4226B}"/>
              </a:ext>
            </a:extLst>
          </p:cNvPr>
          <p:cNvSpPr txBox="1"/>
          <p:nvPr userDrawn="1"/>
        </p:nvSpPr>
        <p:spPr>
          <a:xfrm>
            <a:off x="14500089" y="1270296"/>
            <a:ext cx="4123245" cy="977191"/>
          </a:xfrm>
          <a:prstGeom prst="rect">
            <a:avLst/>
          </a:prstGeom>
          <a:noFill/>
        </p:spPr>
        <p:txBody>
          <a:bodyPr wrap="none" rtlCol="0">
            <a:spAutoFit/>
          </a:bodyPr>
          <a:lstStyle/>
          <a:p>
            <a:pPr algn="r" rtl="1">
              <a:lnSpc>
                <a:spcPct val="150000"/>
              </a:lnSpc>
            </a:pPr>
            <a:r>
              <a:rPr lang="ar-SY" sz="2000" dirty="0"/>
              <a:t>جامعة دمشق</a:t>
            </a:r>
          </a:p>
          <a:p>
            <a:pPr algn="r" rtl="1">
              <a:lnSpc>
                <a:spcPct val="150000"/>
              </a:lnSpc>
            </a:pPr>
            <a:r>
              <a:rPr lang="ar-SY" sz="2000" dirty="0"/>
              <a:t>كلية الهندسة الميكانيكية والكهربائية</a:t>
            </a:r>
            <a:endParaRPr lang="en-US" sz="2000" dirty="0"/>
          </a:p>
        </p:txBody>
      </p:sp>
      <p:sp>
        <p:nvSpPr>
          <p:cNvPr id="20" name="Text Placeholder 21">
            <a:extLst>
              <a:ext uri="{FF2B5EF4-FFF2-40B4-BE49-F238E27FC236}">
                <a16:creationId xmlns:a16="http://schemas.microsoft.com/office/drawing/2014/main" id="{697F4B63-FAD8-427F-AF17-46350BA0FAB9}"/>
              </a:ext>
            </a:extLst>
          </p:cNvPr>
          <p:cNvSpPr>
            <a:spLocks noGrp="1"/>
          </p:cNvSpPr>
          <p:nvPr>
            <p:ph type="body" sz="quarter" idx="14" hasCustomPrompt="1"/>
          </p:nvPr>
        </p:nvSpPr>
        <p:spPr>
          <a:xfrm>
            <a:off x="11633200" y="2387186"/>
            <a:ext cx="6896100" cy="373222"/>
          </a:xfrm>
          <a:prstGeom prst="rect">
            <a:avLst/>
          </a:prstGeom>
        </p:spPr>
        <p:txBody>
          <a:bodyPr/>
          <a:lstStyle>
            <a:lvl1pPr marL="0" indent="0" algn="r" rtl="1">
              <a:buNone/>
              <a:defRPr sz="2000"/>
            </a:lvl1pPr>
          </a:lstStyle>
          <a:p>
            <a:pPr lvl="0"/>
            <a:r>
              <a:rPr lang="ar-SY" sz="2000" dirty="0"/>
              <a:t>يُوضع اسم القسم : (مثال: قسم هندسة التصميم الميكانيكي)</a:t>
            </a:r>
            <a:endParaRPr lang="en-US" dirty="0"/>
          </a:p>
        </p:txBody>
      </p:sp>
      <p:sp>
        <p:nvSpPr>
          <p:cNvPr id="21" name="Text Placeholder 22">
            <a:extLst>
              <a:ext uri="{FF2B5EF4-FFF2-40B4-BE49-F238E27FC236}">
                <a16:creationId xmlns:a16="http://schemas.microsoft.com/office/drawing/2014/main" id="{6828A924-A1AA-4EDC-837D-D496CDAA066E}"/>
              </a:ext>
            </a:extLst>
          </p:cNvPr>
          <p:cNvSpPr>
            <a:spLocks noGrp="1"/>
          </p:cNvSpPr>
          <p:nvPr>
            <p:ph type="body" sz="quarter" idx="15" hasCustomPrompt="1"/>
          </p:nvPr>
        </p:nvSpPr>
        <p:spPr>
          <a:xfrm>
            <a:off x="14782800" y="11963400"/>
            <a:ext cx="5731275" cy="84201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a:t>
            </a:r>
          </a:p>
          <a:p>
            <a:pPr lvl="0"/>
            <a:endParaRPr lang="en-US" dirty="0"/>
          </a:p>
        </p:txBody>
      </p:sp>
      <p:sp>
        <p:nvSpPr>
          <p:cNvPr id="22" name="Text Placeholder 22">
            <a:extLst>
              <a:ext uri="{FF2B5EF4-FFF2-40B4-BE49-F238E27FC236}">
                <a16:creationId xmlns:a16="http://schemas.microsoft.com/office/drawing/2014/main" id="{D973BFD6-F992-4802-9AFC-82F60B013E36}"/>
              </a:ext>
            </a:extLst>
          </p:cNvPr>
          <p:cNvSpPr>
            <a:spLocks noGrp="1"/>
          </p:cNvSpPr>
          <p:nvPr>
            <p:ph type="body" sz="quarter" idx="16" hasCustomPrompt="1"/>
          </p:nvPr>
        </p:nvSpPr>
        <p:spPr>
          <a:xfrm>
            <a:off x="8001000" y="11963400"/>
            <a:ext cx="5731275" cy="84201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a:t>
            </a:r>
          </a:p>
          <a:p>
            <a:pPr lvl="0"/>
            <a:endParaRPr lang="en-US" dirty="0"/>
          </a:p>
        </p:txBody>
      </p:sp>
      <p:sp>
        <p:nvSpPr>
          <p:cNvPr id="23" name="Text Placeholder 22">
            <a:extLst>
              <a:ext uri="{FF2B5EF4-FFF2-40B4-BE49-F238E27FC236}">
                <a16:creationId xmlns:a16="http://schemas.microsoft.com/office/drawing/2014/main" id="{AD276725-90A6-485D-8C45-35A83ADA1588}"/>
              </a:ext>
            </a:extLst>
          </p:cNvPr>
          <p:cNvSpPr>
            <a:spLocks noGrp="1"/>
          </p:cNvSpPr>
          <p:nvPr>
            <p:ph type="body" sz="quarter" idx="17" hasCustomPrompt="1"/>
          </p:nvPr>
        </p:nvSpPr>
        <p:spPr>
          <a:xfrm>
            <a:off x="869550" y="11963400"/>
            <a:ext cx="5966625" cy="50292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a:t>
            </a:r>
            <a:endParaRPr lang="en-US" dirty="0"/>
          </a:p>
        </p:txBody>
      </p:sp>
      <p:sp>
        <p:nvSpPr>
          <p:cNvPr id="24" name="Picture Placeholder 25">
            <a:extLst>
              <a:ext uri="{FF2B5EF4-FFF2-40B4-BE49-F238E27FC236}">
                <a16:creationId xmlns:a16="http://schemas.microsoft.com/office/drawing/2014/main" id="{503E1249-431C-41ED-980F-07375D22A65D}"/>
              </a:ext>
            </a:extLst>
          </p:cNvPr>
          <p:cNvSpPr>
            <a:spLocks noGrp="1"/>
          </p:cNvSpPr>
          <p:nvPr>
            <p:ph type="pic" sz="quarter" idx="18" hasCustomPrompt="1"/>
          </p:nvPr>
        </p:nvSpPr>
        <p:spPr>
          <a:xfrm>
            <a:off x="869550" y="17219647"/>
            <a:ext cx="5966625" cy="3163853"/>
          </a:xfrm>
          <a:prstGeom prst="rect">
            <a:avLst/>
          </a:prstGeom>
        </p:spPr>
        <p:txBody>
          <a:bodyPr/>
          <a:lstStyle>
            <a:lvl1pPr marL="0" indent="0" algn="ctr" rtl="1">
              <a:lnSpc>
                <a:spcPct val="15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6" name="Text Placeholder 22">
            <a:extLst>
              <a:ext uri="{FF2B5EF4-FFF2-40B4-BE49-F238E27FC236}">
                <a16:creationId xmlns:a16="http://schemas.microsoft.com/office/drawing/2014/main" id="{5D6B48C0-4A65-446F-A87D-800478052B09}"/>
              </a:ext>
            </a:extLst>
          </p:cNvPr>
          <p:cNvSpPr>
            <a:spLocks noGrp="1"/>
          </p:cNvSpPr>
          <p:nvPr>
            <p:ph type="body" sz="quarter" idx="19" hasCustomPrompt="1"/>
          </p:nvPr>
        </p:nvSpPr>
        <p:spPr>
          <a:xfrm>
            <a:off x="869550" y="22174200"/>
            <a:ext cx="19644525" cy="3389347"/>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a:t>
            </a:r>
          </a:p>
          <a:p>
            <a:pPr lvl="0"/>
            <a:endParaRPr lang="en-US" dirty="0"/>
          </a:p>
        </p:txBody>
      </p:sp>
      <p:sp>
        <p:nvSpPr>
          <p:cNvPr id="27" name="Text Placeholder 22">
            <a:extLst>
              <a:ext uri="{FF2B5EF4-FFF2-40B4-BE49-F238E27FC236}">
                <a16:creationId xmlns:a16="http://schemas.microsoft.com/office/drawing/2014/main" id="{535183A9-CA1F-4501-86C4-DBE3BD83B339}"/>
              </a:ext>
            </a:extLst>
          </p:cNvPr>
          <p:cNvSpPr>
            <a:spLocks noGrp="1"/>
          </p:cNvSpPr>
          <p:nvPr>
            <p:ph type="body" sz="quarter" idx="20" hasCustomPrompt="1"/>
          </p:nvPr>
        </p:nvSpPr>
        <p:spPr>
          <a:xfrm>
            <a:off x="869550" y="7974331"/>
            <a:ext cx="19644525" cy="2234628"/>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
        <p:nvSpPr>
          <p:cNvPr id="28" name="Text Placeholder 22">
            <a:extLst>
              <a:ext uri="{FF2B5EF4-FFF2-40B4-BE49-F238E27FC236}">
                <a16:creationId xmlns:a16="http://schemas.microsoft.com/office/drawing/2014/main" id="{F90E1D1B-8282-4BA6-8352-913A505E7FED}"/>
              </a:ext>
            </a:extLst>
          </p:cNvPr>
          <p:cNvSpPr>
            <a:spLocks noGrp="1"/>
          </p:cNvSpPr>
          <p:nvPr>
            <p:ph type="body" sz="quarter" idx="21" hasCustomPrompt="1"/>
          </p:nvPr>
        </p:nvSpPr>
        <p:spPr>
          <a:xfrm>
            <a:off x="869550" y="27065868"/>
            <a:ext cx="19421421" cy="1904124"/>
          </a:xfrm>
          <a:prstGeom prst="rect">
            <a:avLst/>
          </a:prstGeom>
        </p:spPr>
        <p:txBody>
          <a:bodyPr/>
          <a:lstStyle>
            <a:lvl1pPr marL="457200" indent="-457200" algn="justLow" rtl="1">
              <a:buFont typeface="Arial" panose="020B0604020202020204" pitchFamily="34" charset="0"/>
              <a:buChar char="•"/>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المرجع الاول</a:t>
            </a:r>
          </a:p>
          <a:p>
            <a:pPr lvl="0"/>
            <a:r>
              <a:rPr lang="ar-SY" dirty="0"/>
              <a:t>المرجع الثاني</a:t>
            </a:r>
          </a:p>
          <a:p>
            <a:pPr lvl="0"/>
            <a:r>
              <a:rPr lang="ar-SY" dirty="0"/>
              <a:t>المرجع الثالث</a:t>
            </a:r>
          </a:p>
        </p:txBody>
      </p:sp>
    </p:spTree>
    <p:extLst>
      <p:ext uri="{BB962C8B-B14F-4D97-AF65-F5344CB8AC3E}">
        <p14:creationId xmlns:p14="http://schemas.microsoft.com/office/powerpoint/2010/main" val="318655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النموذج السادس">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B94CE640-1DF4-47AE-8A47-EC90678B03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98" y="0"/>
            <a:ext cx="21387923" cy="30240288"/>
          </a:xfrm>
          <a:prstGeom prst="rect">
            <a:avLst/>
          </a:prstGeom>
        </p:spPr>
      </p:pic>
      <p:pic>
        <p:nvPicPr>
          <p:cNvPr id="7" name="Graphic 6">
            <a:extLst>
              <a:ext uri="{FF2B5EF4-FFF2-40B4-BE49-F238E27FC236}">
                <a16:creationId xmlns:a16="http://schemas.microsoft.com/office/drawing/2014/main" id="{8F5491F1-A0F4-497E-8930-BAC9590E451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8731866" y="1056799"/>
            <a:ext cx="2011680" cy="2011680"/>
          </a:xfrm>
          <a:prstGeom prst="rect">
            <a:avLst/>
          </a:prstGeom>
        </p:spPr>
      </p:pic>
      <p:pic>
        <p:nvPicPr>
          <p:cNvPr id="8" name="Graphic 7">
            <a:extLst>
              <a:ext uri="{FF2B5EF4-FFF2-40B4-BE49-F238E27FC236}">
                <a16:creationId xmlns:a16="http://schemas.microsoft.com/office/drawing/2014/main" id="{81C44E4A-5EF2-452A-9AAC-DF602411731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40079" y="1056799"/>
            <a:ext cx="2011680" cy="2011680"/>
          </a:xfrm>
          <a:prstGeom prst="rect">
            <a:avLst/>
          </a:prstGeom>
        </p:spPr>
      </p:pic>
      <p:sp>
        <p:nvSpPr>
          <p:cNvPr id="13" name="Text Placeholder 14">
            <a:extLst>
              <a:ext uri="{FF2B5EF4-FFF2-40B4-BE49-F238E27FC236}">
                <a16:creationId xmlns:a16="http://schemas.microsoft.com/office/drawing/2014/main" id="{BA3B0205-9013-4610-B561-ED99015BB62F}"/>
              </a:ext>
            </a:extLst>
          </p:cNvPr>
          <p:cNvSpPr>
            <a:spLocks noGrp="1"/>
          </p:cNvSpPr>
          <p:nvPr>
            <p:ph type="body" sz="quarter" idx="10" hasCustomPrompt="1"/>
          </p:nvPr>
        </p:nvSpPr>
        <p:spPr>
          <a:xfrm>
            <a:off x="1676400" y="3390900"/>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يُوضع العنوان الخاص بالمشروع في هذه المساحة</a:t>
            </a:r>
            <a:endParaRPr lang="en-US" dirty="0"/>
          </a:p>
        </p:txBody>
      </p:sp>
      <p:sp>
        <p:nvSpPr>
          <p:cNvPr id="14" name="Text Placeholder 14">
            <a:extLst>
              <a:ext uri="{FF2B5EF4-FFF2-40B4-BE49-F238E27FC236}">
                <a16:creationId xmlns:a16="http://schemas.microsoft.com/office/drawing/2014/main" id="{4FCC593A-261C-4C49-A759-95827F0DDEFB}"/>
              </a:ext>
            </a:extLst>
          </p:cNvPr>
          <p:cNvSpPr>
            <a:spLocks noGrp="1"/>
          </p:cNvSpPr>
          <p:nvPr>
            <p:ph type="body" sz="quarter" idx="11" hasCustomPrompt="1"/>
          </p:nvPr>
        </p:nvSpPr>
        <p:spPr>
          <a:xfrm>
            <a:off x="1676400" y="4486241"/>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en-US" dirty="0"/>
              <a:t>Project tittle here in English </a:t>
            </a:r>
          </a:p>
        </p:txBody>
      </p:sp>
      <p:sp>
        <p:nvSpPr>
          <p:cNvPr id="15" name="Text Placeholder 14">
            <a:extLst>
              <a:ext uri="{FF2B5EF4-FFF2-40B4-BE49-F238E27FC236}">
                <a16:creationId xmlns:a16="http://schemas.microsoft.com/office/drawing/2014/main" id="{8DCFC21A-E739-4370-8D7A-84B6C5B647AA}"/>
              </a:ext>
            </a:extLst>
          </p:cNvPr>
          <p:cNvSpPr>
            <a:spLocks noGrp="1"/>
          </p:cNvSpPr>
          <p:nvPr>
            <p:ph type="body" sz="quarter" idx="12" hasCustomPrompt="1"/>
          </p:nvPr>
        </p:nvSpPr>
        <p:spPr>
          <a:xfrm>
            <a:off x="1676400" y="558158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اسم صاحب رسالة الماجستير</a:t>
            </a:r>
            <a:endParaRPr lang="en-US" dirty="0"/>
          </a:p>
        </p:txBody>
      </p:sp>
      <p:sp>
        <p:nvSpPr>
          <p:cNvPr id="16" name="Text Placeholder 14">
            <a:extLst>
              <a:ext uri="{FF2B5EF4-FFF2-40B4-BE49-F238E27FC236}">
                <a16:creationId xmlns:a16="http://schemas.microsoft.com/office/drawing/2014/main" id="{7F33D77E-301E-47DC-8797-0AC5D37457DE}"/>
              </a:ext>
            </a:extLst>
          </p:cNvPr>
          <p:cNvSpPr>
            <a:spLocks noGrp="1"/>
          </p:cNvSpPr>
          <p:nvPr>
            <p:ph type="body" sz="quarter" idx="13" hasCustomPrompt="1"/>
          </p:nvPr>
        </p:nvSpPr>
        <p:spPr>
          <a:xfrm>
            <a:off x="1676400" y="633402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الدكتور المشرف (مثال:د._______)</a:t>
            </a:r>
            <a:endParaRPr lang="en-US" dirty="0"/>
          </a:p>
        </p:txBody>
      </p:sp>
      <p:sp>
        <p:nvSpPr>
          <p:cNvPr id="17" name="TextBox 16">
            <a:extLst>
              <a:ext uri="{FF2B5EF4-FFF2-40B4-BE49-F238E27FC236}">
                <a16:creationId xmlns:a16="http://schemas.microsoft.com/office/drawing/2014/main" id="{8A6B21BA-0E22-4549-B1E9-942055976BC2}"/>
              </a:ext>
            </a:extLst>
          </p:cNvPr>
          <p:cNvSpPr txBox="1"/>
          <p:nvPr userDrawn="1"/>
        </p:nvSpPr>
        <p:spPr>
          <a:xfrm>
            <a:off x="14500089" y="1270296"/>
            <a:ext cx="4123245" cy="977191"/>
          </a:xfrm>
          <a:prstGeom prst="rect">
            <a:avLst/>
          </a:prstGeom>
          <a:noFill/>
        </p:spPr>
        <p:txBody>
          <a:bodyPr wrap="none" rtlCol="0">
            <a:spAutoFit/>
          </a:bodyPr>
          <a:lstStyle/>
          <a:p>
            <a:pPr algn="r" rtl="1">
              <a:lnSpc>
                <a:spcPct val="150000"/>
              </a:lnSpc>
            </a:pPr>
            <a:r>
              <a:rPr lang="ar-SY" sz="2000" dirty="0"/>
              <a:t>جامعة دمشق</a:t>
            </a:r>
          </a:p>
          <a:p>
            <a:pPr algn="r" rtl="1">
              <a:lnSpc>
                <a:spcPct val="150000"/>
              </a:lnSpc>
            </a:pPr>
            <a:r>
              <a:rPr lang="ar-SY" sz="2000" dirty="0"/>
              <a:t>كلية الهندسة الميكانيكية والكهربائية</a:t>
            </a:r>
            <a:endParaRPr lang="en-US" sz="2000" dirty="0"/>
          </a:p>
        </p:txBody>
      </p:sp>
      <p:sp>
        <p:nvSpPr>
          <p:cNvPr id="18" name="Text Placeholder 21">
            <a:extLst>
              <a:ext uri="{FF2B5EF4-FFF2-40B4-BE49-F238E27FC236}">
                <a16:creationId xmlns:a16="http://schemas.microsoft.com/office/drawing/2014/main" id="{7F6F9379-DD1F-4D71-9906-C1399A573E40}"/>
              </a:ext>
            </a:extLst>
          </p:cNvPr>
          <p:cNvSpPr>
            <a:spLocks noGrp="1"/>
          </p:cNvSpPr>
          <p:nvPr>
            <p:ph type="body" sz="quarter" idx="14" hasCustomPrompt="1"/>
          </p:nvPr>
        </p:nvSpPr>
        <p:spPr>
          <a:xfrm>
            <a:off x="11633200" y="2387186"/>
            <a:ext cx="6896100" cy="373222"/>
          </a:xfrm>
          <a:prstGeom prst="rect">
            <a:avLst/>
          </a:prstGeom>
        </p:spPr>
        <p:txBody>
          <a:bodyPr/>
          <a:lstStyle>
            <a:lvl1pPr marL="0" indent="0" algn="r" rtl="1">
              <a:buNone/>
              <a:defRPr sz="2000"/>
            </a:lvl1pPr>
          </a:lstStyle>
          <a:p>
            <a:pPr lvl="0"/>
            <a:r>
              <a:rPr lang="ar-SY" sz="2000" dirty="0"/>
              <a:t>يُوضع اسم القسم : (مثال: قسم هندسة التصميم الميكانيكي)</a:t>
            </a:r>
            <a:endParaRPr lang="en-US" dirty="0"/>
          </a:p>
        </p:txBody>
      </p:sp>
      <p:sp>
        <p:nvSpPr>
          <p:cNvPr id="19" name="Text Placeholder 22">
            <a:extLst>
              <a:ext uri="{FF2B5EF4-FFF2-40B4-BE49-F238E27FC236}">
                <a16:creationId xmlns:a16="http://schemas.microsoft.com/office/drawing/2014/main" id="{C4B3C33C-2974-4E5B-9AAE-058F348C32C1}"/>
              </a:ext>
            </a:extLst>
          </p:cNvPr>
          <p:cNvSpPr>
            <a:spLocks noGrp="1"/>
          </p:cNvSpPr>
          <p:nvPr>
            <p:ph type="body" sz="quarter" idx="21" hasCustomPrompt="1"/>
          </p:nvPr>
        </p:nvSpPr>
        <p:spPr>
          <a:xfrm>
            <a:off x="869550" y="27279365"/>
            <a:ext cx="19421421" cy="1904124"/>
          </a:xfrm>
          <a:prstGeom prst="rect">
            <a:avLst/>
          </a:prstGeom>
        </p:spPr>
        <p:txBody>
          <a:bodyPr/>
          <a:lstStyle>
            <a:lvl1pPr marL="457200" indent="-457200" algn="justLow" rtl="1">
              <a:buFont typeface="Arial" panose="020B0604020202020204" pitchFamily="34" charset="0"/>
              <a:buChar char="•"/>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المرجع الاول</a:t>
            </a:r>
          </a:p>
          <a:p>
            <a:pPr lvl="0"/>
            <a:r>
              <a:rPr lang="ar-SY" dirty="0"/>
              <a:t>المرجع الثاني</a:t>
            </a:r>
          </a:p>
          <a:p>
            <a:pPr lvl="0"/>
            <a:r>
              <a:rPr lang="ar-SY" dirty="0"/>
              <a:t>المرجع الثالث</a:t>
            </a:r>
          </a:p>
        </p:txBody>
      </p:sp>
      <p:sp>
        <p:nvSpPr>
          <p:cNvPr id="20" name="Text Placeholder 22">
            <a:extLst>
              <a:ext uri="{FF2B5EF4-FFF2-40B4-BE49-F238E27FC236}">
                <a16:creationId xmlns:a16="http://schemas.microsoft.com/office/drawing/2014/main" id="{A0AAB7DA-9744-44C8-BAFE-0BB5531C601F}"/>
              </a:ext>
            </a:extLst>
          </p:cNvPr>
          <p:cNvSpPr>
            <a:spLocks noGrp="1"/>
          </p:cNvSpPr>
          <p:nvPr>
            <p:ph type="body" sz="quarter" idx="20" hasCustomPrompt="1"/>
          </p:nvPr>
        </p:nvSpPr>
        <p:spPr>
          <a:xfrm>
            <a:off x="869550" y="7936231"/>
            <a:ext cx="19644525" cy="2234628"/>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
        <p:nvSpPr>
          <p:cNvPr id="21" name="Text Placeholder 22">
            <a:extLst>
              <a:ext uri="{FF2B5EF4-FFF2-40B4-BE49-F238E27FC236}">
                <a16:creationId xmlns:a16="http://schemas.microsoft.com/office/drawing/2014/main" id="{4BEC0293-1715-4125-83DF-B79D281C0157}"/>
              </a:ext>
            </a:extLst>
          </p:cNvPr>
          <p:cNvSpPr>
            <a:spLocks noGrp="1"/>
          </p:cNvSpPr>
          <p:nvPr>
            <p:ph type="body" sz="quarter" idx="22" hasCustomPrompt="1"/>
          </p:nvPr>
        </p:nvSpPr>
        <p:spPr>
          <a:xfrm>
            <a:off x="869550" y="12051031"/>
            <a:ext cx="19568325" cy="2234628"/>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
        <p:nvSpPr>
          <p:cNvPr id="22" name="Picture Placeholder 25">
            <a:extLst>
              <a:ext uri="{FF2B5EF4-FFF2-40B4-BE49-F238E27FC236}">
                <a16:creationId xmlns:a16="http://schemas.microsoft.com/office/drawing/2014/main" id="{CC432BF3-15E9-4805-BD89-E0CC3E8E0E3A}"/>
              </a:ext>
            </a:extLst>
          </p:cNvPr>
          <p:cNvSpPr>
            <a:spLocks noGrp="1"/>
          </p:cNvSpPr>
          <p:nvPr>
            <p:ph type="pic" sz="quarter" idx="23" hasCustomPrompt="1"/>
          </p:nvPr>
        </p:nvSpPr>
        <p:spPr>
          <a:xfrm>
            <a:off x="869551" y="16165832"/>
            <a:ext cx="6331350" cy="3481800"/>
          </a:xfrm>
          <a:prstGeom prst="rect">
            <a:avLst/>
          </a:prstGeom>
        </p:spPr>
        <p:txBody>
          <a:bodyPr/>
          <a:lstStyle>
            <a:lvl1pPr marL="0" indent="0" algn="ctr" rtl="1">
              <a:lnSpc>
                <a:spcPct val="30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3" name="Text Placeholder 22">
            <a:extLst>
              <a:ext uri="{FF2B5EF4-FFF2-40B4-BE49-F238E27FC236}">
                <a16:creationId xmlns:a16="http://schemas.microsoft.com/office/drawing/2014/main" id="{DCD61653-B7F7-4228-9079-5F1051B43A29}"/>
              </a:ext>
            </a:extLst>
          </p:cNvPr>
          <p:cNvSpPr>
            <a:spLocks noGrp="1"/>
          </p:cNvSpPr>
          <p:nvPr>
            <p:ph type="body" sz="quarter" idx="24" hasCustomPrompt="1"/>
          </p:nvPr>
        </p:nvSpPr>
        <p:spPr>
          <a:xfrm>
            <a:off x="7628427" y="16584320"/>
            <a:ext cx="12885648" cy="3063311"/>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
        <p:nvSpPr>
          <p:cNvPr id="24" name="Picture Placeholder 25">
            <a:extLst>
              <a:ext uri="{FF2B5EF4-FFF2-40B4-BE49-F238E27FC236}">
                <a16:creationId xmlns:a16="http://schemas.microsoft.com/office/drawing/2014/main" id="{A10FB1DF-2F8E-4238-B9CB-9E789EA8D0CA}"/>
              </a:ext>
            </a:extLst>
          </p:cNvPr>
          <p:cNvSpPr>
            <a:spLocks noGrp="1"/>
          </p:cNvSpPr>
          <p:nvPr>
            <p:ph type="pic" sz="quarter" idx="25" hasCustomPrompt="1"/>
          </p:nvPr>
        </p:nvSpPr>
        <p:spPr>
          <a:xfrm>
            <a:off x="869551" y="21491802"/>
            <a:ext cx="6331350" cy="4113504"/>
          </a:xfrm>
          <a:prstGeom prst="rect">
            <a:avLst/>
          </a:prstGeom>
        </p:spPr>
        <p:txBody>
          <a:bodyPr/>
          <a:lstStyle>
            <a:lvl1pPr marL="0" indent="0" algn="ctr" rtl="1">
              <a:lnSpc>
                <a:spcPct val="30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5" name="Text Placeholder 22">
            <a:extLst>
              <a:ext uri="{FF2B5EF4-FFF2-40B4-BE49-F238E27FC236}">
                <a16:creationId xmlns:a16="http://schemas.microsoft.com/office/drawing/2014/main" id="{AE54AFCA-4DCF-4E46-ABAA-1150771998EE}"/>
              </a:ext>
            </a:extLst>
          </p:cNvPr>
          <p:cNvSpPr>
            <a:spLocks noGrp="1"/>
          </p:cNvSpPr>
          <p:nvPr>
            <p:ph type="body" sz="quarter" idx="26" hasCustomPrompt="1"/>
          </p:nvPr>
        </p:nvSpPr>
        <p:spPr>
          <a:xfrm>
            <a:off x="7628427" y="21491802"/>
            <a:ext cx="12885648" cy="4113504"/>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Tree>
    <p:extLst>
      <p:ext uri="{BB962C8B-B14F-4D97-AF65-F5344CB8AC3E}">
        <p14:creationId xmlns:p14="http://schemas.microsoft.com/office/powerpoint/2010/main" val="1876664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923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66165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1395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984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13A4BED-DAD1-4FA4-ADBD-585846D11008}"/>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8731866" y="1056799"/>
            <a:ext cx="2011680" cy="2011680"/>
          </a:xfrm>
          <a:prstGeom prst="rect">
            <a:avLst/>
          </a:prstGeom>
        </p:spPr>
      </p:pic>
      <p:pic>
        <p:nvPicPr>
          <p:cNvPr id="8" name="Graphic 7">
            <a:extLst>
              <a:ext uri="{FF2B5EF4-FFF2-40B4-BE49-F238E27FC236}">
                <a16:creationId xmlns:a16="http://schemas.microsoft.com/office/drawing/2014/main" id="{E62CA565-A9EA-48FB-84B4-4C244D3959A9}"/>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40079" y="1056799"/>
            <a:ext cx="2011680" cy="2011680"/>
          </a:xfrm>
          <a:prstGeom prst="rect">
            <a:avLst/>
          </a:prstGeom>
        </p:spPr>
      </p:pic>
    </p:spTree>
    <p:extLst>
      <p:ext uri="{BB962C8B-B14F-4D97-AF65-F5344CB8AC3E}">
        <p14:creationId xmlns:p14="http://schemas.microsoft.com/office/powerpoint/2010/main" val="414178960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6" r:id="rId4"/>
    <p:sldLayoutId id="2147483668" r:id="rId5"/>
    <p:sldLayoutId id="2147483669" r:id="rId6"/>
    <p:sldLayoutId id="2147483670" r:id="rId7"/>
    <p:sldLayoutId id="2147483671" r:id="rId8"/>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F701AB-ECEB-46A7-B6EF-0C25BDF45F90}"/>
              </a:ext>
            </a:extLst>
          </p:cNvPr>
          <p:cNvSpPr>
            <a:spLocks noGrp="1"/>
          </p:cNvSpPr>
          <p:nvPr>
            <p:ph type="body" sz="quarter" idx="10"/>
          </p:nvPr>
        </p:nvSpPr>
        <p:spPr>
          <a:xfrm>
            <a:off x="1624012" y="3112162"/>
            <a:ext cx="18135600" cy="876300"/>
          </a:xfrm>
        </p:spPr>
        <p:txBody>
          <a:bodyPr/>
          <a:lstStyle/>
          <a:p>
            <a:r>
              <a:rPr lang="ar-SY" dirty="0"/>
              <a:t>تقييم أداء خوارزميات ترميم الصور الرقمية</a:t>
            </a:r>
            <a:endParaRPr lang="en-US" dirty="0"/>
          </a:p>
        </p:txBody>
      </p:sp>
      <p:sp>
        <p:nvSpPr>
          <p:cNvPr id="3" name="Text Placeholder 2">
            <a:extLst>
              <a:ext uri="{FF2B5EF4-FFF2-40B4-BE49-F238E27FC236}">
                <a16:creationId xmlns:a16="http://schemas.microsoft.com/office/drawing/2014/main" id="{F0D85E14-D026-44E9-B4C0-1BD61A17270C}"/>
              </a:ext>
            </a:extLst>
          </p:cNvPr>
          <p:cNvSpPr>
            <a:spLocks noGrp="1"/>
          </p:cNvSpPr>
          <p:nvPr>
            <p:ph type="body" sz="quarter" idx="11"/>
          </p:nvPr>
        </p:nvSpPr>
        <p:spPr>
          <a:xfrm>
            <a:off x="1676400" y="3935086"/>
            <a:ext cx="18135600" cy="876300"/>
          </a:xfrm>
        </p:spPr>
        <p:txBody>
          <a:bodyPr/>
          <a:lstStyle/>
          <a:p>
            <a:r>
              <a:rPr lang="en-US" dirty="0"/>
              <a:t>Performance Evaluation of Digital Image Inpainting Algorithms</a:t>
            </a:r>
          </a:p>
        </p:txBody>
      </p:sp>
      <p:sp>
        <p:nvSpPr>
          <p:cNvPr id="4" name="Text Placeholder 3">
            <a:extLst>
              <a:ext uri="{FF2B5EF4-FFF2-40B4-BE49-F238E27FC236}">
                <a16:creationId xmlns:a16="http://schemas.microsoft.com/office/drawing/2014/main" id="{A21D3D9D-02C7-4B30-A30F-668C23806AB1}"/>
              </a:ext>
            </a:extLst>
          </p:cNvPr>
          <p:cNvSpPr>
            <a:spLocks noGrp="1"/>
          </p:cNvSpPr>
          <p:nvPr>
            <p:ph type="body" sz="quarter" idx="12"/>
          </p:nvPr>
        </p:nvSpPr>
        <p:spPr/>
        <p:txBody>
          <a:bodyPr/>
          <a:lstStyle/>
          <a:p>
            <a:r>
              <a:rPr lang="ar-SY" dirty="0"/>
              <a:t>م. تقى الكيال </a:t>
            </a:r>
            <a:endParaRPr lang="en-US" dirty="0"/>
          </a:p>
        </p:txBody>
      </p:sp>
      <p:sp>
        <p:nvSpPr>
          <p:cNvPr id="5" name="Text Placeholder 4">
            <a:extLst>
              <a:ext uri="{FF2B5EF4-FFF2-40B4-BE49-F238E27FC236}">
                <a16:creationId xmlns:a16="http://schemas.microsoft.com/office/drawing/2014/main" id="{11D9E458-058E-4A4C-A27B-A24AB87F4BCC}"/>
              </a:ext>
            </a:extLst>
          </p:cNvPr>
          <p:cNvSpPr>
            <a:spLocks noGrp="1"/>
          </p:cNvSpPr>
          <p:nvPr>
            <p:ph type="body" sz="quarter" idx="13"/>
          </p:nvPr>
        </p:nvSpPr>
        <p:spPr/>
        <p:txBody>
          <a:bodyPr/>
          <a:lstStyle/>
          <a:p>
            <a:r>
              <a:rPr lang="ar-SY" dirty="0"/>
              <a:t>د.م طلال حمود</a:t>
            </a:r>
            <a:endParaRPr lang="en-US" dirty="0"/>
          </a:p>
        </p:txBody>
      </p:sp>
      <p:sp>
        <p:nvSpPr>
          <p:cNvPr id="6" name="Text Placeholder 5">
            <a:extLst>
              <a:ext uri="{FF2B5EF4-FFF2-40B4-BE49-F238E27FC236}">
                <a16:creationId xmlns:a16="http://schemas.microsoft.com/office/drawing/2014/main" id="{49A90C0D-5E4A-4A9D-A4EC-B7AC8ECCA042}"/>
              </a:ext>
            </a:extLst>
          </p:cNvPr>
          <p:cNvSpPr>
            <a:spLocks noGrp="1"/>
          </p:cNvSpPr>
          <p:nvPr>
            <p:ph type="body" sz="quarter" idx="14"/>
          </p:nvPr>
        </p:nvSpPr>
        <p:spPr/>
        <p:txBody>
          <a:bodyPr/>
          <a:lstStyle/>
          <a:p>
            <a:r>
              <a:rPr lang="ar-SY" dirty="0"/>
              <a:t>قسم هندسة الإلكترونيات والاتصالات</a:t>
            </a:r>
            <a:endParaRPr lang="en-US" dirty="0"/>
          </a:p>
        </p:txBody>
      </p:sp>
      <p:sp>
        <p:nvSpPr>
          <p:cNvPr id="7" name="Text Placeholder 6">
            <a:extLst>
              <a:ext uri="{FF2B5EF4-FFF2-40B4-BE49-F238E27FC236}">
                <a16:creationId xmlns:a16="http://schemas.microsoft.com/office/drawing/2014/main" id="{B000D5A3-2FD0-457A-B7E1-4E1EB0E35076}"/>
              </a:ext>
            </a:extLst>
          </p:cNvPr>
          <p:cNvSpPr>
            <a:spLocks noGrp="1"/>
          </p:cNvSpPr>
          <p:nvPr>
            <p:ph type="body" sz="quarter" idx="15"/>
          </p:nvPr>
        </p:nvSpPr>
        <p:spPr/>
        <p:txBody>
          <a:bodyPr/>
          <a:lstStyle/>
          <a:p>
            <a:r>
              <a:rPr lang="ar-SY" dirty="0"/>
              <a:t>يساهم هذا البحث في تقييم أداء خواروميات ترميم الصور الرقمية من خلال اقتراح بارامترات تقييم جديدة لتقييم جودة الصور </a:t>
            </a:r>
            <a:r>
              <a:rPr lang="ar-SY"/>
              <a:t>المرممة حيث </a:t>
            </a:r>
            <a:r>
              <a:rPr lang="ar-SY" dirty="0"/>
              <a:t>أن البارامترات التقليدية المتبعة سابقاً لتقييم الصور المرممة وبالتالي تقييم خوارزمية الترميم خلقت حالة من الشك يصبح معها من الصعب اتخاذ القرار بالاضافة إلى أن خوارزميات الترميم اعتمدت في التقييم على صور مشوهة مختلفة مما يجعل المقارنة غير ممكنة.</a:t>
            </a:r>
          </a:p>
          <a:p>
            <a:r>
              <a:rPr lang="ar-SY" dirty="0"/>
              <a:t>وُجد في هذا البحث أن البارامترات المقترحة </a:t>
            </a:r>
            <a:r>
              <a:rPr lang="en-US" dirty="0"/>
              <a:t> (MSE,NCC, EPIQA)</a:t>
            </a:r>
          </a:p>
          <a:p>
            <a:r>
              <a:rPr lang="ar-SY" dirty="0"/>
              <a:t>أفضل من البارامترات التقليدية </a:t>
            </a:r>
            <a:r>
              <a:rPr lang="en-US" dirty="0"/>
              <a:t>(PSNR, SSIM)</a:t>
            </a:r>
            <a:r>
              <a:rPr lang="ar-SY" dirty="0"/>
              <a:t> كونها ذات تمييزية أكبر وبالتالي يمكن اتخاذ القرار اعتماداً عليها وذلك اعتماداً على ذات الصور المشوهة لكافة خوارزميات الترميم المدروسة.</a:t>
            </a:r>
            <a:endParaRPr lang="en-US" dirty="0"/>
          </a:p>
        </p:txBody>
      </p:sp>
      <p:sp>
        <p:nvSpPr>
          <p:cNvPr id="8" name="Text Placeholder 7">
            <a:extLst>
              <a:ext uri="{FF2B5EF4-FFF2-40B4-BE49-F238E27FC236}">
                <a16:creationId xmlns:a16="http://schemas.microsoft.com/office/drawing/2014/main" id="{7C8A55E6-0CC4-4A6D-89DD-91EA310075AE}"/>
              </a:ext>
            </a:extLst>
          </p:cNvPr>
          <p:cNvSpPr>
            <a:spLocks noGrp="1"/>
          </p:cNvSpPr>
          <p:nvPr>
            <p:ph type="body" sz="quarter" idx="16"/>
          </p:nvPr>
        </p:nvSpPr>
        <p:spPr/>
        <p:txBody>
          <a:bodyPr/>
          <a:lstStyle/>
          <a:p>
            <a:r>
              <a:rPr lang="ar-SY" dirty="0"/>
              <a:t>ترميم الصور هو العملية التي تهدف إلى إصلاح الصور المشوّهة من خلال إعادة بناء الأجزاء المفقودة بما يتناسب من الأجزاء المجاورة السليمة للحصول على صورة أقرب ما تكون للصورة السليمة. لمجال ترميم الصور العديد من التطبيقات الهامة كترميم الصور المشوهة بفعل التقادم، إصلاح الصور المشوهة بسبب ضجيج تعرضت له الصورة، حذف جزء من الصورة غير مرغوب يحدده المستخدم ثم تعمل خوازمية الترميم على بناء الجزء المحذوف بما يتناسب مع الأجزاء المجاورة السليمة.</a:t>
            </a:r>
          </a:p>
          <a:p>
            <a:r>
              <a:rPr lang="ar-SY" dirty="0"/>
              <a:t>يهدف تقدير جودة الصور الرقمية إلى قياس مدى التشوه الذي تعرضت له الصور نتيجة العمليات المطبقة عليها. يؤدي تقدير جودة الصور دور هام في تطبيقات معالجة الصور المختلفة مثل مقارنة أداء عدة خوارزميات ضغط للصور، إزالة الضجيج، تقييم أداء الأنظمة، ترميم الصور، تحسين الصور.</a:t>
            </a:r>
          </a:p>
        </p:txBody>
      </p:sp>
      <p:sp>
        <p:nvSpPr>
          <p:cNvPr id="9" name="Text Placeholder 8">
            <a:extLst>
              <a:ext uri="{FF2B5EF4-FFF2-40B4-BE49-F238E27FC236}">
                <a16:creationId xmlns:a16="http://schemas.microsoft.com/office/drawing/2014/main" id="{881A0463-4F86-4FFA-A568-8D9DF7D44886}"/>
              </a:ext>
            </a:extLst>
          </p:cNvPr>
          <p:cNvSpPr>
            <a:spLocks noGrp="1"/>
          </p:cNvSpPr>
          <p:nvPr>
            <p:ph type="body" sz="quarter" idx="19"/>
          </p:nvPr>
        </p:nvSpPr>
        <p:spPr/>
        <p:txBody>
          <a:bodyPr/>
          <a:lstStyle/>
          <a:p>
            <a:r>
              <a:rPr lang="ar-SY" dirty="0"/>
              <a:t>خلقت البارامترات التقليدية حالة من الشك كونها ذات قيم متقاربة جداً وبالتالي من الصعب اتخاذ القرار اعتماداً عليها.</a:t>
            </a:r>
          </a:p>
          <a:p>
            <a:r>
              <a:rPr lang="ar-SY" dirty="0"/>
              <a:t>تبين أن البارامترات المقترحة ذات تمييزية أفضل كونها لا تعاني من حالة الشك المرافقة للبارامترات التقليدية وبالتالي يمكن اتخاذ القرار بناءً على البارامترات المقترحة.</a:t>
            </a:r>
          </a:p>
          <a:p>
            <a:r>
              <a:rPr lang="ar-SY" dirty="0"/>
              <a:t>يبين فيما يلي نتائج البارارمترات التقليدية وحالة الشك المرافقة لها بالاضافة إلى البارامترات المقترحة لأحد نتائج الترميم لخوارزميات الترميم الثلاث.</a:t>
            </a:r>
          </a:p>
          <a:p>
            <a:r>
              <a:rPr lang="ar-SY" dirty="0"/>
              <a:t>ساهمت البارامترات المقترحة في تعزيز القرار وهو أن الخوارزمية الثالثة أفضل.</a:t>
            </a:r>
          </a:p>
          <a:p>
            <a:pPr algn="r" rtl="0"/>
            <a:endParaRPr lang="ar-SY" dirty="0"/>
          </a:p>
          <a:p>
            <a:endParaRPr lang="ar-SY" dirty="0"/>
          </a:p>
          <a:p>
            <a:endParaRPr lang="en-US" dirty="0"/>
          </a:p>
        </p:txBody>
      </p:sp>
      <p:sp>
        <p:nvSpPr>
          <p:cNvPr id="23" name="Text Placeholder 22">
            <a:extLst>
              <a:ext uri="{FF2B5EF4-FFF2-40B4-BE49-F238E27FC236}">
                <a16:creationId xmlns:a16="http://schemas.microsoft.com/office/drawing/2014/main" id="{AA39FD8E-A103-4712-8B20-62170915E1E3}"/>
              </a:ext>
            </a:extLst>
          </p:cNvPr>
          <p:cNvSpPr>
            <a:spLocks noGrp="1"/>
          </p:cNvSpPr>
          <p:nvPr>
            <p:ph type="body" sz="quarter" idx="23"/>
          </p:nvPr>
        </p:nvSpPr>
        <p:spPr/>
        <p:txBody>
          <a:bodyPr/>
          <a:lstStyle/>
          <a:p>
            <a:r>
              <a:rPr lang="ar-SY" dirty="0"/>
              <a:t>يتضمن القسم العملي للبحث عدة مراحل:</a:t>
            </a:r>
          </a:p>
          <a:p>
            <a:pPr marL="457200" indent="-457200">
              <a:buFontTx/>
              <a:buChar char="-"/>
            </a:pPr>
            <a:r>
              <a:rPr lang="ar-SY" dirty="0"/>
              <a:t>المرحلة الأولى: تطبيق عدد من الصور المشوهة على ثلاث من خوارزميات ترميم الصور الرقمية والحصول على ناتج الترميم لكل صورة وذلك للخوارزميات الثلاث.</a:t>
            </a:r>
          </a:p>
          <a:p>
            <a:pPr marL="457200" indent="-457200">
              <a:buFontTx/>
              <a:buChar char="-"/>
            </a:pPr>
            <a:r>
              <a:rPr lang="ar-SY" dirty="0"/>
              <a:t>المرحلة الثانية: حساب بارامترات التقييم التقليدية لنتائج المرحلة الأولى.</a:t>
            </a:r>
          </a:p>
          <a:p>
            <a:pPr marL="457200" indent="-457200">
              <a:buFontTx/>
              <a:buChar char="-"/>
            </a:pPr>
            <a:r>
              <a:rPr lang="ar-SY" dirty="0"/>
              <a:t>المرحلة الثالثة: حساب بارامترات التقييم المقترحة لنتائج المرحلة الأولى.</a:t>
            </a:r>
          </a:p>
          <a:p>
            <a:pPr marL="457200" indent="-457200">
              <a:buFontTx/>
              <a:buChar char="-"/>
            </a:pPr>
            <a:r>
              <a:rPr lang="ar-SY" dirty="0"/>
              <a:t>المرحلة الرابعة: تقييم مدى فعالية البارامترات المقترحة ومقارنتها مع البارامترات التقليدية.</a:t>
            </a:r>
            <a:endParaRPr lang="en-US" dirty="0"/>
          </a:p>
        </p:txBody>
      </p:sp>
      <p:pic>
        <p:nvPicPr>
          <p:cNvPr id="17" name="Picture 16">
            <a:extLst>
              <a:ext uri="{FF2B5EF4-FFF2-40B4-BE49-F238E27FC236}">
                <a16:creationId xmlns:a16="http://schemas.microsoft.com/office/drawing/2014/main" id="{03C7BA25-DCD3-8088-0ECA-0C19558B5E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4875" y="13239243"/>
            <a:ext cx="1738800" cy="1738800"/>
          </a:xfrm>
          <a:prstGeom prst="rect">
            <a:avLst/>
          </a:prstGeom>
        </p:spPr>
      </p:pic>
      <p:pic>
        <p:nvPicPr>
          <p:cNvPr id="18" name="Picture 17">
            <a:extLst>
              <a:ext uri="{FF2B5EF4-FFF2-40B4-BE49-F238E27FC236}">
                <a16:creationId xmlns:a16="http://schemas.microsoft.com/office/drawing/2014/main" id="{6A8245A5-C513-7781-15D9-59D44AFC10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4615" y="15451740"/>
            <a:ext cx="1739320" cy="1739320"/>
          </a:xfrm>
          <a:prstGeom prst="rect">
            <a:avLst/>
          </a:prstGeom>
        </p:spPr>
      </p:pic>
      <p:pic>
        <p:nvPicPr>
          <p:cNvPr id="19" name="Picture 18">
            <a:extLst>
              <a:ext uri="{FF2B5EF4-FFF2-40B4-BE49-F238E27FC236}">
                <a16:creationId xmlns:a16="http://schemas.microsoft.com/office/drawing/2014/main" id="{6552074D-487B-2B2F-85FD-59D617410B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3286" y="17759416"/>
            <a:ext cx="1739320" cy="1739320"/>
          </a:xfrm>
          <a:prstGeom prst="rect">
            <a:avLst/>
          </a:prstGeom>
        </p:spPr>
      </p:pic>
      <p:sp>
        <p:nvSpPr>
          <p:cNvPr id="20" name="TextBox 19">
            <a:extLst>
              <a:ext uri="{FF2B5EF4-FFF2-40B4-BE49-F238E27FC236}">
                <a16:creationId xmlns:a16="http://schemas.microsoft.com/office/drawing/2014/main" id="{FE4A4705-1BD8-AFF1-1EE9-239397686499}"/>
              </a:ext>
            </a:extLst>
          </p:cNvPr>
          <p:cNvSpPr txBox="1"/>
          <p:nvPr/>
        </p:nvSpPr>
        <p:spPr>
          <a:xfrm>
            <a:off x="1507512" y="12888484"/>
            <a:ext cx="5869858" cy="2677656"/>
          </a:xfrm>
          <a:prstGeom prst="rect">
            <a:avLst/>
          </a:prstGeom>
          <a:noFill/>
        </p:spPr>
        <p:txBody>
          <a:bodyPr wrap="square" rtlCol="1">
            <a:spAutoFit/>
          </a:bodyPr>
          <a:lstStyle/>
          <a:p>
            <a:pPr algn="r"/>
            <a:r>
              <a:rPr lang="ar-SY" sz="2400" dirty="0"/>
              <a:t>خوارزمية الترميم الأولى:</a:t>
            </a:r>
          </a:p>
          <a:p>
            <a:pPr algn="r"/>
            <a:r>
              <a:rPr lang="en-US" sz="2400" dirty="0"/>
              <a:t>SSIM= 0.86</a:t>
            </a:r>
          </a:p>
          <a:p>
            <a:pPr algn="r"/>
            <a:r>
              <a:rPr lang="en-US" sz="2400" dirty="0"/>
              <a:t>PSNR= 18.3</a:t>
            </a:r>
          </a:p>
          <a:p>
            <a:pPr algn="r"/>
            <a:r>
              <a:rPr lang="en-US" sz="2400" dirty="0"/>
              <a:t>MSE= 729.8</a:t>
            </a:r>
          </a:p>
          <a:p>
            <a:pPr algn="r"/>
            <a:r>
              <a:rPr lang="en-US" sz="2400" dirty="0"/>
              <a:t>EPIQA= 18.3</a:t>
            </a:r>
          </a:p>
          <a:p>
            <a:pPr algn="r"/>
            <a:r>
              <a:rPr lang="en-US" sz="2400" dirty="0"/>
              <a:t>NCC=0.7416</a:t>
            </a:r>
            <a:endParaRPr lang="ar-SY" sz="2400" dirty="0"/>
          </a:p>
          <a:p>
            <a:endParaRPr lang="ar-SY" sz="2400" dirty="0"/>
          </a:p>
        </p:txBody>
      </p:sp>
      <p:sp>
        <p:nvSpPr>
          <p:cNvPr id="21" name="TextBox 20">
            <a:extLst>
              <a:ext uri="{FF2B5EF4-FFF2-40B4-BE49-F238E27FC236}">
                <a16:creationId xmlns:a16="http://schemas.microsoft.com/office/drawing/2014/main" id="{A97803A9-B458-C273-1400-327E940AF6EE}"/>
              </a:ext>
            </a:extLst>
          </p:cNvPr>
          <p:cNvSpPr txBox="1"/>
          <p:nvPr/>
        </p:nvSpPr>
        <p:spPr>
          <a:xfrm>
            <a:off x="1371596" y="15345093"/>
            <a:ext cx="5869858" cy="2677656"/>
          </a:xfrm>
          <a:prstGeom prst="rect">
            <a:avLst/>
          </a:prstGeom>
          <a:noFill/>
        </p:spPr>
        <p:txBody>
          <a:bodyPr wrap="square" rtlCol="1">
            <a:spAutoFit/>
          </a:bodyPr>
          <a:lstStyle/>
          <a:p>
            <a:pPr algn="r"/>
            <a:r>
              <a:rPr lang="ar-SY" sz="2400" dirty="0"/>
              <a:t>خوارزمية الترميم الثانية:</a:t>
            </a:r>
          </a:p>
          <a:p>
            <a:pPr algn="r"/>
            <a:r>
              <a:rPr lang="en-US" sz="2400" dirty="0"/>
              <a:t>SSIM= 0.86</a:t>
            </a:r>
          </a:p>
          <a:p>
            <a:pPr algn="r"/>
            <a:r>
              <a:rPr lang="en-US" sz="2400" dirty="0"/>
              <a:t>PSNR= 17.8</a:t>
            </a:r>
          </a:p>
          <a:p>
            <a:pPr algn="r"/>
            <a:r>
              <a:rPr lang="en-US" sz="2400" dirty="0"/>
              <a:t>MSE= 773.2</a:t>
            </a:r>
          </a:p>
          <a:p>
            <a:pPr algn="r"/>
            <a:r>
              <a:rPr lang="en-US" sz="2400" dirty="0"/>
              <a:t>EPIQA= 19</a:t>
            </a:r>
          </a:p>
          <a:p>
            <a:pPr algn="r"/>
            <a:r>
              <a:rPr lang="en-US" sz="2400" dirty="0"/>
              <a:t>NCC=0.7292</a:t>
            </a:r>
            <a:endParaRPr lang="ar-SY" sz="2400" dirty="0"/>
          </a:p>
          <a:p>
            <a:endParaRPr lang="ar-SY" sz="2400" dirty="0"/>
          </a:p>
        </p:txBody>
      </p:sp>
      <p:sp>
        <p:nvSpPr>
          <p:cNvPr id="22" name="TextBox 21">
            <a:extLst>
              <a:ext uri="{FF2B5EF4-FFF2-40B4-BE49-F238E27FC236}">
                <a16:creationId xmlns:a16="http://schemas.microsoft.com/office/drawing/2014/main" id="{5C7EA2C8-A391-9F78-658E-91B88F266FC6}"/>
              </a:ext>
            </a:extLst>
          </p:cNvPr>
          <p:cNvSpPr txBox="1"/>
          <p:nvPr/>
        </p:nvSpPr>
        <p:spPr>
          <a:xfrm>
            <a:off x="1371596" y="17576340"/>
            <a:ext cx="5869858" cy="2677656"/>
          </a:xfrm>
          <a:prstGeom prst="rect">
            <a:avLst/>
          </a:prstGeom>
          <a:noFill/>
        </p:spPr>
        <p:txBody>
          <a:bodyPr wrap="square" rtlCol="1">
            <a:spAutoFit/>
          </a:bodyPr>
          <a:lstStyle/>
          <a:p>
            <a:pPr algn="r"/>
            <a:r>
              <a:rPr lang="ar-SY" sz="2400" dirty="0"/>
              <a:t>خوارزمية الترميم الثالثة:</a:t>
            </a:r>
          </a:p>
          <a:p>
            <a:pPr algn="r"/>
            <a:r>
              <a:rPr lang="en-US" sz="2400" dirty="0"/>
              <a:t>SSIM= 0.86</a:t>
            </a:r>
          </a:p>
          <a:p>
            <a:pPr algn="r"/>
            <a:r>
              <a:rPr lang="en-US" sz="2400" dirty="0"/>
              <a:t>PSNR= 18.3</a:t>
            </a:r>
          </a:p>
          <a:p>
            <a:pPr algn="r"/>
            <a:r>
              <a:rPr lang="en-US" sz="2400" dirty="0"/>
              <a:t>MSE= 726.2</a:t>
            </a:r>
          </a:p>
          <a:p>
            <a:pPr algn="r"/>
            <a:r>
              <a:rPr lang="en-US" sz="2400" dirty="0"/>
              <a:t>EPIQA= 20.1</a:t>
            </a:r>
          </a:p>
          <a:p>
            <a:pPr algn="r"/>
            <a:r>
              <a:rPr lang="en-US" sz="2400" dirty="0"/>
              <a:t>NCC=0.7418</a:t>
            </a:r>
            <a:endParaRPr lang="ar-SY" sz="2400" dirty="0"/>
          </a:p>
          <a:p>
            <a:endParaRPr lang="ar-SY" sz="2400" dirty="0"/>
          </a:p>
        </p:txBody>
      </p:sp>
      <p:sp>
        <p:nvSpPr>
          <p:cNvPr id="25" name="Text Placeholder 24">
            <a:extLst>
              <a:ext uri="{FF2B5EF4-FFF2-40B4-BE49-F238E27FC236}">
                <a16:creationId xmlns:a16="http://schemas.microsoft.com/office/drawing/2014/main" id="{1E8116D0-2943-3A95-6544-3D99C9CC9DA6}"/>
              </a:ext>
            </a:extLst>
          </p:cNvPr>
          <p:cNvSpPr txBox="1">
            <a:spLocks noGrp="1"/>
          </p:cNvSpPr>
          <p:nvPr>
            <p:ph type="body" sz="quarter" idx="21"/>
          </p:nvPr>
        </p:nvSpPr>
        <p:spPr>
          <a:xfrm>
            <a:off x="877888" y="21555075"/>
            <a:ext cx="8545512" cy="8258671"/>
          </a:xfrm>
          <a:prstGeom prst="rect">
            <a:avLst/>
          </a:prstGeom>
          <a:noFill/>
        </p:spPr>
        <p:txBody>
          <a:bodyPr wrap="square">
            <a:spAutoFit/>
          </a:bodyPr>
          <a:lstStyle/>
          <a:p>
            <a:r>
              <a:rPr lang="en-US" sz="2000" dirty="0"/>
              <a:t>1-Kamyar </a:t>
            </a:r>
            <a:r>
              <a:rPr lang="en-US" sz="2000" dirty="0" err="1"/>
              <a:t>Nazeri</a:t>
            </a:r>
            <a:r>
              <a:rPr lang="en-US" sz="2000" dirty="0"/>
              <a:t>, Eric Ng, Tony Joseph, Faisal Qureshi, and Mehran Ebrahimi, (2019) “</a:t>
            </a:r>
            <a:r>
              <a:rPr lang="en-US" sz="2000" dirty="0" err="1"/>
              <a:t>Edgeconnect</a:t>
            </a:r>
            <a:r>
              <a:rPr lang="en-US" sz="2000" dirty="0"/>
              <a:t>: Generative image inpainting with adversarial edge learning”. </a:t>
            </a:r>
            <a:r>
              <a:rPr lang="en-US" sz="2000" dirty="0" err="1"/>
              <a:t>arXiv</a:t>
            </a:r>
            <a:r>
              <a:rPr lang="en-US" sz="2000" dirty="0"/>
              <a:t> preprint arXiv:1901.00212. 1, 2, 3, 5, 6, 7 .</a:t>
            </a:r>
          </a:p>
          <a:p>
            <a:pPr marL="0" indent="0" rtl="0">
              <a:buNone/>
            </a:pPr>
            <a:r>
              <a:rPr lang="en-US" sz="2000" dirty="0"/>
              <a:t>2- </a:t>
            </a:r>
            <a:r>
              <a:rPr lang="en-US" sz="2000" dirty="0" err="1"/>
              <a:t>Yurui</a:t>
            </a:r>
            <a:r>
              <a:rPr lang="en-US" sz="2000" dirty="0"/>
              <a:t> Ren, </a:t>
            </a:r>
            <a:r>
              <a:rPr lang="en-US" sz="2000" dirty="0" err="1"/>
              <a:t>Xiaoming</a:t>
            </a:r>
            <a:r>
              <a:rPr lang="en-US" sz="2000" dirty="0"/>
              <a:t> Yu, </a:t>
            </a:r>
            <a:r>
              <a:rPr lang="en-US" sz="2000" dirty="0" err="1"/>
              <a:t>Ruonan</a:t>
            </a:r>
            <a:r>
              <a:rPr lang="en-US" sz="2000" dirty="0"/>
              <a:t> Zhang, Thomas H. Li, Shan Liu, Ge Li , (2019) “</a:t>
            </a:r>
            <a:r>
              <a:rPr lang="en-US" sz="2000" dirty="0" err="1"/>
              <a:t>StructureFlow</a:t>
            </a:r>
            <a:r>
              <a:rPr lang="en-US" sz="2000" dirty="0"/>
              <a:t>: Image Inpainting via Structure-Aware Appearance Flow” The IEEE International Conference on Computer Vision (ICCV), pp. 181-190</a:t>
            </a:r>
          </a:p>
          <a:p>
            <a:pPr marL="0" indent="0" rtl="0">
              <a:buNone/>
            </a:pPr>
            <a:r>
              <a:rPr lang="en-US" sz="2000" dirty="0"/>
              <a:t>3- Xin Hong , </a:t>
            </a:r>
            <a:r>
              <a:rPr lang="en-US" sz="2000" dirty="0" err="1"/>
              <a:t>Pengfei</a:t>
            </a:r>
            <a:r>
              <a:rPr lang="en-US" sz="2000" dirty="0"/>
              <a:t> </a:t>
            </a:r>
            <a:r>
              <a:rPr lang="en-US" sz="2000" dirty="0" err="1"/>
              <a:t>wiong</a:t>
            </a:r>
            <a:r>
              <a:rPr lang="en-US" sz="2000" dirty="0"/>
              <a:t> , </a:t>
            </a:r>
            <a:r>
              <a:rPr lang="en-US" sz="2000" dirty="0" err="1"/>
              <a:t>Renhe</a:t>
            </a:r>
            <a:r>
              <a:rPr lang="en-US" sz="2000" dirty="0"/>
              <a:t> Ji , </a:t>
            </a:r>
            <a:r>
              <a:rPr lang="en-US" sz="2000" dirty="0" err="1"/>
              <a:t>Haoqiang</a:t>
            </a:r>
            <a:r>
              <a:rPr lang="en-US" sz="2000" dirty="0"/>
              <a:t> Fan, (2019) “ Deep Fusion Network ACM International Conference on Multimedia </a:t>
            </a:r>
          </a:p>
          <a:p>
            <a:pPr marL="0" indent="0" rtl="0">
              <a:buNone/>
            </a:pPr>
            <a:r>
              <a:rPr lang="en-US" sz="2000" dirty="0"/>
              <a:t>4-M </a:t>
            </a:r>
            <a:r>
              <a:rPr lang="en-US" sz="2000" dirty="0" err="1"/>
              <a:t>Sudhakara</a:t>
            </a:r>
            <a:r>
              <a:rPr lang="en-US" sz="2000" dirty="0"/>
              <a:t>, M Janaki Meena‚ (2020)“An edge detection mechanism using L*A*B Color-based contrast enhancement for underwater images“ Indonesian Journal of Electrical Engineering and Computer Science Vol. 18, No. 1, pp. 41~48. </a:t>
            </a:r>
          </a:p>
          <a:p>
            <a:pPr marL="0" indent="0" rtl="0">
              <a:buNone/>
            </a:pPr>
            <a:r>
              <a:rPr lang="en-US" sz="2000" dirty="0"/>
              <a:t>5- </a:t>
            </a:r>
            <a:r>
              <a:rPr lang="en-US" sz="2000" dirty="0" err="1"/>
              <a:t>Seyed</a:t>
            </a:r>
            <a:r>
              <a:rPr lang="en-US" sz="2000" dirty="0"/>
              <a:t> Muhammad Hossein Mousavi, S. Muhammad Hassan </a:t>
            </a:r>
            <a:r>
              <a:rPr lang="en-US" sz="2000" dirty="0" err="1"/>
              <a:t>Mosavi</a:t>
            </a:r>
            <a:r>
              <a:rPr lang="en-US" sz="2000" dirty="0"/>
              <a:t>, (2022) “A New Edge and Pixel-Based Image Quality Assessment Metric for </a:t>
            </a:r>
            <a:r>
              <a:rPr lang="en-US" sz="2000" dirty="0" err="1"/>
              <a:t>Colour</a:t>
            </a:r>
            <a:r>
              <a:rPr lang="en-US" sz="2000" dirty="0"/>
              <a:t> and Depth Images “ Iranian joint congress on Fuzzy and Intelligent Systems (CFIS). </a:t>
            </a:r>
          </a:p>
          <a:p>
            <a:pPr marL="0" indent="0" rtl="0">
              <a:buNone/>
            </a:pPr>
            <a:r>
              <a:rPr lang="en-US" sz="2000" dirty="0"/>
              <a:t>6- </a:t>
            </a:r>
            <a:r>
              <a:rPr lang="en-US" sz="2000" dirty="0" err="1"/>
              <a:t>Hepi</a:t>
            </a:r>
            <a:r>
              <a:rPr lang="en-US" sz="2000" dirty="0"/>
              <a:t> </a:t>
            </a:r>
            <a:r>
              <a:rPr lang="en-US" sz="2000" dirty="0" err="1"/>
              <a:t>Hapsari</a:t>
            </a:r>
            <a:r>
              <a:rPr lang="en-US" sz="2000" dirty="0"/>
              <a:t> </a:t>
            </a:r>
            <a:r>
              <a:rPr lang="en-US" sz="2000" dirty="0" err="1"/>
              <a:t>Handayani</a:t>
            </a:r>
            <a:r>
              <a:rPr lang="en-US" sz="2000" dirty="0">
                <a:solidFill>
                  <a:srgbClr val="0563C1"/>
                </a:solidFill>
                <a:latin typeface="Times New Roman" panose="02020603050405020304" pitchFamily="18" charset="0"/>
              </a:rPr>
              <a:t>,</a:t>
            </a:r>
            <a:r>
              <a:rPr lang="en-US" sz="2000" dirty="0">
                <a:latin typeface="Times New Roman" panose="02020603050405020304" pitchFamily="18" charset="0"/>
              </a:rPr>
              <a:t>(2010), “</a:t>
            </a:r>
            <a:r>
              <a:rPr lang="en-US" sz="2000" dirty="0"/>
              <a:t>DIGITAL IMAGE MATCHING METHOD USING NORMALIZED CROSS-CORRELATION (NCC) “</a:t>
            </a:r>
            <a:r>
              <a:rPr lang="en-US" sz="2000" b="0" i="0" dirty="0">
                <a:solidFill>
                  <a:srgbClr val="000000"/>
                </a:solidFill>
                <a:effectLst/>
                <a:latin typeface="-apple-system"/>
              </a:rPr>
              <a:t>Geoid Journal of Geodesy and Geomatics </a:t>
            </a:r>
            <a:r>
              <a:rPr lang="en-US" sz="2000" dirty="0"/>
              <a:t>Vol. 06, No. </a:t>
            </a:r>
            <a:r>
              <a:rPr lang="en-US" sz="2000"/>
              <a:t>01</a:t>
            </a:r>
            <a:endParaRPr lang="ar-SY" sz="2000" dirty="0"/>
          </a:p>
          <a:p>
            <a:pPr marL="0" indent="0" rtl="0">
              <a:buNone/>
            </a:pPr>
            <a:endParaRPr lang="en-US" sz="2000" dirty="0"/>
          </a:p>
          <a:p>
            <a:endParaRPr lang="ar-SY" sz="2000" dirty="0"/>
          </a:p>
        </p:txBody>
      </p:sp>
    </p:spTree>
    <p:extLst>
      <p:ext uri="{BB962C8B-B14F-4D97-AF65-F5344CB8AC3E}">
        <p14:creationId xmlns:p14="http://schemas.microsoft.com/office/powerpoint/2010/main" val="480976070"/>
      </p:ext>
    </p:extLst>
  </p:cSld>
  <p:clrMapOvr>
    <a:masterClrMapping/>
  </p:clrMapOvr>
</p:sld>
</file>

<file path=ppt/theme/theme1.xml><?xml version="1.0" encoding="utf-8"?>
<a:theme xmlns:a="http://schemas.openxmlformats.org/drawingml/2006/main" name="Office Theme">
  <a:themeElements>
    <a:clrScheme name="الوان همك">
      <a:dk1>
        <a:sysClr val="windowText" lastClr="000000"/>
      </a:dk1>
      <a:lt1>
        <a:sysClr val="window" lastClr="FFFFFF"/>
      </a:lt1>
      <a:dk2>
        <a:srgbClr val="44546A"/>
      </a:dk2>
      <a:lt2>
        <a:srgbClr val="E7E6E6"/>
      </a:lt2>
      <a:accent1>
        <a:srgbClr val="B2B2B2"/>
      </a:accent1>
      <a:accent2>
        <a:srgbClr val="F9D829"/>
      </a:accent2>
      <a:accent3>
        <a:srgbClr val="7D204B"/>
      </a:accent3>
      <a:accent4>
        <a:srgbClr val="B2B2B2"/>
      </a:accent4>
      <a:accent5>
        <a:srgbClr val="F9D829"/>
      </a:accent5>
      <a:accent6>
        <a:srgbClr val="7D204B"/>
      </a:accent6>
      <a:hlink>
        <a:srgbClr val="0563C1"/>
      </a:hlink>
      <a:folHlink>
        <a:srgbClr val="954F72"/>
      </a:folHlink>
    </a:clrScheme>
    <a:fontScheme name="همك بوسترات">
      <a:majorFont>
        <a:latin typeface="Bahij TheSansArabic Plain"/>
        <a:ea typeface=""/>
        <a:cs typeface="Bahij TheSansArabic Plain"/>
      </a:majorFont>
      <a:minorFont>
        <a:latin typeface="Bahij TheSansArabic Plain"/>
        <a:ea typeface=""/>
        <a:cs typeface="Bahij TheSansArabic Plai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148</TotalTime>
  <Words>699</Words>
  <Application>Microsoft Office PowerPoint</Application>
  <PresentationFormat>Custom</PresentationFormat>
  <Paragraphs>44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Times New Roman</vt:lpstr>
      <vt:lpstr>Arial</vt:lpstr>
      <vt:lpstr>Bahij TheSansArabic Plain</vt:lpstr>
      <vt:lpstr>-apple-system</vt:lpstr>
      <vt:lpstr>Office Theme</vt:lpstr>
      <vt:lpstr>PowerPoint Presentation</vt:lpstr>
    </vt:vector>
  </TitlesOfParts>
  <Company>moness.designer@gmail.com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Moness kassab</dc:creator>
  <cp:lastModifiedBy>Touka ALkayyal</cp:lastModifiedBy>
  <cp:revision>14</cp:revision>
  <dcterms:created xsi:type="dcterms:W3CDTF">2023-01-09T11:58:18Z</dcterms:created>
  <dcterms:modified xsi:type="dcterms:W3CDTF">2023-07-07T22:27:29Z</dcterms:modified>
</cp:coreProperties>
</file>