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59" r:id="rId4"/>
    <p:sldId id="261" r:id="rId5"/>
  </p:sldIdLst>
  <p:sldSz cx="21383625" cy="30240288"/>
  <p:notesSz cx="6858000" cy="9144000"/>
  <p:embeddedFontLst>
    <p:embeddedFont>
      <p:font typeface="Bahij TheSansArabic Plain" panose="02040503050201020203" charset="-78"/>
      <p:regular r:id="rId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4660"/>
  </p:normalViewPr>
  <p:slideViewPr>
    <p:cSldViewPr snapToGrid="0" showGuides="1">
      <p:cViewPr>
        <p:scale>
          <a:sx n="39" d="100"/>
          <a:sy n="39" d="100"/>
        </p:scale>
        <p:origin x="1050" y="30"/>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306CB59-546B-4B47-A588-2E47A1EAD5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xmlns="" id="{371DE358-820A-4497-872E-06E86BF323D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xmlns="" id="{E7D28591-16A7-401D-876B-B779C1CBF11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xmlns=""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xmlns=""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xmlns=""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xmlns=""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xmlns=""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xmlns=""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xmlns=""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xmlns=""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xmlns=""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xmlns=""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xmlns=""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xmlns=""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xmlns=""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xmlns=""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xmlns=""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2C99A7A5-BEE1-4FD8-BBE4-7C7263668C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xmlns="" id="{0BE6D687-A0DA-4168-A002-20E8AECFB87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xmlns="" id="{D1F2679B-4BA6-425D-AE7F-59351138E477}"/>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xmlns=""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xmlns=""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xmlns=""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xmlns=""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xmlns=""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xmlns=""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xmlns=""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xmlns=""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xmlns=""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xmlns=""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xmlns=""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6F00167E-C40E-4E4B-A4CA-B0C9F086F9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xmlns="" id="{CFB17084-E79D-40E4-B81F-D2D96CCB5AB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xmlns="" id="{7292FA10-781D-46CC-8A4A-4E9E837831E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xmlns=""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xmlns=""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xmlns=""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xmlns=""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xmlns=""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xmlns=""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xmlns=""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xmlns=""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xmlns=""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xmlns=""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xmlns=""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xmlns=""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xmlns=""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B94CE640-1DF4-47AE-8A47-EC90678B03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xmlns="" id="{8F5491F1-A0F4-497E-8930-BAC9590E451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81C44E4A-5EF2-452A-9AAC-DF602411731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xmlns=""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xmlns=""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xmlns=""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xmlns=""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xmlns=""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xmlns=""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xmlns=""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xmlns=""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xmlns=""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xmlns=""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xmlns=""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xmlns=""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xmlns=""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13A4BED-DAD1-4FA4-ADBD-585846D11008}"/>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E62CA565-A9EA-48FB-84B4-4C244D3959A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863776-5131-44F2-8E9D-A4E8C36E7050}"/>
              </a:ext>
            </a:extLst>
          </p:cNvPr>
          <p:cNvSpPr>
            <a:spLocks noGrp="1"/>
          </p:cNvSpPr>
          <p:nvPr>
            <p:ph type="body" sz="quarter" idx="10"/>
          </p:nvPr>
        </p:nvSpPr>
        <p:spPr/>
        <p:txBody>
          <a:bodyPr/>
          <a:lstStyle/>
          <a:p>
            <a:r>
              <a:rPr lang="ar-SY" dirty="0"/>
              <a:t>تحسين خوارزميات الكشف عن تعابير الوجه في الفيديو الرقمي</a:t>
            </a:r>
            <a:endParaRPr lang="en-US" dirty="0"/>
          </a:p>
        </p:txBody>
      </p:sp>
      <p:sp>
        <p:nvSpPr>
          <p:cNvPr id="3" name="Text Placeholder 2">
            <a:extLst>
              <a:ext uri="{FF2B5EF4-FFF2-40B4-BE49-F238E27FC236}">
                <a16:creationId xmlns:a16="http://schemas.microsoft.com/office/drawing/2014/main" xmlns="" id="{7C1B4AC8-0CDE-4881-989E-B3861314FA95}"/>
              </a:ext>
            </a:extLst>
          </p:cNvPr>
          <p:cNvSpPr>
            <a:spLocks noGrp="1"/>
          </p:cNvSpPr>
          <p:nvPr>
            <p:ph type="body" sz="quarter" idx="11"/>
          </p:nvPr>
        </p:nvSpPr>
        <p:spPr>
          <a:xfrm>
            <a:off x="849086" y="4303519"/>
            <a:ext cx="19659600" cy="876300"/>
          </a:xfrm>
        </p:spPr>
        <p:txBody>
          <a:bodyPr/>
          <a:lstStyle/>
          <a:p>
            <a:r>
              <a:rPr lang="en-US" dirty="0"/>
              <a:t>Improving Facial Expression Detection Algorithms in Digital Video</a:t>
            </a:r>
            <a:endParaRPr lang="en-US" dirty="0"/>
          </a:p>
        </p:txBody>
      </p:sp>
      <p:sp>
        <p:nvSpPr>
          <p:cNvPr id="4" name="Text Placeholder 3">
            <a:extLst>
              <a:ext uri="{FF2B5EF4-FFF2-40B4-BE49-F238E27FC236}">
                <a16:creationId xmlns:a16="http://schemas.microsoft.com/office/drawing/2014/main" xmlns="" id="{4550B31C-3904-4809-8C8E-ACBC58126342}"/>
              </a:ext>
            </a:extLst>
          </p:cNvPr>
          <p:cNvSpPr>
            <a:spLocks noGrp="1"/>
          </p:cNvSpPr>
          <p:nvPr>
            <p:ph type="body" sz="quarter" idx="12"/>
          </p:nvPr>
        </p:nvSpPr>
        <p:spPr/>
        <p:txBody>
          <a:bodyPr/>
          <a:lstStyle/>
          <a:p>
            <a:r>
              <a:rPr lang="ar-SY" dirty="0" smtClean="0"/>
              <a:t>م. ولاء سفور</a:t>
            </a:r>
            <a:endParaRPr lang="en-US" dirty="0"/>
          </a:p>
        </p:txBody>
      </p:sp>
      <p:sp>
        <p:nvSpPr>
          <p:cNvPr id="5" name="Text Placeholder 4">
            <a:extLst>
              <a:ext uri="{FF2B5EF4-FFF2-40B4-BE49-F238E27FC236}">
                <a16:creationId xmlns:a16="http://schemas.microsoft.com/office/drawing/2014/main" xmlns="" id="{79B45D22-3A2E-459E-84BE-4D191A8561AA}"/>
              </a:ext>
            </a:extLst>
          </p:cNvPr>
          <p:cNvSpPr>
            <a:spLocks noGrp="1"/>
          </p:cNvSpPr>
          <p:nvPr>
            <p:ph type="body" sz="quarter" idx="13"/>
          </p:nvPr>
        </p:nvSpPr>
        <p:spPr/>
        <p:txBody>
          <a:bodyPr/>
          <a:lstStyle/>
          <a:p>
            <a:r>
              <a:rPr lang="ar-SY" dirty="0" smtClean="0"/>
              <a:t>د. طلال حمود</a:t>
            </a:r>
            <a:endParaRPr lang="en-US" dirty="0"/>
          </a:p>
        </p:txBody>
      </p:sp>
      <p:sp>
        <p:nvSpPr>
          <p:cNvPr id="6" name="Text Placeholder 5">
            <a:extLst>
              <a:ext uri="{FF2B5EF4-FFF2-40B4-BE49-F238E27FC236}">
                <a16:creationId xmlns:a16="http://schemas.microsoft.com/office/drawing/2014/main" xmlns="" id="{8A1D0515-DFB0-4BAC-8118-C4BF5D700927}"/>
              </a:ext>
            </a:extLst>
          </p:cNvPr>
          <p:cNvSpPr>
            <a:spLocks noGrp="1"/>
          </p:cNvSpPr>
          <p:nvPr>
            <p:ph type="body" sz="quarter" idx="14"/>
          </p:nvPr>
        </p:nvSpPr>
        <p:spPr/>
        <p:txBody>
          <a:bodyPr/>
          <a:lstStyle/>
          <a:p>
            <a:r>
              <a:rPr lang="ar-SY" dirty="0" smtClean="0"/>
              <a:t>قسم هندسة الإلكترونيات والاتصالات</a:t>
            </a:r>
            <a:endParaRPr lang="en-US" dirty="0"/>
          </a:p>
        </p:txBody>
      </p:sp>
      <p:sp>
        <p:nvSpPr>
          <p:cNvPr id="7" name="Text Placeholder 6">
            <a:extLst>
              <a:ext uri="{FF2B5EF4-FFF2-40B4-BE49-F238E27FC236}">
                <a16:creationId xmlns:a16="http://schemas.microsoft.com/office/drawing/2014/main" xmlns="" id="{527D1516-F5F4-47B2-9065-8D5C6B0F27C7}"/>
              </a:ext>
            </a:extLst>
          </p:cNvPr>
          <p:cNvSpPr>
            <a:spLocks noGrp="1"/>
          </p:cNvSpPr>
          <p:nvPr>
            <p:ph type="body" sz="quarter" idx="15"/>
          </p:nvPr>
        </p:nvSpPr>
        <p:spPr/>
        <p:txBody>
          <a:bodyPr/>
          <a:lstStyle/>
          <a:p>
            <a:r>
              <a:rPr lang="ar-SY" dirty="0"/>
              <a:t>يقترح البحث خوارزمية لكشف تعابير الوجه الأساسيّة في مقاطع الفيديو الرقميّ. تنتمي الخوارزمية  إلى خوارزميات الطرائق التقليديّة المتضمّنة استخلاص سمات مظهر وسمات هندسيّة من صورة الوجه، وتعتمد على تحليل الفيديو في كلٍّ من المستويين الحيّزي والزمني لكشف الانتقال من التعبير المحايد إلى أحد التعابير السبعة الأساسيّة (الفرح والحزن والدهشة والغضب والاشمئزاز والاحتقار والخوف)، كما يعرض البحث مقارنة بين ضبط الخوارزميّة المقترحة وضبط بعض خوارزميّات التصنيف المماثل.</a:t>
            </a:r>
            <a:endParaRPr lang="en-US" dirty="0"/>
          </a:p>
        </p:txBody>
      </p:sp>
      <p:sp>
        <p:nvSpPr>
          <p:cNvPr id="8" name="Text Placeholder 7">
            <a:extLst>
              <a:ext uri="{FF2B5EF4-FFF2-40B4-BE49-F238E27FC236}">
                <a16:creationId xmlns:a16="http://schemas.microsoft.com/office/drawing/2014/main" xmlns="" id="{1910C507-D1FE-4AE2-B93E-BF7ACC448F82}"/>
              </a:ext>
            </a:extLst>
          </p:cNvPr>
          <p:cNvSpPr>
            <a:spLocks noGrp="1"/>
          </p:cNvSpPr>
          <p:nvPr>
            <p:ph type="body" sz="quarter" idx="16"/>
          </p:nvPr>
        </p:nvSpPr>
        <p:spPr>
          <a:xfrm>
            <a:off x="8052619" y="7977977"/>
            <a:ext cx="5558913" cy="9448800"/>
          </a:xfrm>
        </p:spPr>
        <p:txBody>
          <a:bodyPr/>
          <a:lstStyle/>
          <a:p>
            <a:pPr lvl="0"/>
            <a:r>
              <a:rPr lang="ar-SY" dirty="0" smtClean="0"/>
              <a:t>اعتُمد في التنفيذ العملي على لغة بايثون </a:t>
            </a:r>
            <a:r>
              <a:rPr lang="en-US" dirty="0" smtClean="0"/>
              <a:t>Python</a:t>
            </a:r>
            <a:r>
              <a:rPr lang="ar-SY" dirty="0" smtClean="0"/>
              <a:t> الإصدار 3.6، ويمكن تلخيص المراحل العملية للبحث بما يأتي:</a:t>
            </a:r>
          </a:p>
          <a:p>
            <a:pPr marL="457200" lvl="0" indent="-457200">
              <a:buFont typeface="Bahij TheSansArabic Plain" panose="02040503050201020203" charset="-78"/>
              <a:buChar char="‐"/>
            </a:pPr>
            <a:r>
              <a:rPr lang="ar-SY" dirty="0" smtClean="0"/>
              <a:t> زيادة سرعة خوارزميّة </a:t>
            </a:r>
            <a:r>
              <a:rPr lang="ar-SY" dirty="0"/>
              <a:t>كشف الوجه فيولا جونز </a:t>
            </a:r>
            <a:r>
              <a:rPr lang="en-US" dirty="0"/>
              <a:t>Viola-Jones</a:t>
            </a:r>
            <a:r>
              <a:rPr lang="ar-SY" dirty="0"/>
              <a:t>، </a:t>
            </a:r>
            <a:r>
              <a:rPr lang="ar-SY" dirty="0" smtClean="0"/>
              <a:t>بالاعتماد على كشف الجلد في المنطقة المحيطية من الصورة.</a:t>
            </a:r>
            <a:endParaRPr lang="en-US" dirty="0"/>
          </a:p>
          <a:p>
            <a:pPr marL="457200" lvl="0" indent="-457200">
              <a:buFontTx/>
              <a:buChar char="-"/>
            </a:pPr>
            <a:r>
              <a:rPr lang="ar-SY" dirty="0" smtClean="0"/>
              <a:t>تطوير </a:t>
            </a:r>
            <a:r>
              <a:rPr lang="ar-SY" dirty="0"/>
              <a:t>خوارزميّة معتمدة على الإطار لكشف تعابير الوجه، وذلك بالاعتماد على </a:t>
            </a:r>
            <a:r>
              <a:rPr lang="ar-SY" dirty="0" smtClean="0"/>
              <a:t>سمة مظهر هي المخطط التكراري للتدرجات الموجهة </a:t>
            </a:r>
            <a:r>
              <a:rPr lang="en-US" dirty="0" smtClean="0"/>
              <a:t>Histogram of Oriented Gradients(HOG)</a:t>
            </a:r>
            <a:r>
              <a:rPr lang="ar-SY" dirty="0" smtClean="0"/>
              <a:t>،  </a:t>
            </a:r>
            <a:r>
              <a:rPr lang="ar-SY" dirty="0"/>
              <a:t>وسمات هندسيّة، حيث قمنا بتدريب الخوارزمية واختبارها على صور من قاعدة المعطيات كون كاناده </a:t>
            </a:r>
            <a:r>
              <a:rPr lang="en-US" dirty="0" err="1"/>
              <a:t>CK</a:t>
            </a:r>
            <a:r>
              <a:rPr lang="en-US" dirty="0"/>
              <a:t> </a:t>
            </a:r>
            <a:r>
              <a:rPr lang="ar-SY" dirty="0" smtClean="0"/>
              <a:t>.</a:t>
            </a:r>
          </a:p>
          <a:p>
            <a:pPr marL="457200" lvl="0" indent="-457200">
              <a:buFontTx/>
              <a:buChar char="-"/>
            </a:pPr>
            <a:r>
              <a:rPr lang="ar-SY" dirty="0" smtClean="0"/>
              <a:t> تطوير </a:t>
            </a:r>
            <a:r>
              <a:rPr lang="ar-SY" dirty="0"/>
              <a:t>خوارزميّة معتمدة على تعاقب الأطر لكشف تعابير الوجه، وذلك بإضافة تعديل على الخوارزميّة الأولى (الخوارزمية المطورة المعتمدة على الإطار)، </a:t>
            </a:r>
            <a:endParaRPr lang="en-US" dirty="0"/>
          </a:p>
        </p:txBody>
      </p:sp>
      <p:sp>
        <p:nvSpPr>
          <p:cNvPr id="9" name="Text Placeholder 8">
            <a:extLst>
              <a:ext uri="{FF2B5EF4-FFF2-40B4-BE49-F238E27FC236}">
                <a16:creationId xmlns:a16="http://schemas.microsoft.com/office/drawing/2014/main" xmlns="" id="{DF8C99CE-EC97-4365-BA04-DA1216E54657}"/>
              </a:ext>
            </a:extLst>
          </p:cNvPr>
          <p:cNvSpPr>
            <a:spLocks noGrp="1"/>
          </p:cNvSpPr>
          <p:nvPr>
            <p:ph type="body" sz="quarter" idx="17"/>
          </p:nvPr>
        </p:nvSpPr>
        <p:spPr>
          <a:xfrm>
            <a:off x="1142696" y="8153401"/>
            <a:ext cx="5558913" cy="4561114"/>
          </a:xfrm>
        </p:spPr>
        <p:txBody>
          <a:bodyPr/>
          <a:lstStyle/>
          <a:p>
            <a:r>
              <a:rPr lang="ar-SY" dirty="0"/>
              <a:t>والذي يتمثّل بإضافة دراسة للتغيّرات الزمنيّة بين الأطر، وذلك للسمات الهندسيّة المحسوبة على مستوى </a:t>
            </a:r>
            <a:r>
              <a:rPr lang="ar-SY" dirty="0" smtClean="0"/>
              <a:t>الإطار. وقد جرى تدريب </a:t>
            </a:r>
            <a:r>
              <a:rPr lang="ar-SY" dirty="0"/>
              <a:t>واختبار الخوارزميّة المعدّلة على قاعدة المعطيات جون كاناده الموسّعة </a:t>
            </a:r>
            <a:r>
              <a:rPr lang="en-US" dirty="0" err="1"/>
              <a:t>CK</a:t>
            </a:r>
            <a:r>
              <a:rPr lang="en-US" dirty="0"/>
              <a:t>+ </a:t>
            </a:r>
            <a:r>
              <a:rPr lang="ar-SY" dirty="0" smtClean="0"/>
              <a:t>والتي </a:t>
            </a:r>
            <a:r>
              <a:rPr lang="ar-SY" dirty="0"/>
              <a:t>تشمل تعاقب أطر بدءاً من إطار التعبير المحايد وحتى واحد من سبعة تعابير (الحزن والفرح والغضب والدهشة والاشمئزاز والخوف </a:t>
            </a:r>
            <a:r>
              <a:rPr lang="ar-SY" dirty="0" smtClean="0"/>
              <a:t>والاحتقار.</a:t>
            </a:r>
            <a:endParaRPr lang="en-US" dirty="0"/>
          </a:p>
          <a:p>
            <a:endParaRPr lang="en-US" dirty="0"/>
          </a:p>
        </p:txBody>
      </p:sp>
      <p:sp>
        <p:nvSpPr>
          <p:cNvPr id="11" name="Text Placeholder 10">
            <a:extLst>
              <a:ext uri="{FF2B5EF4-FFF2-40B4-BE49-F238E27FC236}">
                <a16:creationId xmlns:a16="http://schemas.microsoft.com/office/drawing/2014/main" xmlns="" id="{CBB59E8D-7593-4EDB-A568-10ECC3A1FAD1}"/>
              </a:ext>
            </a:extLst>
          </p:cNvPr>
          <p:cNvSpPr>
            <a:spLocks noGrp="1"/>
          </p:cNvSpPr>
          <p:nvPr>
            <p:ph type="body" sz="quarter" idx="19"/>
          </p:nvPr>
        </p:nvSpPr>
        <p:spPr/>
        <p:txBody>
          <a:bodyPr/>
          <a:lstStyle/>
          <a:p>
            <a:r>
              <a:rPr lang="ar-SY" dirty="0" smtClean="0"/>
              <a:t>يشمل القسم النظري للبحث دراسة لخوارزمية فيولا جونز </a:t>
            </a:r>
            <a:r>
              <a:rPr lang="en-US" dirty="0" smtClean="0"/>
              <a:t>Viola-Jones</a:t>
            </a:r>
            <a:r>
              <a:rPr lang="ar-SY" dirty="0" smtClean="0"/>
              <a:t> لكشف وتحديد الوجه، كما يشمل دراسة مرجعية لخوارزميات الطرائق التقليدية لكشف تعابير الوجه، والسمات الهندسية وسمات المظهر التي تعتمد عليها هذه الطرائق، بالإافة إلى دراسة مرجعية عن آلة شعاع الدعم </a:t>
            </a:r>
            <a:r>
              <a:rPr lang="en-US" dirty="0" smtClean="0"/>
              <a:t>Support Vector Machine (</a:t>
            </a:r>
            <a:r>
              <a:rPr lang="en-US" dirty="0" err="1" smtClean="0"/>
              <a:t>SVM</a:t>
            </a:r>
            <a:r>
              <a:rPr lang="en-US" dirty="0" smtClean="0"/>
              <a:t>)</a:t>
            </a:r>
            <a:r>
              <a:rPr lang="ar-SY" dirty="0" smtClean="0"/>
              <a:t>، مع أهم دوال النوى التي تعتمد عليها.</a:t>
            </a:r>
            <a:endParaRPr lang="en-US" dirty="0"/>
          </a:p>
        </p:txBody>
      </p:sp>
      <p:sp>
        <p:nvSpPr>
          <p:cNvPr id="12" name="Text Placeholder 11">
            <a:extLst>
              <a:ext uri="{FF2B5EF4-FFF2-40B4-BE49-F238E27FC236}">
                <a16:creationId xmlns:a16="http://schemas.microsoft.com/office/drawing/2014/main" xmlns="" id="{551FEB07-11FD-4B09-98DF-B731256B98F8}"/>
              </a:ext>
            </a:extLst>
          </p:cNvPr>
          <p:cNvSpPr>
            <a:spLocks noGrp="1"/>
          </p:cNvSpPr>
          <p:nvPr>
            <p:ph type="body" sz="quarter" idx="20"/>
          </p:nvPr>
        </p:nvSpPr>
        <p:spPr>
          <a:xfrm>
            <a:off x="1135319" y="19613880"/>
            <a:ext cx="12476213" cy="2628282"/>
          </a:xfrm>
        </p:spPr>
        <p:txBody>
          <a:bodyPr/>
          <a:lstStyle/>
          <a:p>
            <a:pPr marL="457200" indent="-457200">
              <a:buFontTx/>
              <a:buChar char="-"/>
            </a:pPr>
            <a:r>
              <a:rPr lang="ar-SY" dirty="0" smtClean="0"/>
              <a:t>جرى إنقاص الزمن اللازم لكشف وتحديد الوجه بالاعتماد على خوارزمية فيولا-جونز.</a:t>
            </a:r>
          </a:p>
          <a:p>
            <a:pPr marL="457200" indent="-457200">
              <a:buFontTx/>
              <a:buChar char="-"/>
            </a:pPr>
            <a:r>
              <a:rPr lang="ar-SY" dirty="0" smtClean="0"/>
              <a:t>جرى تطوير خوارزمية لكشف 7 تعابير على مستوى الصور الثابتة بضبط </a:t>
            </a:r>
            <a:r>
              <a:rPr lang="en-US" dirty="0" smtClean="0"/>
              <a:t>96.6%</a:t>
            </a:r>
            <a:r>
              <a:rPr lang="ar-SY" dirty="0" smtClean="0"/>
              <a:t>.</a:t>
            </a:r>
          </a:p>
          <a:p>
            <a:pPr marL="457200" indent="-457200">
              <a:buFontTx/>
              <a:buChar char="-"/>
            </a:pPr>
            <a:r>
              <a:rPr lang="ar-SY" dirty="0" smtClean="0"/>
              <a:t>جرى تطوير خوارزمية على مستوى تعاقب الأطر لكشف الانتقال من التعبير المحايد إلى التعابير السبعة الأخرى، وقد حققت ضبط  </a:t>
            </a:r>
            <a:r>
              <a:rPr lang="en-US" dirty="0" smtClean="0"/>
              <a:t>98.87%</a:t>
            </a:r>
            <a:r>
              <a:rPr lang="ar-SY" dirty="0" smtClean="0"/>
              <a:t> متجاوزةً الضبط الخاص بخوارزميات الدراسات المرجعية.</a:t>
            </a:r>
            <a:endParaRPr lang="en-US" dirty="0"/>
          </a:p>
        </p:txBody>
      </p:sp>
      <p:sp>
        <p:nvSpPr>
          <p:cNvPr id="13" name="Text Placeholder 12">
            <a:extLst>
              <a:ext uri="{FF2B5EF4-FFF2-40B4-BE49-F238E27FC236}">
                <a16:creationId xmlns:a16="http://schemas.microsoft.com/office/drawing/2014/main" xmlns="" id="{1794B559-8478-4975-B055-CB0339A4E4FF}"/>
              </a:ext>
            </a:extLst>
          </p:cNvPr>
          <p:cNvSpPr>
            <a:spLocks noGrp="1"/>
          </p:cNvSpPr>
          <p:nvPr>
            <p:ph type="body" sz="quarter" idx="21"/>
          </p:nvPr>
        </p:nvSpPr>
        <p:spPr>
          <a:xfrm>
            <a:off x="1135319" y="24002529"/>
            <a:ext cx="12476213" cy="4876800"/>
          </a:xfrm>
        </p:spPr>
        <p:txBody>
          <a:bodyPr/>
          <a:lstStyle/>
          <a:p>
            <a:pPr rtl="0"/>
            <a:r>
              <a:rPr lang="en-US" dirty="0" err="1" smtClean="0"/>
              <a:t>Anjeana</a:t>
            </a:r>
            <a:r>
              <a:rPr lang="en-US" dirty="0"/>
              <a:t>, N., et al. (2023). Survey on Various Face Detection Methods. </a:t>
            </a:r>
            <a:r>
              <a:rPr lang="en-US" i="1" dirty="0"/>
              <a:t>International </a:t>
            </a:r>
            <a:r>
              <a:rPr lang="en-US" i="1" dirty="0" err="1"/>
              <a:t>Jurnal</a:t>
            </a:r>
            <a:r>
              <a:rPr lang="en-US" i="1" dirty="0"/>
              <a:t> of Creative Research Thoughts (</a:t>
            </a:r>
            <a:r>
              <a:rPr lang="en-US" i="1" dirty="0" err="1"/>
              <a:t>IJCRT</a:t>
            </a:r>
            <a:r>
              <a:rPr lang="en-US" i="1" dirty="0"/>
              <a:t>), </a:t>
            </a:r>
            <a:r>
              <a:rPr lang="en-US" dirty="0"/>
              <a:t>11(3), 699-703</a:t>
            </a:r>
            <a:r>
              <a:rPr lang="en-US" dirty="0" smtClean="0"/>
              <a:t>.</a:t>
            </a:r>
            <a:endParaRPr lang="en-US" dirty="0"/>
          </a:p>
          <a:p>
            <a:pPr rtl="0"/>
            <a:r>
              <a:rPr lang="en-US" dirty="0" err="1" smtClean="0"/>
              <a:t>Tuncer</a:t>
            </a:r>
            <a:r>
              <a:rPr lang="en-US" dirty="0"/>
              <a:t>, T., et al. (2023). Automated Facial Expression Recognition Using Novel Textural Transformation. </a:t>
            </a:r>
            <a:r>
              <a:rPr lang="en-US" i="1" dirty="0"/>
              <a:t>Journal of Ambient Intelligence and Humanized Computing</a:t>
            </a:r>
            <a:r>
              <a:rPr lang="en-US" dirty="0"/>
              <a:t>,(14), </a:t>
            </a:r>
            <a:r>
              <a:rPr lang="en-US" dirty="0" smtClean="0"/>
              <a:t>9435-9449.</a:t>
            </a:r>
          </a:p>
          <a:p>
            <a:pPr rtl="0"/>
            <a:r>
              <a:rPr lang="en-US" dirty="0" err="1"/>
              <a:t>Yaddaden</a:t>
            </a:r>
            <a:r>
              <a:rPr lang="en-US" dirty="0"/>
              <a:t>, Y. (2023). An Efficient Facial Expression Recognition System with </a:t>
            </a:r>
            <a:r>
              <a:rPr lang="en-US" dirty="0" smtClean="0"/>
              <a:t>Appearance-Based Fused </a:t>
            </a:r>
            <a:r>
              <a:rPr lang="en-US" dirty="0"/>
              <a:t>Descriptors. </a:t>
            </a:r>
            <a:r>
              <a:rPr lang="en-US" i="1" dirty="0"/>
              <a:t>Intelligent Systems with Applications</a:t>
            </a:r>
            <a:r>
              <a:rPr lang="en-US" dirty="0"/>
              <a:t>,17, 1-8</a:t>
            </a:r>
            <a:r>
              <a:rPr lang="en-US" dirty="0" smtClean="0"/>
              <a:t>.</a:t>
            </a:r>
          </a:p>
          <a:p>
            <a:pPr rtl="0"/>
            <a:r>
              <a:rPr lang="en-US" dirty="0"/>
              <a:t>Husain, A.&amp; </a:t>
            </a:r>
            <a:r>
              <a:rPr lang="en-US" dirty="0" err="1"/>
              <a:t>Vishvakarma</a:t>
            </a:r>
            <a:r>
              <a:rPr lang="en-US" dirty="0"/>
              <a:t>, V. (2023). RES-</a:t>
            </a:r>
            <a:r>
              <a:rPr lang="en-US" dirty="0" err="1"/>
              <a:t>KELM</a:t>
            </a:r>
            <a:r>
              <a:rPr lang="en-US" dirty="0"/>
              <a:t> fusion model based on </a:t>
            </a:r>
            <a:r>
              <a:rPr lang="en-US" dirty="0" err="1"/>
              <a:t>noniterative</a:t>
            </a:r>
            <a:r>
              <a:rPr lang="en-US" dirty="0"/>
              <a:t> deterministic learning classifier for classification of Covid19 chest X-ray images. </a:t>
            </a:r>
            <a:r>
              <a:rPr lang="en-US" i="1" dirty="0"/>
              <a:t>Journal of Intelligent Systems</a:t>
            </a:r>
            <a:r>
              <a:rPr lang="en-US" dirty="0"/>
              <a:t>, 32(1), 1-14.</a:t>
            </a:r>
            <a:endParaRPr lang="en-US" dirty="0"/>
          </a:p>
        </p:txBody>
      </p:sp>
      <p:sp>
        <p:nvSpPr>
          <p:cNvPr id="19" name="Picture Placeholder 18"/>
          <p:cNvSpPr>
            <a:spLocks noGrp="1"/>
          </p:cNvSpPr>
          <p:nvPr>
            <p:ph type="pic" sz="quarter" idx="18"/>
          </p:nvPr>
        </p:nvSpPr>
        <p:spPr>
          <a:xfrm>
            <a:off x="1135317" y="13769681"/>
            <a:ext cx="5558913" cy="3381569"/>
          </a:xfrm>
        </p:spPr>
      </p:sp>
      <p:pic>
        <p:nvPicPr>
          <p:cNvPr id="24" name="Picture 23"/>
          <p:cNvPicPr>
            <a:picLocks noChangeAspect="1"/>
          </p:cNvPicPr>
          <p:nvPr/>
        </p:nvPicPr>
        <p:blipFill>
          <a:blip r:embed="rId2"/>
          <a:stretch>
            <a:fillRect/>
          </a:stretch>
        </p:blipFill>
        <p:spPr>
          <a:xfrm>
            <a:off x="1064416" y="13765265"/>
            <a:ext cx="5700714" cy="3078200"/>
          </a:xfrm>
          <a:prstGeom prst="rect">
            <a:avLst/>
          </a:prstGeom>
        </p:spPr>
      </p:pic>
    </p:spTree>
    <p:extLst>
      <p:ext uri="{BB962C8B-B14F-4D97-AF65-F5344CB8AC3E}">
        <p14:creationId xmlns:p14="http://schemas.microsoft.com/office/powerpoint/2010/main" val="2492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F701AB-ECEB-46A7-B6EF-0C25BDF45F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xmlns="" id="{F0D85E14-D026-44E9-B4C0-1BD61A17270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A21D3D9D-02C7-4B30-A30F-668C23806AB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11D9E458-058E-4A4C-A27B-A24AB87F4BCC}"/>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xmlns="" id="{49A90C0D-5E4A-4A9D-A4EC-B7AC8ECCA04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xmlns="" id="{B000D5A3-2FD0-457A-B7E1-4E1EB0E35076}"/>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xmlns="" id="{7C8A55E6-0CC4-4A6D-89DD-91EA310075AE}"/>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xmlns="" id="{881A0463-4F86-4FFA-A568-8D9DF7D44886}"/>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xmlns="" id="{254CF7C3-7BD3-48B8-917E-BEFB44CF5813}"/>
              </a:ext>
            </a:extLst>
          </p:cNvPr>
          <p:cNvSpPr>
            <a:spLocks noGrp="1"/>
          </p:cNvSpPr>
          <p:nvPr>
            <p:ph type="body" sz="quarter" idx="21"/>
          </p:nvPr>
        </p:nvSpPr>
        <p:spPr/>
        <p:txBody>
          <a:bodyPr/>
          <a:lstStyle/>
          <a:p>
            <a:endParaRPr lang="en-US"/>
          </a:p>
        </p:txBody>
      </p:sp>
      <p:sp>
        <p:nvSpPr>
          <p:cNvPr id="11" name="Picture Placeholder 10">
            <a:extLst>
              <a:ext uri="{FF2B5EF4-FFF2-40B4-BE49-F238E27FC236}">
                <a16:creationId xmlns:a16="http://schemas.microsoft.com/office/drawing/2014/main" xmlns="" id="{55336483-56EE-421F-801F-87AEBC90D03F}"/>
              </a:ext>
            </a:extLst>
          </p:cNvPr>
          <p:cNvSpPr>
            <a:spLocks noGrp="1"/>
          </p:cNvSpPr>
          <p:nvPr>
            <p:ph type="pic" sz="quarter" idx="22"/>
          </p:nvPr>
        </p:nvSpPr>
        <p:spPr/>
      </p:sp>
      <p:sp>
        <p:nvSpPr>
          <p:cNvPr id="23" name="Text Placeholder 22">
            <a:extLst>
              <a:ext uri="{FF2B5EF4-FFF2-40B4-BE49-F238E27FC236}">
                <a16:creationId xmlns:a16="http://schemas.microsoft.com/office/drawing/2014/main" xmlns="" id="{AA39FD8E-A103-4712-8B20-62170915E1E3}"/>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48097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xmlns="" id="{0A7CA20A-DA6B-48B3-A428-1C0F78A40C78}"/>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xmlns="" id="{56F740E6-7C58-4939-A077-91A9BB447E5E}"/>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xmlns="" id="{A6A760E3-39ED-40CB-9A25-DD73FAAF49EE}"/>
              </a:ext>
            </a:extLst>
          </p:cNvPr>
          <p:cNvSpPr>
            <a:spLocks noGrp="1"/>
          </p:cNvSpPr>
          <p:nvPr>
            <p:ph type="body" sz="quarter" idx="12"/>
          </p:nvPr>
        </p:nvSpPr>
        <p:spPr/>
        <p:txBody>
          <a:bodyPr/>
          <a:lstStyle/>
          <a:p>
            <a:endParaRPr lang="en-US"/>
          </a:p>
        </p:txBody>
      </p:sp>
      <p:sp>
        <p:nvSpPr>
          <p:cNvPr id="17" name="Text Placeholder 16">
            <a:extLst>
              <a:ext uri="{FF2B5EF4-FFF2-40B4-BE49-F238E27FC236}">
                <a16:creationId xmlns:a16="http://schemas.microsoft.com/office/drawing/2014/main" xmlns="" id="{1A6E1B9E-FB05-4753-978A-15CFFC796347}"/>
              </a:ext>
            </a:extLst>
          </p:cNvPr>
          <p:cNvSpPr>
            <a:spLocks noGrp="1"/>
          </p:cNvSpPr>
          <p:nvPr>
            <p:ph type="body" sz="quarter" idx="13"/>
          </p:nvPr>
        </p:nvSpPr>
        <p:spPr/>
        <p:txBody>
          <a:bodyPr/>
          <a:lstStyle/>
          <a:p>
            <a:endParaRPr lang="en-US"/>
          </a:p>
        </p:txBody>
      </p:sp>
      <p:sp>
        <p:nvSpPr>
          <p:cNvPr id="18" name="Text Placeholder 17">
            <a:extLst>
              <a:ext uri="{FF2B5EF4-FFF2-40B4-BE49-F238E27FC236}">
                <a16:creationId xmlns:a16="http://schemas.microsoft.com/office/drawing/2014/main" xmlns="" id="{A7395FB7-9DCC-4471-A3F8-4AB99366916F}"/>
              </a:ext>
            </a:extLst>
          </p:cNvPr>
          <p:cNvSpPr>
            <a:spLocks noGrp="1"/>
          </p:cNvSpPr>
          <p:nvPr>
            <p:ph type="body" sz="quarter" idx="14"/>
          </p:nvPr>
        </p:nvSpPr>
        <p:spPr/>
        <p:txBody>
          <a:bodyPr/>
          <a:lstStyle/>
          <a:p>
            <a:endParaRPr lang="en-US"/>
          </a:p>
        </p:txBody>
      </p:sp>
      <p:sp>
        <p:nvSpPr>
          <p:cNvPr id="19" name="Text Placeholder 18">
            <a:extLst>
              <a:ext uri="{FF2B5EF4-FFF2-40B4-BE49-F238E27FC236}">
                <a16:creationId xmlns:a16="http://schemas.microsoft.com/office/drawing/2014/main" xmlns="" id="{11177935-E9E2-4A11-A26B-B96244B86089}"/>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xmlns="" id="{FF428FE8-676F-4310-A095-D14EB0643829}"/>
              </a:ext>
            </a:extLst>
          </p:cNvPr>
          <p:cNvSpPr>
            <a:spLocks noGrp="1"/>
          </p:cNvSpPr>
          <p:nvPr>
            <p:ph type="body" sz="quarter" idx="16"/>
          </p:nvPr>
        </p:nvSpPr>
        <p:spPr/>
        <p:txBody>
          <a:bodyPr/>
          <a:lstStyle/>
          <a:p>
            <a:endParaRPr lang="en-US"/>
          </a:p>
        </p:txBody>
      </p:sp>
      <p:sp>
        <p:nvSpPr>
          <p:cNvPr id="21" name="Text Placeholder 20">
            <a:extLst>
              <a:ext uri="{FF2B5EF4-FFF2-40B4-BE49-F238E27FC236}">
                <a16:creationId xmlns:a16="http://schemas.microsoft.com/office/drawing/2014/main" xmlns="" id="{C614B07B-0DD8-441E-930C-F5AD46300D6E}"/>
              </a:ext>
            </a:extLst>
          </p:cNvPr>
          <p:cNvSpPr>
            <a:spLocks noGrp="1"/>
          </p:cNvSpPr>
          <p:nvPr>
            <p:ph type="body" sz="quarter" idx="17"/>
          </p:nvPr>
        </p:nvSpPr>
        <p:spPr/>
        <p:txBody>
          <a:bodyPr/>
          <a:lstStyle/>
          <a:p>
            <a:endParaRPr lang="en-US"/>
          </a:p>
        </p:txBody>
      </p:sp>
      <p:sp>
        <p:nvSpPr>
          <p:cNvPr id="22" name="Picture Placeholder 21">
            <a:extLst>
              <a:ext uri="{FF2B5EF4-FFF2-40B4-BE49-F238E27FC236}">
                <a16:creationId xmlns:a16="http://schemas.microsoft.com/office/drawing/2014/main" xmlns="" id="{9BF2097B-BCB1-4979-9C87-DD21B1CA5E5F}"/>
              </a:ext>
            </a:extLst>
          </p:cNvPr>
          <p:cNvSpPr>
            <a:spLocks noGrp="1"/>
          </p:cNvSpPr>
          <p:nvPr>
            <p:ph type="pic" sz="quarter" idx="18"/>
          </p:nvPr>
        </p:nvSpPr>
        <p:spPr/>
      </p:sp>
      <p:sp>
        <p:nvSpPr>
          <p:cNvPr id="23" name="Text Placeholder 22">
            <a:extLst>
              <a:ext uri="{FF2B5EF4-FFF2-40B4-BE49-F238E27FC236}">
                <a16:creationId xmlns:a16="http://schemas.microsoft.com/office/drawing/2014/main" xmlns="" id="{1F11D3A6-55FB-4B5A-9076-319B4EBFAC49}"/>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xmlns="" id="{0E4871B9-27DA-4983-8982-6F5E9CCBFA55}"/>
              </a:ext>
            </a:extLst>
          </p:cNvPr>
          <p:cNvSpPr>
            <a:spLocks noGrp="1"/>
          </p:cNvSpPr>
          <p:nvPr>
            <p:ph type="body" sz="quarter" idx="20"/>
          </p:nvPr>
        </p:nvSpPr>
        <p:spPr/>
        <p:txBody>
          <a:bodyPr/>
          <a:lstStyle/>
          <a:p>
            <a:endParaRPr lang="en-US"/>
          </a:p>
        </p:txBody>
      </p:sp>
      <p:sp>
        <p:nvSpPr>
          <p:cNvPr id="25" name="Text Placeholder 24">
            <a:extLst>
              <a:ext uri="{FF2B5EF4-FFF2-40B4-BE49-F238E27FC236}">
                <a16:creationId xmlns:a16="http://schemas.microsoft.com/office/drawing/2014/main" xmlns="" id="{4AC2FEAF-D8FB-4E85-A427-924AC995BDDE}"/>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80999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21A8A9-7221-4494-A9ED-1C74C19D10D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xmlns="" id="{E6D11C3D-377E-4663-8A4A-EDBA2A11D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xmlns="" id="{05D52AA8-CEAA-406D-9B57-6327323F36C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xmlns="" id="{C77BAA21-78C4-4189-8D64-9C420874F30B}"/>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xmlns="" id="{3C4BCBA2-1437-48C5-BA79-6A48FF1456C7}"/>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xmlns="" id="{F85A593E-2AB9-440A-986D-D66B49AEC65A}"/>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xmlns="" id="{6A409566-8CC4-426C-9CBB-B6661E1AB3F7}"/>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xmlns="" id="{40A09DEE-6090-4D40-9850-050E608C1B06}"/>
              </a:ext>
            </a:extLst>
          </p:cNvPr>
          <p:cNvSpPr>
            <a:spLocks noGrp="1"/>
          </p:cNvSpPr>
          <p:nvPr>
            <p:ph type="body" sz="quarter" idx="22"/>
          </p:nvPr>
        </p:nvSpPr>
        <p:spPr/>
        <p:txBody>
          <a:bodyPr/>
          <a:lstStyle/>
          <a:p>
            <a:endParaRPr lang="en-US"/>
          </a:p>
        </p:txBody>
      </p:sp>
      <p:sp>
        <p:nvSpPr>
          <p:cNvPr id="10" name="Picture Placeholder 9">
            <a:extLst>
              <a:ext uri="{FF2B5EF4-FFF2-40B4-BE49-F238E27FC236}">
                <a16:creationId xmlns:a16="http://schemas.microsoft.com/office/drawing/2014/main" xmlns="" id="{5451C424-440B-4082-A1FE-43F0413694B3}"/>
              </a:ext>
            </a:extLst>
          </p:cNvPr>
          <p:cNvSpPr>
            <a:spLocks noGrp="1"/>
          </p:cNvSpPr>
          <p:nvPr>
            <p:ph type="pic" sz="quarter" idx="23"/>
          </p:nvPr>
        </p:nvSpPr>
        <p:spPr/>
      </p:sp>
      <p:sp>
        <p:nvSpPr>
          <p:cNvPr id="11" name="Text Placeholder 10">
            <a:extLst>
              <a:ext uri="{FF2B5EF4-FFF2-40B4-BE49-F238E27FC236}">
                <a16:creationId xmlns:a16="http://schemas.microsoft.com/office/drawing/2014/main" xmlns="" id="{14B8F798-9542-4579-8EA2-364C03859B05}"/>
              </a:ext>
            </a:extLst>
          </p:cNvPr>
          <p:cNvSpPr>
            <a:spLocks noGrp="1"/>
          </p:cNvSpPr>
          <p:nvPr>
            <p:ph type="body" sz="quarter" idx="24"/>
          </p:nvPr>
        </p:nvSpPr>
        <p:spPr/>
        <p:txBody>
          <a:bodyPr/>
          <a:lstStyle/>
          <a:p>
            <a:endParaRPr lang="en-US"/>
          </a:p>
        </p:txBody>
      </p:sp>
      <p:sp>
        <p:nvSpPr>
          <p:cNvPr id="12" name="Picture Placeholder 11">
            <a:extLst>
              <a:ext uri="{FF2B5EF4-FFF2-40B4-BE49-F238E27FC236}">
                <a16:creationId xmlns:a16="http://schemas.microsoft.com/office/drawing/2014/main" xmlns="" id="{650DCD52-657E-4EF3-A512-42884F6EA58C}"/>
              </a:ext>
            </a:extLst>
          </p:cNvPr>
          <p:cNvSpPr>
            <a:spLocks noGrp="1"/>
          </p:cNvSpPr>
          <p:nvPr>
            <p:ph type="pic" sz="quarter" idx="25"/>
          </p:nvPr>
        </p:nvSpPr>
        <p:spPr/>
      </p:sp>
      <p:sp>
        <p:nvSpPr>
          <p:cNvPr id="24" name="Text Placeholder 23">
            <a:extLst>
              <a:ext uri="{FF2B5EF4-FFF2-40B4-BE49-F238E27FC236}">
                <a16:creationId xmlns:a16="http://schemas.microsoft.com/office/drawing/2014/main" xmlns="" id="{CAE5686D-7485-413A-ABDB-D12147EE4DA7}"/>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112924844"/>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494</Words>
  <Application>Microsoft Office PowerPoint</Application>
  <PresentationFormat>Custom</PresentationFormat>
  <Paragraphs>19</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Bahij TheSansArabic Plain</vt:lpstr>
      <vt:lpstr>Arial</vt:lpstr>
      <vt:lpstr>Office Theme</vt:lpstr>
      <vt:lpstr>PowerPoint Presentation</vt:lpstr>
      <vt:lpstr>PowerPoint Presentation</vt:lpstr>
      <vt:lpstr>PowerPoint Presentation</vt:lpstr>
      <vt:lpstr>PowerPoint Presentation</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Walaa</cp:lastModifiedBy>
  <cp:revision>15</cp:revision>
  <dcterms:created xsi:type="dcterms:W3CDTF">2023-01-09T11:58:18Z</dcterms:created>
  <dcterms:modified xsi:type="dcterms:W3CDTF">2024-06-03T04:02:03Z</dcterms:modified>
</cp:coreProperties>
</file>