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Bahij TheSansArabic Bold" panose="02040503050201020203" charset="-78"/>
      <p:regular r:id="rId5"/>
    </p:embeddedFont>
    <p:embeddedFont>
      <p:font typeface="Bahij TheSansArabic Plain" panose="02040503050201020203" charset="-78"/>
      <p:regular r:id="rId6"/>
    </p:embeddedFont>
    <p:embeddedFont>
      <p:font typeface="Calibri" panose="020F0502020204030204" pitchFamily="34" charset="0"/>
      <p:regular r:id="rId7"/>
      <p:bold r:id="rId8"/>
      <p:italic r:id="rId9"/>
      <p:boldItalic r:id="rId10"/>
    </p:embeddedFont>
    <p:embeddedFont>
      <p:font typeface="Simplified Arabic" panose="02020603050405020304" pitchFamily="18" charset="-78"/>
      <p:regular r:id="rId11"/>
      <p:bold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varScale="1">
        <p:scale>
          <a:sx n="49" d="100"/>
          <a:sy n="49" d="100"/>
        </p:scale>
        <p:origin x="4118" y="77"/>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7/9/2024</a:t>
            </a:fld>
            <a:endParaRPr lang="en-US"/>
          </a:p>
        </p:txBody>
      </p:sp>
      <p:sp>
        <p:nvSpPr>
          <p:cNvPr id="4" name="Footer Placeholder 3">
            <a:extLst>
              <a:ext uri="{FF2B5EF4-FFF2-40B4-BE49-F238E27FC236}">
                <a16:creationId xmlns:a16="http://schemas.microsoft.com/office/drawing/2014/main"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30" name="Text Placeholder 27">
            <a:extLst>
              <a:ext uri="{FF2B5EF4-FFF2-40B4-BE49-F238E27FC236}">
                <a16:creationId xmlns:a16="http://schemas.microsoft.com/office/drawing/2014/main"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a16="http://schemas.microsoft.com/office/drawing/2014/main"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a16="http://schemas.microsoft.com/office/drawing/2014/main" id="{2EA6C20E-C98F-46D6-9AFE-2F33FD40E145}"/>
              </a:ext>
            </a:extLst>
          </p:cNvPr>
          <p:cNvSpPr txBox="1"/>
          <p:nvPr userDrawn="1"/>
        </p:nvSpPr>
        <p:spPr>
          <a:xfrm>
            <a:off x="4743403" y="3964146"/>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8" name="TextBox 57">
            <a:extLst>
              <a:ext uri="{FF2B5EF4-FFF2-40B4-BE49-F238E27FC236}">
                <a16:creationId xmlns:a16="http://schemas.microsoft.com/office/drawing/2014/main" id="{EC4A9BDA-A201-4677-B2DB-CEE4E44966F1}"/>
              </a:ext>
            </a:extLst>
          </p:cNvPr>
          <p:cNvSpPr txBox="1"/>
          <p:nvPr userDrawn="1"/>
        </p:nvSpPr>
        <p:spPr>
          <a:xfrm>
            <a:off x="1012403" y="3962223"/>
            <a:ext cx="1394613" cy="361637"/>
          </a:xfrm>
          <a:prstGeom prst="rect">
            <a:avLst/>
          </a:prstGeom>
          <a:noFill/>
        </p:spPr>
        <p:txBody>
          <a:bodyPr wrap="none" rtlCol="0">
            <a:spAutoFit/>
          </a:bodyPr>
          <a:lstStyle/>
          <a:p>
            <a:pPr marL="0" marR="67945" algn="ctr" rtl="1">
              <a:lnSpc>
                <a:spcPts val="2090"/>
              </a:lnSpc>
              <a:spcBef>
                <a:spcPts val="9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Co-Supervisor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a16="http://schemas.microsoft.com/office/drawing/2014/main"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a16="http://schemas.microsoft.com/office/drawing/2014/main" id="{0D0C1E8B-84C2-4191-9605-0A964225FD72}"/>
              </a:ext>
            </a:extLst>
          </p:cNvPr>
          <p:cNvSpPr>
            <a:spLocks noGrp="1"/>
          </p:cNvSpPr>
          <p:nvPr>
            <p:ph type="body" sz="quarter" idx="19" hasCustomPrompt="1"/>
          </p:nvPr>
        </p:nvSpPr>
        <p:spPr>
          <a:xfrm>
            <a:off x="4126176" y="4251869"/>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4" name="Text Placeholder 53">
            <a:extLst>
              <a:ext uri="{FF2B5EF4-FFF2-40B4-BE49-F238E27FC236}">
                <a16:creationId xmlns:a16="http://schemas.microsoft.com/office/drawing/2014/main" id="{F4200654-1677-4B9C-A594-BC53221D008A}"/>
              </a:ext>
            </a:extLst>
          </p:cNvPr>
          <p:cNvSpPr>
            <a:spLocks noGrp="1"/>
          </p:cNvSpPr>
          <p:nvPr>
            <p:ph type="body" sz="quarter" idx="21" hasCustomPrompt="1"/>
          </p:nvPr>
        </p:nvSpPr>
        <p:spPr>
          <a:xfrm>
            <a:off x="247593" y="4251869"/>
            <a:ext cx="2924232"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co-Supervisor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a16="http://schemas.microsoft.com/office/drawing/2014/main"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a16="http://schemas.microsoft.com/office/drawing/2014/main"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a16="http://schemas.microsoft.com/office/drawing/2014/main"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a16="http://schemas.microsoft.com/office/drawing/2014/main"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a16="http://schemas.microsoft.com/office/drawing/2014/main"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a16="http://schemas.microsoft.com/office/drawing/2014/main" id="{B284C31D-FB24-4AFA-AE6A-77A29A6180C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a16="http://schemas.microsoft.com/office/drawing/2014/main"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
        <p:nvSpPr>
          <p:cNvPr id="25" name="TextBox 24">
            <a:extLst>
              <a:ext uri="{FF2B5EF4-FFF2-40B4-BE49-F238E27FC236}">
                <a16:creationId xmlns:a16="http://schemas.microsoft.com/office/drawing/2014/main" id="{A2D1AB14-87CD-49D1-A873-2F162D10279A}"/>
              </a:ext>
            </a:extLst>
          </p:cNvPr>
          <p:cNvSpPr txBox="1"/>
          <p:nvPr userDrawn="1"/>
        </p:nvSpPr>
        <p:spPr>
          <a:xfrm>
            <a:off x="716349" y="2065597"/>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PhD dissertation summary</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a16="http://schemas.microsoft.com/office/drawing/2014/main"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أطروحة الدكتوراه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a16="http://schemas.microsoft.com/office/drawing/2014/main"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a16="http://schemas.microsoft.com/office/drawing/2014/main" id="{8553ADBB-891B-48B5-82EB-BEB3E0A8500F}"/>
              </a:ext>
            </a:extLst>
          </p:cNvPr>
          <p:cNvSpPr txBox="1"/>
          <p:nvPr userDrawn="1"/>
        </p:nvSpPr>
        <p:spPr>
          <a:xfrm>
            <a:off x="4896521" y="3833053"/>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7" name="TextBox 56">
            <a:extLst>
              <a:ext uri="{FF2B5EF4-FFF2-40B4-BE49-F238E27FC236}">
                <a16:creationId xmlns:a16="http://schemas.microsoft.com/office/drawing/2014/main" id="{DE9E32B1-D780-42FC-8B09-B7ED2E193433}"/>
              </a:ext>
            </a:extLst>
          </p:cNvPr>
          <p:cNvSpPr txBox="1"/>
          <p:nvPr userDrawn="1"/>
        </p:nvSpPr>
        <p:spPr>
          <a:xfrm>
            <a:off x="940916" y="3826641"/>
            <a:ext cx="1631858" cy="361637"/>
          </a:xfrm>
          <a:prstGeom prst="rect">
            <a:avLst/>
          </a:prstGeom>
          <a:noFill/>
        </p:spPr>
        <p:txBody>
          <a:bodyPr wrap="none" rtlCol="0">
            <a:spAutoFit/>
          </a:bodyPr>
          <a:lstStyle/>
          <a:p>
            <a:pPr marL="0" marR="68580" algn="ctr" rtl="1">
              <a:lnSpc>
                <a:spcPts val="2090"/>
              </a:lnSpc>
              <a:spcBef>
                <a:spcPts val="9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r>
              <a:rPr lang="ar-SA" sz="1400" spc="145" dirty="0">
                <a:solidFill>
                  <a:schemeClr val="accent3"/>
                </a:solidFill>
                <a:effectLst/>
                <a:latin typeface="Bahij TheSansArabic Bold" panose="02040503050201020203" pitchFamily="18" charset="-78"/>
                <a:cs typeface="Bahij TheSansArabic Bold" panose="02040503050201020203" pitchFamily="18" charset="-78"/>
              </a:rPr>
              <a:t> </a:t>
            </a: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المشارك</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a16="http://schemas.microsoft.com/office/drawing/2014/main"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a16="http://schemas.microsoft.com/office/drawing/2014/main" id="{33E4BFE2-E7C4-42A1-857C-965CB01E5066}"/>
              </a:ext>
            </a:extLst>
          </p:cNvPr>
          <p:cNvSpPr>
            <a:spLocks noGrp="1"/>
          </p:cNvSpPr>
          <p:nvPr>
            <p:ph type="body" sz="quarter" idx="18" hasCustomPrompt="1"/>
          </p:nvPr>
        </p:nvSpPr>
        <p:spPr>
          <a:xfrm>
            <a:off x="4215045" y="4212628"/>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2" name="Text Placeholder 53">
            <a:extLst>
              <a:ext uri="{FF2B5EF4-FFF2-40B4-BE49-F238E27FC236}">
                <a16:creationId xmlns:a16="http://schemas.microsoft.com/office/drawing/2014/main" id="{C250F4FD-B69B-48A7-90C3-7421D8BFD837}"/>
              </a:ext>
            </a:extLst>
          </p:cNvPr>
          <p:cNvSpPr>
            <a:spLocks noGrp="1"/>
          </p:cNvSpPr>
          <p:nvPr>
            <p:ph type="body" sz="quarter" idx="20" hasCustomPrompt="1"/>
          </p:nvPr>
        </p:nvSpPr>
        <p:spPr>
          <a:xfrm>
            <a:off x="316305" y="4206176"/>
            <a:ext cx="2881080" cy="232360"/>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المشارك باللغة العربية</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a16="http://schemas.microsoft.com/office/drawing/2014/main"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a16="http://schemas.microsoft.com/office/drawing/2014/main"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a16="http://schemas.microsoft.com/office/drawing/2014/main"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a16="http://schemas.microsoft.com/office/drawing/2014/main"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a16="http://schemas.microsoft.com/office/drawing/2014/main"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a16="http://schemas.microsoft.com/office/drawing/2014/main"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a16="http://schemas.microsoft.com/office/drawing/2014/main" id="{B39845D8-473B-4A11-8F3F-9A0FF9B2DB8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a16="http://schemas.microsoft.com/office/drawing/2014/main"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7/9/2024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D744AAE-CA0D-4F7D-AD02-1C59D49B608D}"/>
              </a:ext>
            </a:extLst>
          </p:cNvPr>
          <p:cNvSpPr>
            <a:spLocks noGrp="1"/>
          </p:cNvSpPr>
          <p:nvPr>
            <p:ph type="body" sz="quarter" idx="10"/>
          </p:nvPr>
        </p:nvSpPr>
        <p:spPr/>
        <p:txBody>
          <a:bodyPr/>
          <a:lstStyle/>
          <a:p>
            <a:r>
              <a:rPr lang="ar-SY" sz="1800" b="1" kern="1200"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t>تحسين أداء نظام اتصالات التجميع بتقسيم طول الموجة الضوئية </a:t>
            </a:r>
            <a:r>
              <a:rPr lang="en-US" sz="1800" b="1" kern="1200" dirty="0">
                <a:solidFill>
                  <a:srgbClr val="000000"/>
                </a:solidFill>
                <a:effectLst/>
                <a:latin typeface="Simplified Arabic" panose="02020603050405020304" pitchFamily="18" charset="-78"/>
                <a:ea typeface="Calibri" panose="020F0502020204030204" pitchFamily="34" charset="0"/>
              </a:rPr>
              <a:t>(WDM)</a:t>
            </a:r>
            <a:r>
              <a:rPr lang="ar-SY" sz="1800" b="1" kern="1200" dirty="0">
                <a:solidFill>
                  <a:srgbClr val="000000"/>
                </a:solidFill>
                <a:effectLst/>
                <a:latin typeface="Times New Roman" panose="02020603050405020304" pitchFamily="18" charset="0"/>
                <a:ea typeface="Calibri" panose="020F0502020204030204" pitchFamily="34" charset="0"/>
                <a:cs typeface="Simplified Arabic" panose="02020603050405020304" pitchFamily="18" charset="-78"/>
              </a:rPr>
              <a:t> باستخدام الكشف المتماسك والمعالجة الرقمية</a:t>
            </a:r>
            <a:endParaRPr lang="en-US" sz="1800" b="1" dirty="0">
              <a:effectLst/>
              <a:latin typeface="Times New Roman" panose="02020603050405020304" pitchFamily="18" charset="0"/>
              <a:ea typeface="Times New Roman" panose="02020603050405020304" pitchFamily="18" charset="0"/>
            </a:endParaRPr>
          </a:p>
        </p:txBody>
      </p:sp>
      <p:sp>
        <p:nvSpPr>
          <p:cNvPr id="8" name="Text Placeholder 7">
            <a:extLst>
              <a:ext uri="{FF2B5EF4-FFF2-40B4-BE49-F238E27FC236}">
                <a16:creationId xmlns:a16="http://schemas.microsoft.com/office/drawing/2014/main" id="{E62F10BC-81F5-48DA-BD00-41EDF679AF1F}"/>
              </a:ext>
            </a:extLst>
          </p:cNvPr>
          <p:cNvSpPr>
            <a:spLocks noGrp="1"/>
          </p:cNvSpPr>
          <p:nvPr>
            <p:ph type="body" sz="quarter" idx="12"/>
          </p:nvPr>
        </p:nvSpPr>
        <p:spPr/>
        <p:txBody>
          <a:bodyPr/>
          <a:lstStyle/>
          <a:p>
            <a:r>
              <a:rPr lang="ar-SY" dirty="0"/>
              <a:t>حسن محسن الراعي</a:t>
            </a:r>
            <a:endParaRPr lang="en-US" dirty="0"/>
          </a:p>
        </p:txBody>
      </p:sp>
      <p:sp>
        <p:nvSpPr>
          <p:cNvPr id="9" name="Text Placeholder 8">
            <a:extLst>
              <a:ext uri="{FF2B5EF4-FFF2-40B4-BE49-F238E27FC236}">
                <a16:creationId xmlns:a16="http://schemas.microsoft.com/office/drawing/2014/main" id="{89EA46EF-14FC-4A32-BDDF-182621F90A35}"/>
              </a:ext>
            </a:extLst>
          </p:cNvPr>
          <p:cNvSpPr>
            <a:spLocks noGrp="1"/>
          </p:cNvSpPr>
          <p:nvPr>
            <p:ph type="body" sz="quarter" idx="18"/>
          </p:nvPr>
        </p:nvSpPr>
        <p:spPr/>
        <p:txBody>
          <a:bodyPr/>
          <a:lstStyle/>
          <a:p>
            <a:r>
              <a:rPr lang="ar-SY"/>
              <a:t>ا.د.م. محمد </a:t>
            </a:r>
            <a:r>
              <a:rPr lang="ar-SY" dirty="0"/>
              <a:t>الحسين</a:t>
            </a:r>
            <a:endParaRPr lang="en-US" dirty="0"/>
          </a:p>
        </p:txBody>
      </p:sp>
      <p:sp>
        <p:nvSpPr>
          <p:cNvPr id="10" name="Text Placeholder 9">
            <a:extLst>
              <a:ext uri="{FF2B5EF4-FFF2-40B4-BE49-F238E27FC236}">
                <a16:creationId xmlns:a16="http://schemas.microsoft.com/office/drawing/2014/main" id="{1F35C5AC-0A5D-46D7-A7DB-7D940786A7A0}"/>
              </a:ext>
            </a:extLst>
          </p:cNvPr>
          <p:cNvSpPr>
            <a:spLocks noGrp="1"/>
          </p:cNvSpPr>
          <p:nvPr>
            <p:ph type="body" sz="quarter" idx="20"/>
          </p:nvPr>
        </p:nvSpPr>
        <p:spPr/>
        <p:txBody>
          <a:bodyPr/>
          <a:lstStyle/>
          <a:p>
            <a:r>
              <a:rPr lang="ar-SY" dirty="0"/>
              <a:t>-</a:t>
            </a:r>
            <a:endParaRPr lang="en-US" dirty="0"/>
          </a:p>
        </p:txBody>
      </p:sp>
      <p:sp>
        <p:nvSpPr>
          <p:cNvPr id="11" name="Text Placeholder 10">
            <a:extLst>
              <a:ext uri="{FF2B5EF4-FFF2-40B4-BE49-F238E27FC236}">
                <a16:creationId xmlns:a16="http://schemas.microsoft.com/office/drawing/2014/main" id="{4849D4E3-0ACF-407F-B436-AC742B20DCFF}"/>
              </a:ext>
            </a:extLst>
          </p:cNvPr>
          <p:cNvSpPr>
            <a:spLocks noGrp="1"/>
          </p:cNvSpPr>
          <p:nvPr>
            <p:ph type="body" sz="quarter" idx="22"/>
          </p:nvPr>
        </p:nvSpPr>
        <p:spPr/>
        <p:txBody>
          <a:bodyPr/>
          <a:lstStyle/>
          <a:p>
            <a:r>
              <a:rPr lang="ar-SY" dirty="0"/>
              <a:t>هندسة الاتصالات والالكترونيات</a:t>
            </a:r>
            <a:endParaRPr lang="en-US" dirty="0"/>
          </a:p>
        </p:txBody>
      </p:sp>
      <p:sp>
        <p:nvSpPr>
          <p:cNvPr id="12" name="Text Placeholder 11">
            <a:extLst>
              <a:ext uri="{FF2B5EF4-FFF2-40B4-BE49-F238E27FC236}">
                <a16:creationId xmlns:a16="http://schemas.microsoft.com/office/drawing/2014/main" id="{5D55014D-32ED-4B07-8EFB-7915D8D91CBC}"/>
              </a:ext>
            </a:extLst>
          </p:cNvPr>
          <p:cNvSpPr>
            <a:spLocks noGrp="1"/>
          </p:cNvSpPr>
          <p:nvPr>
            <p:ph type="body" sz="quarter" idx="23"/>
          </p:nvPr>
        </p:nvSpPr>
        <p:spPr/>
        <p:txBody>
          <a:bodyPr/>
          <a:lstStyle/>
          <a:p>
            <a:r>
              <a:rPr lang="ar-SY" dirty="0"/>
              <a:t>الالكترونيات التطبيقية</a:t>
            </a:r>
            <a:endParaRPr lang="en-US" dirty="0"/>
          </a:p>
        </p:txBody>
      </p:sp>
      <p:sp>
        <p:nvSpPr>
          <p:cNvPr id="13" name="Text Placeholder 12">
            <a:extLst>
              <a:ext uri="{FF2B5EF4-FFF2-40B4-BE49-F238E27FC236}">
                <a16:creationId xmlns:a16="http://schemas.microsoft.com/office/drawing/2014/main" id="{8F26A252-9E66-419F-95CD-78B429CA7294}"/>
              </a:ext>
            </a:extLst>
          </p:cNvPr>
          <p:cNvSpPr>
            <a:spLocks noGrp="1"/>
          </p:cNvSpPr>
          <p:nvPr>
            <p:ph type="body" sz="quarter" idx="29"/>
          </p:nvPr>
        </p:nvSpPr>
        <p:spPr/>
        <p:txBody>
          <a:bodyPr>
            <a:normAutofit lnSpcReduction="10000"/>
          </a:bodyPr>
          <a:lstStyle/>
          <a:p>
            <a:r>
              <a:rPr lang="en-US" sz="1800" dirty="0">
                <a:effectLst/>
                <a:latin typeface="Simplified Arabic" panose="02020603050405020304" pitchFamily="18" charset="-78"/>
                <a:ea typeface="Calibri" panose="020F0502020204030204" pitchFamily="34" charset="0"/>
                <a:cs typeface="Arial" panose="020B0604020202020204" pitchFamily="34" charset="0"/>
              </a:rPr>
              <a:t> </a:t>
            </a:r>
            <a:r>
              <a:rPr lang="ar-SY" sz="1800" dirty="0">
                <a:effectLst/>
                <a:latin typeface="Simplified Arabic" panose="02020603050405020304" pitchFamily="18" charset="-78"/>
                <a:ea typeface="Calibri" panose="020F0502020204030204" pitchFamily="34" charset="0"/>
                <a:cs typeface="Arial" panose="020B0604020202020204" pitchFamily="34" charset="0"/>
              </a:rPr>
              <a:t>قدم هذا البحث تصميم لمجموعة من أنظمة الاتصالات المعتمدة على تقنية التجميع بتقسيم طول الموجة الضوئية التقليدي </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WDM</a:t>
            </a:r>
            <a:r>
              <a:rPr lang="ar-SY" sz="1800" dirty="0">
                <a:effectLst/>
                <a:latin typeface="Times New Roman" panose="02020603050405020304" pitchFamily="18" charset="0"/>
                <a:ea typeface="Calibri" panose="020F0502020204030204" pitchFamily="34" charset="0"/>
                <a:cs typeface="Simplified Arabic" panose="02020603050405020304" pitchFamily="18" charset="-78"/>
              </a:rPr>
              <a:t>، والكثيف </a:t>
            </a:r>
            <a:r>
              <a:rPr lang="en-US" sz="1800" dirty="0">
                <a:effectLst/>
                <a:latin typeface="Times New Roman" panose="02020603050405020304" pitchFamily="18" charset="0"/>
                <a:ea typeface="Calibri" panose="020F0502020204030204" pitchFamily="34" charset="0"/>
                <a:cs typeface="Simplified Arabic" panose="02020603050405020304" pitchFamily="18" charset="-78"/>
              </a:rPr>
              <a:t>DWDM</a:t>
            </a:r>
            <a:r>
              <a:rPr lang="ar-SY" sz="1800" dirty="0">
                <a:effectLst/>
                <a:latin typeface="Times New Roman" panose="02020603050405020304" pitchFamily="18" charset="0"/>
                <a:ea typeface="Calibri" panose="020F0502020204030204" pitchFamily="34" charset="0"/>
                <a:cs typeface="Simplified Arabic" panose="02020603050405020304" pitchFamily="18" charset="-78"/>
              </a:rPr>
              <a:t>، باستخدام </a:t>
            </a:r>
            <a:r>
              <a:rPr lang="ar-SY" sz="1800" dirty="0">
                <a:solidFill>
                  <a:srgbClr val="252525"/>
                </a:solidFill>
                <a:effectLst/>
                <a:latin typeface="Calibri" panose="020F0502020204030204" pitchFamily="34" charset="0"/>
                <a:ea typeface="Calibri" panose="020F0502020204030204" pitchFamily="34" charset="0"/>
                <a:cs typeface="Simplified Arabic" panose="02020603050405020304" pitchFamily="18" charset="-78"/>
              </a:rPr>
              <a:t>الكشف المتماسك مع معالجة الإشارة الرقمية، حيث تتيح هذه التقنيات تحملاً عاليًا لضجيج طور الموجة الحاملة وتؤدي إلى تعويض أفضل لللاخطية، وتم التصميم بالإعتماد على تقنيات تعديل متعددة المستويات، </a:t>
            </a:r>
            <a:r>
              <a:rPr lang="ar-SY" sz="1800" dirty="0">
                <a:effectLst/>
                <a:latin typeface="Times New Roman" panose="02020603050405020304" pitchFamily="18" charset="0"/>
                <a:ea typeface="Calibri" panose="020F0502020204030204" pitchFamily="34" charset="0"/>
                <a:cs typeface="Simplified Arabic" panose="02020603050405020304" pitchFamily="18" charset="-78"/>
              </a:rPr>
              <a:t>والتي تقدم فعالية طيفية عالية تنعكس بشكل مباشر على سعة النظام.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ar-SY" sz="1800" dirty="0">
                <a:solidFill>
                  <a:srgbClr val="252525"/>
                </a:solidFill>
                <a:effectLst/>
                <a:latin typeface="Times New Roman" panose="02020603050405020304" pitchFamily="18" charset="0"/>
                <a:ea typeface="Times New Roman" panose="02020603050405020304" pitchFamily="18" charset="0"/>
                <a:cs typeface="Simplified Arabic" panose="02020603050405020304" pitchFamily="18" charset="-78"/>
              </a:rPr>
              <a:t>قدمت الأنظمة التي تم تصميمها فعالية طيفية عالية تصل إلى أكثر من الضعف مقارنة بالدراسات السابقة كما قدمت مقاومة عالية لتأثيرات التشتت والتأثيرات اللاخطية.</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15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40BD67F-EDD6-46F0-B53B-E9235C47CAE7}"/>
              </a:ext>
            </a:extLst>
          </p:cNvPr>
          <p:cNvSpPr>
            <a:spLocks noGrp="1"/>
          </p:cNvSpPr>
          <p:nvPr>
            <p:ph type="body" sz="quarter" idx="11"/>
          </p:nvPr>
        </p:nvSpPr>
        <p:spPr/>
        <p:txBody>
          <a:bodyPr>
            <a:normAutofit fontScale="77500" lnSpcReduction="20000"/>
          </a:bodyPr>
          <a:lstStyle/>
          <a:p>
            <a:r>
              <a:rPr lang="en-US" sz="1800" b="1" dirty="0">
                <a:solidFill>
                  <a:srgbClr val="000000"/>
                </a:solidFill>
                <a:effectLst/>
                <a:uFill>
                  <a:solidFill>
                    <a:srgbClr val="000000"/>
                  </a:solidFill>
                </a:uFill>
                <a:latin typeface="Calibri" panose="020F0502020204030204" pitchFamily="34" charset="0"/>
                <a:ea typeface="Calibri" panose="020F0502020204030204" pitchFamily="34" charset="0"/>
                <a:cs typeface="Traditional Arabic" panose="02020603050405020304" pitchFamily="18" charset="-78"/>
              </a:rPr>
              <a:t>Improving WDM Optical Communication System Performance using Coherent Detection and Digital Processing</a:t>
            </a:r>
            <a:r>
              <a:rPr lang="en-US" sz="1800" b="1" dirty="0">
                <a:solidFill>
                  <a:srgbClr val="000000"/>
                </a:solidFill>
                <a:effectLst/>
                <a:uFill>
                  <a:solidFill>
                    <a:srgbClr val="000000"/>
                  </a:solidFill>
                </a:uFill>
                <a:latin typeface="Times New Roman" panose="02020603050405020304" pitchFamily="18" charset="0"/>
                <a:ea typeface="Calibri" panose="020F0502020204030204" pitchFamily="34" charset="0"/>
              </a:rPr>
              <a:t> </a:t>
            </a:r>
            <a:endParaRPr lang="en-US" sz="1800" b="1" dirty="0">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p>
        </p:txBody>
      </p:sp>
      <p:sp>
        <p:nvSpPr>
          <p:cNvPr id="8" name="Text Placeholder 7">
            <a:extLst>
              <a:ext uri="{FF2B5EF4-FFF2-40B4-BE49-F238E27FC236}">
                <a16:creationId xmlns:a16="http://schemas.microsoft.com/office/drawing/2014/main" id="{B4A9F9FB-C61B-42A7-B4AD-149B9865EF8B}"/>
              </a:ext>
            </a:extLst>
          </p:cNvPr>
          <p:cNvSpPr>
            <a:spLocks noGrp="1"/>
          </p:cNvSpPr>
          <p:nvPr>
            <p:ph type="body" sz="quarter" idx="13"/>
          </p:nvPr>
        </p:nvSpPr>
        <p:spPr/>
        <p:txBody>
          <a:bodyPr/>
          <a:lstStyle/>
          <a:p>
            <a:r>
              <a:rPr lang="en-US" sz="1800" dirty="0">
                <a:effectLst/>
                <a:latin typeface="Times New Roman" panose="02020603050405020304" pitchFamily="18" charset="0"/>
                <a:ea typeface="Calibri" panose="020F0502020204030204" pitchFamily="34" charset="0"/>
              </a:rPr>
              <a:t> Hasan Alraei</a:t>
            </a:r>
            <a:endParaRPr lang="en-US" dirty="0"/>
          </a:p>
        </p:txBody>
      </p:sp>
      <p:sp>
        <p:nvSpPr>
          <p:cNvPr id="9" name="Text Placeholder 8">
            <a:extLst>
              <a:ext uri="{FF2B5EF4-FFF2-40B4-BE49-F238E27FC236}">
                <a16:creationId xmlns:a16="http://schemas.microsoft.com/office/drawing/2014/main" id="{A0A635AE-0264-498F-A25F-4C63E698370D}"/>
              </a:ext>
            </a:extLst>
          </p:cNvPr>
          <p:cNvSpPr>
            <a:spLocks noGrp="1"/>
          </p:cNvSpPr>
          <p:nvPr>
            <p:ph type="body" sz="quarter" idx="19"/>
          </p:nvPr>
        </p:nvSpPr>
        <p:spPr/>
        <p:txBody>
          <a:bodyPr/>
          <a:lstStyle/>
          <a:p>
            <a:r>
              <a:rPr lang="en-US" sz="1800" dirty="0">
                <a:effectLst/>
                <a:latin typeface="Times New Roman" panose="02020603050405020304" pitchFamily="18" charset="0"/>
                <a:ea typeface="Calibri" panose="020F0502020204030204" pitchFamily="34" charset="0"/>
              </a:rPr>
              <a:t>Mohamad Al-</a:t>
            </a:r>
            <a:r>
              <a:rPr lang="en-US" sz="1800" dirty="0" err="1">
                <a:effectLst/>
                <a:latin typeface="Times New Roman" panose="02020603050405020304" pitchFamily="18" charset="0"/>
                <a:ea typeface="Calibri" panose="020F0502020204030204" pitchFamily="34" charset="0"/>
              </a:rPr>
              <a:t>hussin</a:t>
            </a:r>
            <a:endParaRPr lang="en-US" dirty="0"/>
          </a:p>
        </p:txBody>
      </p:sp>
      <p:sp>
        <p:nvSpPr>
          <p:cNvPr id="10" name="Text Placeholder 9">
            <a:extLst>
              <a:ext uri="{FF2B5EF4-FFF2-40B4-BE49-F238E27FC236}">
                <a16:creationId xmlns:a16="http://schemas.microsoft.com/office/drawing/2014/main" id="{195478EF-0C4B-46B3-A214-90A04C653CA5}"/>
              </a:ext>
            </a:extLst>
          </p:cNvPr>
          <p:cNvSpPr>
            <a:spLocks noGrp="1"/>
          </p:cNvSpPr>
          <p:nvPr>
            <p:ph type="body" sz="quarter" idx="21"/>
          </p:nvPr>
        </p:nvSpPr>
        <p:spPr/>
        <p:txBody>
          <a:bodyPr/>
          <a:lstStyle/>
          <a:p>
            <a:r>
              <a:rPr lang="ar-SY" dirty="0"/>
              <a:t>-</a:t>
            </a:r>
            <a:endParaRPr lang="en-US" dirty="0"/>
          </a:p>
        </p:txBody>
      </p:sp>
      <p:sp>
        <p:nvSpPr>
          <p:cNvPr id="11" name="Text Placeholder 10">
            <a:extLst>
              <a:ext uri="{FF2B5EF4-FFF2-40B4-BE49-F238E27FC236}">
                <a16:creationId xmlns:a16="http://schemas.microsoft.com/office/drawing/2014/main" id="{02EB3EE1-20B6-4BB3-B855-4123E6C6D919}"/>
              </a:ext>
            </a:extLst>
          </p:cNvPr>
          <p:cNvSpPr>
            <a:spLocks noGrp="1"/>
          </p:cNvSpPr>
          <p:nvPr>
            <p:ph type="body" sz="quarter" idx="22"/>
          </p:nvPr>
        </p:nvSpPr>
        <p:spPr/>
        <p:txBody>
          <a:bodyPr/>
          <a:lstStyle/>
          <a:p>
            <a:r>
              <a:rPr lang="en-US" dirty="0"/>
              <a:t>Department of Electronics and Communications Engineering </a:t>
            </a:r>
          </a:p>
        </p:txBody>
      </p:sp>
      <p:sp>
        <p:nvSpPr>
          <p:cNvPr id="12" name="Text Placeholder 11">
            <a:extLst>
              <a:ext uri="{FF2B5EF4-FFF2-40B4-BE49-F238E27FC236}">
                <a16:creationId xmlns:a16="http://schemas.microsoft.com/office/drawing/2014/main" id="{3CD07CDB-9454-41F8-9AE6-DE86120161F4}"/>
              </a:ext>
            </a:extLst>
          </p:cNvPr>
          <p:cNvSpPr>
            <a:spLocks noGrp="1"/>
          </p:cNvSpPr>
          <p:nvPr>
            <p:ph type="body" sz="quarter" idx="30"/>
          </p:nvPr>
        </p:nvSpPr>
        <p:spPr/>
        <p:txBody>
          <a:bodyPr>
            <a:normAutofit fontScale="92500" lnSpcReduction="10000"/>
          </a:bodyPr>
          <a:lstStyle/>
          <a:p>
            <a:r>
              <a:rPr lang="en-US" sz="1800" dirty="0">
                <a:effectLst/>
                <a:latin typeface="Simplified Arabic" panose="02020603050405020304" pitchFamily="18" charset="-78"/>
                <a:ea typeface="Calibri" panose="020F0502020204030204" pitchFamily="34" charset="0"/>
                <a:cs typeface="Arial" panose="020B0604020202020204" pitchFamily="34" charset="0"/>
              </a:rPr>
              <a:t>This research presented a design for a group of communications systems based on wavelength division multiplexing techniques (WDM and DWDM), using coherent detection with digital signal processing. These techniques provide high tolerance to carrier phase noise and lead to better compensation for nonlinearity. The design was based on Multi-level modulation techniques, which provide high spectral efficiency that directly reflects the system capacity.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Simplified Arabic" panose="02020603050405020304" pitchFamily="18" charset="-78"/>
                <a:ea typeface="Calibri" panose="020F0502020204030204" pitchFamily="34" charset="0"/>
                <a:cs typeface="Arial" panose="020B0604020202020204" pitchFamily="34" charset="0"/>
              </a:rPr>
              <a:t>The designed systems provided high spectral efficiency of more than double compared to previous studies, and also provided high resistance to Dispersion and nonlinear effects.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89152755"/>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246</Words>
  <Application>Microsoft Office PowerPoint</Application>
  <PresentationFormat>A4 Paper (210x297 mm)</PresentationFormat>
  <Paragraphs>15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Times New Roman</vt:lpstr>
      <vt:lpstr>Arial</vt:lpstr>
      <vt:lpstr>Calibri</vt:lpstr>
      <vt:lpstr>Bahij TheSansArabic Plain</vt:lpstr>
      <vt:lpstr>Bahij TheSansArabic Bold</vt:lpstr>
      <vt:lpstr>Simplified Arabic</vt:lpstr>
      <vt:lpstr>Office Theme</vt:lpstr>
      <vt:lpstr>PowerPoint Presentation</vt:lpstr>
      <vt:lpstr>PowerPoint Presentation</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Hasan Alraei</cp:lastModifiedBy>
  <cp:revision>19</cp:revision>
  <dcterms:created xsi:type="dcterms:W3CDTF">2023-01-13T19:11:45Z</dcterms:created>
  <dcterms:modified xsi:type="dcterms:W3CDTF">2024-07-09T10:57:58Z</dcterms:modified>
</cp:coreProperties>
</file>