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21383625" cy="30240288"/>
  <p:notesSz cx="6858000" cy="9144000"/>
  <p:embeddedFontLst>
    <p:embeddedFont>
      <p:font typeface="Bahij TheSansArabic Plain" panose="02040503050201020203" charset="-78"/>
      <p:regular r:id="rId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25" d="100"/>
          <a:sy n="25" d="100"/>
        </p:scale>
        <p:origin x="3816" y="-1238"/>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font" Target="fonts/font1.fntdata"/><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06CB59-546B-4B47-A588-2E47A1EAD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id="{371DE358-820A-4497-872E-06E86BF32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id="{E7D28591-16A7-401D-876B-B779C1CBF1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99A7A5-BEE1-4FD8-BBE4-7C7263668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id="{0BE6D687-A0DA-4168-A002-20E8AECFB8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id="{D1F2679B-4BA6-425D-AE7F-59351138E4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F00167E-C40E-4E4B-A4CA-B0C9F086F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id="{CFB17084-E79D-40E4-B81F-D2D96CCB5A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id="{7292FA10-781D-46CC-8A4A-4E9E837831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4CE640-1DF4-47AE-8A47-EC90678B03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id="{8F5491F1-A0F4-497E-8930-BAC9590E45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81C44E4A-5EF2-452A-9AAC-DF60241173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13A4BED-DAD1-4FA4-ADBD-585846D1100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E62CA565-A9EA-48FB-84B4-4C244D3959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863776-5131-44F2-8E9D-A4E8C36E7050}"/>
              </a:ext>
            </a:extLst>
          </p:cNvPr>
          <p:cNvSpPr>
            <a:spLocks noGrp="1"/>
          </p:cNvSpPr>
          <p:nvPr>
            <p:ph type="body" sz="quarter" idx="10"/>
          </p:nvPr>
        </p:nvSpPr>
        <p:spPr/>
        <p:txBody>
          <a:bodyPr/>
          <a:lstStyle/>
          <a:p>
            <a:r>
              <a:rPr lang="ar-SY" sz="4000" dirty="0"/>
              <a:t>تحسين أداء نظام اتصالات التجميع بتقسيم طول الموجة الضوئية (</a:t>
            </a:r>
            <a:r>
              <a:rPr lang="en-US" sz="4000" dirty="0"/>
              <a:t>WDM) </a:t>
            </a:r>
            <a:r>
              <a:rPr lang="ar-SY" sz="4000" dirty="0"/>
              <a:t>باستخدام الكشف المتماسك والمعالجة الرقمية</a:t>
            </a:r>
            <a:endParaRPr lang="en-US" sz="4000" dirty="0"/>
          </a:p>
        </p:txBody>
      </p:sp>
      <p:sp>
        <p:nvSpPr>
          <p:cNvPr id="3" name="Text Placeholder 2">
            <a:extLst>
              <a:ext uri="{FF2B5EF4-FFF2-40B4-BE49-F238E27FC236}">
                <a16:creationId xmlns:a16="http://schemas.microsoft.com/office/drawing/2014/main" id="{7C1B4AC8-0CDE-4881-989E-B3861314FA95}"/>
              </a:ext>
            </a:extLst>
          </p:cNvPr>
          <p:cNvSpPr>
            <a:spLocks noGrp="1"/>
          </p:cNvSpPr>
          <p:nvPr>
            <p:ph type="body" sz="quarter" idx="11"/>
          </p:nvPr>
        </p:nvSpPr>
        <p:spPr/>
        <p:txBody>
          <a:bodyPr/>
          <a:lstStyle/>
          <a:p>
            <a:r>
              <a:rPr lang="en-US" sz="3600" dirty="0"/>
              <a:t>Improving WDM Optical Communication System Performance using Coherent Detection and Digital Processing </a:t>
            </a:r>
          </a:p>
        </p:txBody>
      </p:sp>
      <p:sp>
        <p:nvSpPr>
          <p:cNvPr id="4" name="Text Placeholder 3">
            <a:extLst>
              <a:ext uri="{FF2B5EF4-FFF2-40B4-BE49-F238E27FC236}">
                <a16:creationId xmlns:a16="http://schemas.microsoft.com/office/drawing/2014/main" id="{4550B31C-3904-4809-8C8E-ACBC58126342}"/>
              </a:ext>
            </a:extLst>
          </p:cNvPr>
          <p:cNvSpPr>
            <a:spLocks noGrp="1"/>
          </p:cNvSpPr>
          <p:nvPr>
            <p:ph type="body" sz="quarter" idx="12"/>
          </p:nvPr>
        </p:nvSpPr>
        <p:spPr/>
        <p:txBody>
          <a:bodyPr/>
          <a:lstStyle/>
          <a:p>
            <a:r>
              <a:rPr lang="ar-SY" dirty="0"/>
              <a:t>حسن الراعي</a:t>
            </a:r>
            <a:endParaRPr lang="en-US" dirty="0"/>
          </a:p>
        </p:txBody>
      </p:sp>
      <p:sp>
        <p:nvSpPr>
          <p:cNvPr id="5" name="Text Placeholder 4">
            <a:extLst>
              <a:ext uri="{FF2B5EF4-FFF2-40B4-BE49-F238E27FC236}">
                <a16:creationId xmlns:a16="http://schemas.microsoft.com/office/drawing/2014/main" id="{79B45D22-3A2E-459E-84BE-4D191A8561AA}"/>
              </a:ext>
            </a:extLst>
          </p:cNvPr>
          <p:cNvSpPr>
            <a:spLocks noGrp="1"/>
          </p:cNvSpPr>
          <p:nvPr>
            <p:ph type="body" sz="quarter" idx="13"/>
          </p:nvPr>
        </p:nvSpPr>
        <p:spPr/>
        <p:txBody>
          <a:bodyPr/>
          <a:lstStyle/>
          <a:p>
            <a:r>
              <a:rPr lang="ar-SY" dirty="0"/>
              <a:t>ا.د.م. محمد الحسين</a:t>
            </a:r>
            <a:endParaRPr lang="en-US" dirty="0"/>
          </a:p>
        </p:txBody>
      </p:sp>
      <p:sp>
        <p:nvSpPr>
          <p:cNvPr id="6" name="Text Placeholder 5">
            <a:extLst>
              <a:ext uri="{FF2B5EF4-FFF2-40B4-BE49-F238E27FC236}">
                <a16:creationId xmlns:a16="http://schemas.microsoft.com/office/drawing/2014/main" id="{8A1D0515-DFB0-4BAC-8118-C4BF5D700927}"/>
              </a:ext>
            </a:extLst>
          </p:cNvPr>
          <p:cNvSpPr>
            <a:spLocks noGrp="1"/>
          </p:cNvSpPr>
          <p:nvPr>
            <p:ph type="body" sz="quarter" idx="14"/>
          </p:nvPr>
        </p:nvSpPr>
        <p:spPr/>
        <p:txBody>
          <a:bodyPr/>
          <a:lstStyle/>
          <a:p>
            <a:r>
              <a:rPr lang="ar-SY" dirty="0"/>
              <a:t>قسم هندسة الاتصالات و الإلكترونيات</a:t>
            </a:r>
            <a:endParaRPr lang="en-US" dirty="0"/>
          </a:p>
        </p:txBody>
      </p:sp>
      <p:sp>
        <p:nvSpPr>
          <p:cNvPr id="7" name="Text Placeholder 6">
            <a:extLst>
              <a:ext uri="{FF2B5EF4-FFF2-40B4-BE49-F238E27FC236}">
                <a16:creationId xmlns:a16="http://schemas.microsoft.com/office/drawing/2014/main" id="{527D1516-F5F4-47B2-9065-8D5C6B0F27C7}"/>
              </a:ext>
            </a:extLst>
          </p:cNvPr>
          <p:cNvSpPr>
            <a:spLocks noGrp="1"/>
          </p:cNvSpPr>
          <p:nvPr>
            <p:ph type="body" sz="quarter" idx="15"/>
          </p:nvPr>
        </p:nvSpPr>
        <p:spPr>
          <a:xfrm>
            <a:off x="14689393" y="7887183"/>
            <a:ext cx="5558913" cy="9448800"/>
          </a:xfrm>
        </p:spPr>
        <p:txBody>
          <a:bodyPr/>
          <a:lstStyle/>
          <a:p>
            <a:r>
              <a:rPr lang="ar-SY" dirty="0"/>
              <a:t>قدم هذا البحث تصميم لمجموعة من أنظمة الاتصالات المعتمدة على تقنية التجميع بتقسيم طول الموجة الضوئية التقليدي </a:t>
            </a:r>
            <a:r>
              <a:rPr lang="en-US" dirty="0"/>
              <a:t>WDM، </a:t>
            </a:r>
            <a:r>
              <a:rPr lang="ar-SY" dirty="0"/>
              <a:t>والكثيف </a:t>
            </a:r>
            <a:r>
              <a:rPr lang="en-US" dirty="0"/>
              <a:t>DWDM، </a:t>
            </a:r>
            <a:r>
              <a:rPr lang="ar-SY" dirty="0"/>
              <a:t>باستخدام الكشف المتماسك مع معالجة الإشارة الرقمية، حيث تتيح هذه التقنيات تحملاً عاليًا لضجيج طور الموجة الحاملة وتؤدي إلى تعويض أفضل لللاخطية، وتم التصميم بالإعتماد على تقنيات تعديل متعددة المستويات، والتي تقدم فعالية طيفية عالية تنعكس بشكل مباشر على سعة النظام. </a:t>
            </a:r>
            <a:endParaRPr lang="en-US" dirty="0"/>
          </a:p>
          <a:p>
            <a:r>
              <a:rPr lang="ar-SY" dirty="0"/>
              <a:t> تمت المحاكاة عبر بيئة </a:t>
            </a:r>
            <a:r>
              <a:rPr lang="en-US" dirty="0"/>
              <a:t>Optisystem17 </a:t>
            </a:r>
            <a:r>
              <a:rPr lang="ar-SY" dirty="0"/>
              <a:t>وتم اختبار النتائج وتقييمها بناءً على الفعالية الطيفية و معدل النقل المحققين بالإضافة إلى المعاملات </a:t>
            </a:r>
            <a:r>
              <a:rPr lang="en-US" dirty="0"/>
              <a:t>SER, OSNR, Q-Factor.</a:t>
            </a:r>
          </a:p>
          <a:p>
            <a:r>
              <a:rPr lang="ar-SY" dirty="0"/>
              <a:t>قدمت الأنظمة التي تم تصميمها فعالية طيفية عالية تصل إلى أكثر من الضعف مقارنة بالدراسات السابقة كما قدمت مقاومة عالية لتأثيرات التشتت والتأثيرات اللاخطية.</a:t>
            </a:r>
            <a:endParaRPr lang="en-US" dirty="0"/>
          </a:p>
          <a:p>
            <a:endParaRPr lang="en-US" dirty="0"/>
          </a:p>
        </p:txBody>
      </p:sp>
      <p:sp>
        <p:nvSpPr>
          <p:cNvPr id="8" name="Text Placeholder 7">
            <a:extLst>
              <a:ext uri="{FF2B5EF4-FFF2-40B4-BE49-F238E27FC236}">
                <a16:creationId xmlns:a16="http://schemas.microsoft.com/office/drawing/2014/main" id="{1910C507-D1FE-4AE2-B93E-BF7ACC448F82}"/>
              </a:ext>
            </a:extLst>
          </p:cNvPr>
          <p:cNvSpPr>
            <a:spLocks noGrp="1"/>
          </p:cNvSpPr>
          <p:nvPr>
            <p:ph type="body" sz="quarter" idx="16"/>
          </p:nvPr>
        </p:nvSpPr>
        <p:spPr/>
        <p:txBody>
          <a:bodyPr/>
          <a:lstStyle/>
          <a:p>
            <a:r>
              <a:rPr lang="ar-SY" dirty="0"/>
              <a:t>تم تصميم نظام</a:t>
            </a:r>
            <a:r>
              <a:rPr lang="en-US" dirty="0"/>
              <a:t>DWDM DP-QPSK </a:t>
            </a:r>
            <a:r>
              <a:rPr lang="ar-SY" dirty="0"/>
              <a:t>وتم اختبار أثر تقليل التباعد بين القنوات وتغير طاقة الإرسال واستخدام تراميز مختلفة، وتم استعراض النتائج ، وتم بنهاية الفصل مقارنة النتائج التي تم الوصول لها مع الدراسات السابقة و استعراض التحسين المقدم على مستوى معامل الجودة </a:t>
            </a:r>
            <a:r>
              <a:rPr lang="en-US" dirty="0"/>
              <a:t>Q-Factor </a:t>
            </a:r>
            <a:r>
              <a:rPr lang="ar-SY" dirty="0"/>
              <a:t>و الفعالية الطيفية المحققة، والتي تؤثر بشكل مباشر على سعة الإرسال الكلية.</a:t>
            </a:r>
          </a:p>
          <a:p>
            <a:r>
              <a:rPr lang="ar-SY" dirty="0"/>
              <a:t>تم تصميم النظام </a:t>
            </a:r>
            <a:r>
              <a:rPr lang="en-US" dirty="0"/>
              <a:t>DWDM DP-16QAM</a:t>
            </a:r>
            <a:r>
              <a:rPr lang="ar-SY" dirty="0"/>
              <a:t> و اختبار أثر تقليل التباعد بين القنوات وتغير طاقة الإرسال واستخدام تقنية تعويض التأثيرات اللاخطية في وحدة </a:t>
            </a:r>
            <a:r>
              <a:rPr lang="en-US" dirty="0"/>
              <a:t>DSP، </a:t>
            </a:r>
            <a:r>
              <a:rPr lang="ar-SY" dirty="0"/>
              <a:t>وتم استعراض النتائج ، كما تم بنهاية الفصل مقارنة النتائج التي تم الوصول لها مع الدراسات السابقة والأعمال المقدمة بالفصل الثالث، وتم استعراض التحسين المقدم على مستوى معامل الجودة </a:t>
            </a:r>
            <a:r>
              <a:rPr lang="en-US" dirty="0"/>
              <a:t>Q-Factor </a:t>
            </a:r>
            <a:r>
              <a:rPr lang="ar-SY" dirty="0"/>
              <a:t>و الفعالية الطيفية المحققة.</a:t>
            </a:r>
          </a:p>
          <a:p>
            <a:endParaRPr lang="ar-SY" dirty="0"/>
          </a:p>
          <a:p>
            <a:endParaRPr lang="en-US" dirty="0"/>
          </a:p>
        </p:txBody>
      </p:sp>
      <p:sp>
        <p:nvSpPr>
          <p:cNvPr id="9" name="Text Placeholder 8">
            <a:extLst>
              <a:ext uri="{FF2B5EF4-FFF2-40B4-BE49-F238E27FC236}">
                <a16:creationId xmlns:a16="http://schemas.microsoft.com/office/drawing/2014/main" id="{DF8C99CE-EC97-4365-BA04-DA1216E54657}"/>
              </a:ext>
            </a:extLst>
          </p:cNvPr>
          <p:cNvSpPr>
            <a:spLocks noGrp="1"/>
          </p:cNvSpPr>
          <p:nvPr>
            <p:ph type="body" sz="quarter" idx="17"/>
          </p:nvPr>
        </p:nvSpPr>
        <p:spPr>
          <a:xfrm>
            <a:off x="1135319" y="7998552"/>
            <a:ext cx="5558913" cy="5149645"/>
          </a:xfrm>
        </p:spPr>
        <p:txBody>
          <a:bodyPr/>
          <a:lstStyle/>
          <a:p>
            <a:r>
              <a:rPr lang="ar-SY" dirty="0"/>
              <a:t>تم تصميم نظام </a:t>
            </a:r>
            <a:r>
              <a:rPr lang="en-US" dirty="0"/>
              <a:t>DWDM Hybrid </a:t>
            </a:r>
            <a:r>
              <a:rPr lang="ar-SY" dirty="0"/>
              <a:t>الهجين، والذي يعتمد على تقنيتي التعديل </a:t>
            </a:r>
            <a:r>
              <a:rPr lang="en-US" dirty="0"/>
              <a:t>16QAM+QPSK، </a:t>
            </a:r>
            <a:r>
              <a:rPr lang="ar-SY" dirty="0"/>
              <a:t>حيث تم اختبار أثر تقليل التباعد بين القنوات واستخدام تراميز مختلفة و استخدام تقنية تعويض التأثيرات اللاخطية في وحدة </a:t>
            </a:r>
            <a:r>
              <a:rPr lang="en-US" dirty="0"/>
              <a:t>DSP </a:t>
            </a:r>
            <a:r>
              <a:rPr lang="ar-SY" dirty="0"/>
              <a:t>ودراسة أثر تغير طاقة ومسافة الإرسال، وتم بنهاية الفصل مقارنة النتائج التي تم الوصول لها مع الدراسات السابقة والأعمال المقدمة في الفصول الثالث والرابع، وتم استعراض التحسين المقدم على مستوى معامل الجودة </a:t>
            </a:r>
            <a:r>
              <a:rPr lang="en-US" dirty="0"/>
              <a:t>Q-Factor </a:t>
            </a:r>
            <a:r>
              <a:rPr lang="ar-SY" dirty="0"/>
              <a:t>و الفعالية الطيفية ومسافة الإرسال المحققتين مقارنة بالدراسات السابقة</a:t>
            </a:r>
            <a:endParaRPr lang="en-US" dirty="0"/>
          </a:p>
        </p:txBody>
      </p:sp>
      <p:pic>
        <p:nvPicPr>
          <p:cNvPr id="18" name="Picture Placeholder 17">
            <a:extLst>
              <a:ext uri="{FF2B5EF4-FFF2-40B4-BE49-F238E27FC236}">
                <a16:creationId xmlns:a16="http://schemas.microsoft.com/office/drawing/2014/main" id="{6A2C8B93-F78D-2692-71D5-D88281E23675}"/>
              </a:ext>
            </a:extLst>
          </p:cNvPr>
          <p:cNvPicPr>
            <a:picLocks noGrp="1" noChangeAspect="1"/>
          </p:cNvPicPr>
          <p:nvPr>
            <p:ph type="pic" sz="quarter" idx="18"/>
          </p:nvPr>
        </p:nvPicPr>
        <p:blipFill>
          <a:blip r:embed="rId2"/>
          <a:srcRect l="15315" r="15315"/>
          <a:stretch/>
        </p:blipFill>
        <p:spPr/>
      </p:pic>
      <p:sp>
        <p:nvSpPr>
          <p:cNvPr id="11" name="Text Placeholder 10">
            <a:extLst>
              <a:ext uri="{FF2B5EF4-FFF2-40B4-BE49-F238E27FC236}">
                <a16:creationId xmlns:a16="http://schemas.microsoft.com/office/drawing/2014/main" id="{CBB59E8D-7593-4EDB-A568-10ECC3A1FAD1}"/>
              </a:ext>
            </a:extLst>
          </p:cNvPr>
          <p:cNvSpPr>
            <a:spLocks noGrp="1"/>
          </p:cNvSpPr>
          <p:nvPr>
            <p:ph type="body" sz="quarter" idx="19"/>
          </p:nvPr>
        </p:nvSpPr>
        <p:spPr/>
        <p:txBody>
          <a:bodyPr/>
          <a:lstStyle/>
          <a:p>
            <a:r>
              <a:rPr lang="ar-SY" dirty="0"/>
              <a:t>تم دراسة بنية أنظمة الاتصالات الضوئية وتقنيات التجميع المستخدمة في هذه الأنظمة، ومقارنة بين تقنيتي الكشف المباشر و الكشف المتماسك واستعراض لتقنية معالجة الإشارة الرقمية </a:t>
            </a:r>
            <a:r>
              <a:rPr lang="en-US" dirty="0"/>
              <a:t>DSP، </a:t>
            </a:r>
            <a:r>
              <a:rPr lang="ar-SY" dirty="0"/>
              <a:t>كما تمت دراسة التأثيرات الخطية واللاخطية التي تواجه الإشارة في أنظمة الاتصالات الضوئية، والتقنيات المستخدمة للتغلب عليها.</a:t>
            </a:r>
            <a:endParaRPr lang="en-US" dirty="0"/>
          </a:p>
          <a:p>
            <a:endParaRPr lang="en-US" dirty="0"/>
          </a:p>
        </p:txBody>
      </p:sp>
      <p:sp>
        <p:nvSpPr>
          <p:cNvPr id="12" name="Text Placeholder 11">
            <a:extLst>
              <a:ext uri="{FF2B5EF4-FFF2-40B4-BE49-F238E27FC236}">
                <a16:creationId xmlns:a16="http://schemas.microsoft.com/office/drawing/2014/main" id="{551FEB07-11FD-4B09-98DF-B731256B98F8}"/>
              </a:ext>
            </a:extLst>
          </p:cNvPr>
          <p:cNvSpPr>
            <a:spLocks noGrp="1"/>
          </p:cNvSpPr>
          <p:nvPr>
            <p:ph type="body" sz="quarter" idx="20"/>
          </p:nvPr>
        </p:nvSpPr>
        <p:spPr>
          <a:xfrm>
            <a:off x="1135319" y="19550826"/>
            <a:ext cx="12476213" cy="2420210"/>
          </a:xfrm>
        </p:spPr>
        <p:txBody>
          <a:bodyPr/>
          <a:lstStyle/>
          <a:p>
            <a:r>
              <a:rPr lang="ar-SY" sz="2400" dirty="0"/>
              <a:t>تم الوصول إلى نظام هجين يجمع أقنية أنظمة </a:t>
            </a:r>
            <a:r>
              <a:rPr lang="en-US" sz="2400" dirty="0"/>
              <a:t>DWDM QPSK &amp; 16QAM </a:t>
            </a:r>
            <a:r>
              <a:rPr lang="ar-SY" sz="2400" dirty="0"/>
              <a:t>والذي يعطي إمكانية لاستخدام جيل مرن من أنظمة الاتصالات، إلا أن ذلك تم باعتماد الفعالية الطيفية المسموح بها من قبل أنظمة </a:t>
            </a:r>
            <a:r>
              <a:rPr lang="en-US" sz="2400" dirty="0"/>
              <a:t>DWDM QPSK ، </a:t>
            </a:r>
            <a:r>
              <a:rPr lang="ar-SY" sz="2400" dirty="0"/>
              <a:t>كما تم الوصول إلى مسافات إرسال بعيدة المدى مع الحفاظ على أداء نظام مقبول .</a:t>
            </a:r>
          </a:p>
          <a:p>
            <a:r>
              <a:rPr lang="ar-SY" sz="2400" dirty="0"/>
              <a:t>حيث تم الحصول على معامل </a:t>
            </a:r>
            <a:r>
              <a:rPr lang="en-US" sz="2400" dirty="0"/>
              <a:t> Q-Factor </a:t>
            </a:r>
            <a:r>
              <a:rPr lang="ar-SY" sz="2400" dirty="0"/>
              <a:t>مساوي ل 19 من أجل مسافة إرسال</a:t>
            </a:r>
            <a:r>
              <a:rPr lang="en-US" sz="2400" dirty="0"/>
              <a:t>160Km ، </a:t>
            </a:r>
            <a:r>
              <a:rPr lang="ar-SY" sz="2400" dirty="0"/>
              <a:t>و تم الحصول على فعالية طيفية تساوي</a:t>
            </a:r>
            <a:r>
              <a:rPr lang="en-US" sz="2400" dirty="0"/>
              <a:t> 2b/s/Hz </a:t>
            </a:r>
            <a:r>
              <a:rPr lang="ar-SY" sz="2400" dirty="0"/>
              <a:t>من أجل سعة إرسال كلية</a:t>
            </a:r>
            <a:r>
              <a:rPr lang="en-US" sz="2400" dirty="0"/>
              <a:t> 3.2Tb/s </a:t>
            </a:r>
            <a:r>
              <a:rPr lang="ar-SY" sz="2400" dirty="0"/>
              <a:t>كما تم الوصول إلى قيمة </a:t>
            </a:r>
            <a:r>
              <a:rPr lang="en-US" sz="2400" dirty="0"/>
              <a:t>Q-Factor </a:t>
            </a:r>
            <a:r>
              <a:rPr lang="ar-SY" sz="2400" dirty="0"/>
              <a:t>مساوية ل 14.5 من أجل مسافة إرسال بعيدة المدى </a:t>
            </a:r>
            <a:r>
              <a:rPr lang="en-US" sz="2400" dirty="0"/>
              <a:t>(1000km)</a:t>
            </a:r>
          </a:p>
          <a:p>
            <a:endParaRPr lang="en-US" sz="2400" dirty="0"/>
          </a:p>
        </p:txBody>
      </p:sp>
      <p:sp>
        <p:nvSpPr>
          <p:cNvPr id="13" name="Text Placeholder 12">
            <a:extLst>
              <a:ext uri="{FF2B5EF4-FFF2-40B4-BE49-F238E27FC236}">
                <a16:creationId xmlns:a16="http://schemas.microsoft.com/office/drawing/2014/main" id="{1794B559-8478-4975-B055-CB0339A4E4FF}"/>
              </a:ext>
            </a:extLst>
          </p:cNvPr>
          <p:cNvSpPr>
            <a:spLocks noGrp="1"/>
          </p:cNvSpPr>
          <p:nvPr>
            <p:ph type="body" sz="quarter" idx="21"/>
          </p:nvPr>
        </p:nvSpPr>
        <p:spPr>
          <a:xfrm>
            <a:off x="1135319" y="23919662"/>
            <a:ext cx="12476213" cy="4876800"/>
          </a:xfrm>
        </p:spPr>
        <p:txBody>
          <a:bodyPr/>
          <a:lstStyle/>
          <a:p>
            <a:pPr marL="0" indent="0" algn="just" rtl="0">
              <a:buNone/>
            </a:pPr>
            <a:r>
              <a:rPr lang="en-US" sz="2300" dirty="0"/>
              <a:t>[1]  </a:t>
            </a:r>
            <a:r>
              <a:rPr lang="en-US" sz="2300" dirty="0" err="1"/>
              <a:t>Verplaetse</a:t>
            </a:r>
            <a:r>
              <a:rPr lang="en-US" sz="2300" dirty="0"/>
              <a:t> M., </a:t>
            </a:r>
            <a:r>
              <a:rPr lang="en-US" sz="2300" dirty="0" err="1"/>
              <a:t>Breyne</a:t>
            </a:r>
            <a:r>
              <a:rPr lang="en-US" sz="2300" dirty="0"/>
              <a:t> L., Van </a:t>
            </a:r>
            <a:r>
              <a:rPr lang="en-US" sz="2300" dirty="0" err="1"/>
              <a:t>Kerrebrouck</a:t>
            </a:r>
            <a:r>
              <a:rPr lang="en-US" sz="2300" dirty="0"/>
              <a:t> J., </a:t>
            </a:r>
            <a:r>
              <a:rPr lang="en-US" sz="2300" dirty="0" err="1"/>
              <a:t>Ossieur</a:t>
            </a:r>
            <a:r>
              <a:rPr lang="en-US" sz="2300" dirty="0"/>
              <a:t> P. and </a:t>
            </a:r>
            <a:r>
              <a:rPr lang="en-US" sz="2300" dirty="0" err="1"/>
              <a:t>Torfs</a:t>
            </a:r>
            <a:r>
              <a:rPr lang="en-US" sz="2300" dirty="0"/>
              <a:t> G. (2019). Electronic Dispersion </a:t>
            </a:r>
            <a:r>
              <a:rPr lang="en-US" sz="2300" dirty="0" err="1"/>
              <a:t>Precompensation</a:t>
            </a:r>
            <a:r>
              <a:rPr lang="en-US" sz="2300" dirty="0"/>
              <a:t> of Direct-Detected NRZ using Analog Filtering. EEE Photonics Technology Letters, 31, 71-74.</a:t>
            </a:r>
          </a:p>
          <a:p>
            <a:pPr marL="0" indent="0" algn="just" rtl="0">
              <a:buNone/>
            </a:pPr>
            <a:r>
              <a:rPr lang="en-US" sz="2300" dirty="0"/>
              <a:t>[2]  Song Z ; Man J ; Wei L ; Can Li ; </a:t>
            </a:r>
            <a:r>
              <a:rPr lang="en-US" sz="2300" dirty="0" err="1"/>
              <a:t>Rongtao</a:t>
            </a:r>
            <a:r>
              <a:rPr lang="en-US" sz="2300" dirty="0"/>
              <a:t> Su ; Pu Zhou ; </a:t>
            </a:r>
            <a:r>
              <a:rPr lang="en-US" sz="2300" dirty="0" err="1"/>
              <a:t>Zong</a:t>
            </a:r>
            <a:r>
              <a:rPr lang="en-US" sz="2300" dirty="0"/>
              <a:t> f. (2022). Temperature control on fiber Bragg gratings to suppress spectral broadening of 100-W fiber oscillator. National University of Defense Technology.</a:t>
            </a:r>
          </a:p>
          <a:p>
            <a:pPr marL="0" indent="0" algn="just" rtl="0">
              <a:buNone/>
            </a:pPr>
            <a:r>
              <a:rPr lang="en-US" sz="2300" dirty="0"/>
              <a:t>[3] Kathy B ; </a:t>
            </a:r>
            <a:r>
              <a:rPr lang="en-US" sz="2300" dirty="0" err="1"/>
              <a:t>Jiawen</a:t>
            </a:r>
            <a:r>
              <a:rPr lang="en-US" sz="2300" dirty="0"/>
              <a:t> Li (2022) . Double-Clad Fiber-Based Multifunctional Biosensors and Multimodal Bioimaging Systems: Technology and Applications. Castor Optics Inc.</a:t>
            </a:r>
          </a:p>
          <a:p>
            <a:pPr marL="0" indent="0" algn="just" rtl="0">
              <a:buNone/>
            </a:pPr>
            <a:r>
              <a:rPr lang="en-US" sz="2300" dirty="0"/>
              <a:t>[4]  Kumar G ; Kumar CH. (2020) . Effect of OPC on Fiber Nonlinearities for Dense Soliton Optical Communication Medium. Journal of Optical Communications 61, 1-7.</a:t>
            </a:r>
          </a:p>
          <a:p>
            <a:pPr marL="0" indent="0" algn="just" rtl="0">
              <a:buNone/>
            </a:pPr>
            <a:r>
              <a:rPr lang="en-US" sz="2300" dirty="0"/>
              <a:t>[5] Xiong Wu, </a:t>
            </a:r>
            <a:r>
              <a:rPr lang="en-US" sz="2300" dirty="0" err="1"/>
              <a:t>Junwei</a:t>
            </a:r>
            <a:r>
              <a:rPr lang="en-US" sz="2300" dirty="0"/>
              <a:t> Z, Gai Z, Alan P ; Tao L, and Chao Lu (2021) . C-Band 112-Gb/s PAM-4 Transmission over 50-km SSMF Using Absolute-Term Based Nonlinear FFE-DFE. Asia Communications and Photonics Conference.</a:t>
            </a:r>
          </a:p>
        </p:txBody>
      </p:sp>
      <p:pic>
        <p:nvPicPr>
          <p:cNvPr id="20" name="Picture 19">
            <a:extLst>
              <a:ext uri="{FF2B5EF4-FFF2-40B4-BE49-F238E27FC236}">
                <a16:creationId xmlns:a16="http://schemas.microsoft.com/office/drawing/2014/main" id="{765A17AC-49E3-4F31-D8CE-10C8A672A68C}"/>
              </a:ext>
            </a:extLst>
          </p:cNvPr>
          <p:cNvPicPr>
            <a:picLocks noChangeAspect="1"/>
          </p:cNvPicPr>
          <p:nvPr/>
        </p:nvPicPr>
        <p:blipFill>
          <a:blip r:embed="rId2"/>
          <a:stretch>
            <a:fillRect/>
          </a:stretch>
        </p:blipFill>
        <p:spPr>
          <a:xfrm>
            <a:off x="1135318" y="14055543"/>
            <a:ext cx="5558913" cy="3280439"/>
          </a:xfrm>
          <a:prstGeom prst="rect">
            <a:avLst/>
          </a:prstGeom>
        </p:spPr>
      </p:pic>
    </p:spTree>
    <p:extLst>
      <p:ext uri="{BB962C8B-B14F-4D97-AF65-F5344CB8AC3E}">
        <p14:creationId xmlns:p14="http://schemas.microsoft.com/office/powerpoint/2010/main" val="249256180"/>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712</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Bahij TheSansArabic Plain</vt:lpstr>
      <vt:lpstr>Office Theme</vt:lpstr>
      <vt:lpstr>PowerPoint Presentation</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Hasan Alraei</cp:lastModifiedBy>
  <cp:revision>17</cp:revision>
  <dcterms:created xsi:type="dcterms:W3CDTF">2023-01-09T11:58:18Z</dcterms:created>
  <dcterms:modified xsi:type="dcterms:W3CDTF">2024-07-09T10:54:51Z</dcterms:modified>
</cp:coreProperties>
</file>