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4"/>
  </p:handoutMasterIdLst>
  <p:sldIdLst>
    <p:sldId id="256" r:id="rId2"/>
    <p:sldId id="257" r:id="rId3"/>
  </p:sldIdLst>
  <p:sldSz cx="6858000" cy="9906000" type="A4"/>
  <p:notesSz cx="6858000" cy="9144000"/>
  <p:embeddedFontLst>
    <p:embeddedFont>
      <p:font typeface="Bahij TheSansArabic Bold" panose="02040503050201020203" pitchFamily="18" charset="-78"/>
      <p:regular r:id="rId5"/>
    </p:embeddedFont>
    <p:embeddedFont>
      <p:font typeface="Bahij TheSansArabic Plain" panose="02040503050201020203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Simplified Arabic" panose="02020603050405020304" pitchFamily="18" charset="-78"/>
      <p:regular r:id="rId11"/>
      <p:bold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6" autoAdjust="0"/>
  </p:normalViewPr>
  <p:slideViewPr>
    <p:cSldViewPr snapToGrid="0" showGuides="1">
      <p:cViewPr>
        <p:scale>
          <a:sx n="107" d="100"/>
          <a:sy n="107" d="100"/>
        </p:scale>
        <p:origin x="1550" y="62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19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font" Target="fonts/font3.fntdata" /><Relationship Id="rId12" Type="http://schemas.openxmlformats.org/officeDocument/2006/relationships/font" Target="fonts/font8.fntdata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font" Target="fonts/font2.fntdata" /><Relationship Id="rId11" Type="http://schemas.openxmlformats.org/officeDocument/2006/relationships/font" Target="fonts/font7.fntdata" /><Relationship Id="rId5" Type="http://schemas.openxmlformats.org/officeDocument/2006/relationships/font" Target="fonts/font1.fntdata" /><Relationship Id="rId15" Type="http://schemas.openxmlformats.org/officeDocument/2006/relationships/theme" Target="theme/theme1.xml" /><Relationship Id="rId10" Type="http://schemas.openxmlformats.org/officeDocument/2006/relationships/font" Target="fonts/font6.fntdata" /><Relationship Id="rId4" Type="http://schemas.openxmlformats.org/officeDocument/2006/relationships/handoutMaster" Target="handoutMasters/handoutMaster1.xml" /><Relationship Id="rId9" Type="http://schemas.openxmlformats.org/officeDocument/2006/relationships/font" Target="fonts/font5.fntdata" /><Relationship Id="rId14" Type="http://schemas.openxmlformats.org/officeDocument/2006/relationships/viewProps" Target="viewProp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4297E5-ABF8-4AB2-A7C6-0D21F46E89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6C4E7-3132-4BC4-9B31-DB06A1F31A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C336F-E2DF-478D-A8DE-73E39C52AF2A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CB76EA-9D6D-40D7-B6E7-4E66B69C97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C14E7-D7B3-443B-B480-F232542C88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40A1C-3666-41F2-BEE0-78E9F1004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40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7" Type="http://schemas.openxmlformats.org/officeDocument/2006/relationships/image" Target="../media/image6.sv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5.png" /><Relationship Id="rId5" Type="http://schemas.openxmlformats.org/officeDocument/2006/relationships/image" Target="../media/image4.svg" /><Relationship Id="rId4" Type="http://schemas.openxmlformats.org/officeDocument/2006/relationships/image" Target="../media/image3.png" 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7" Type="http://schemas.openxmlformats.org/officeDocument/2006/relationships/image" Target="../media/image6.sv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5.png" /><Relationship Id="rId5" Type="http://schemas.openxmlformats.org/officeDocument/2006/relationships/image" Target="../media/image4.svg" /><Relationship Id="rId4" Type="http://schemas.openxmlformats.org/officeDocument/2006/relationships/image" Target="../media/image3.png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60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1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5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0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896630-ADAD-44CA-AE4D-96A162DDAC9C}"/>
              </a:ext>
            </a:extLst>
          </p:cNvPr>
          <p:cNvSpPr/>
          <p:nvPr/>
        </p:nvSpPr>
        <p:spPr>
          <a:xfrm>
            <a:off x="-4189" y="0"/>
            <a:ext cx="6858000" cy="2233876"/>
          </a:xfrm>
          <a:custGeom>
            <a:avLst/>
            <a:gdLst>
              <a:gd name="connsiteX0" fmla="*/ 8377 w 6857999"/>
              <a:gd name="connsiteY0" fmla="*/ 8377 h 2233876"/>
              <a:gd name="connsiteX1" fmla="*/ 8377 w 6857999"/>
              <a:gd name="connsiteY1" fmla="*/ 2227957 h 2233876"/>
              <a:gd name="connsiteX2" fmla="*/ 6860122 w 6857999"/>
              <a:gd name="connsiteY2" fmla="*/ 1375509 h 2233876"/>
              <a:gd name="connsiteX3" fmla="*/ 6860122 w 6857999"/>
              <a:gd name="connsiteY3" fmla="*/ 8377 h 2233876"/>
              <a:gd name="connsiteX4" fmla="*/ 8377 w 6857999"/>
              <a:gd name="connsiteY4" fmla="*/ 8377 h 223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7999" h="2233876">
                <a:moveTo>
                  <a:pt x="8377" y="8377"/>
                </a:moveTo>
                <a:lnTo>
                  <a:pt x="8377" y="2227957"/>
                </a:lnTo>
                <a:cubicBezTo>
                  <a:pt x="8377" y="2227957"/>
                  <a:pt x="5637745" y="-248966"/>
                  <a:pt x="6860122" y="1375509"/>
                </a:cubicBezTo>
                <a:lnTo>
                  <a:pt x="6860122" y="8377"/>
                </a:lnTo>
                <a:lnTo>
                  <a:pt x="8377" y="8377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CF6CED0-DF8B-4767-8957-CD2368A6E206}"/>
              </a:ext>
            </a:extLst>
          </p:cNvPr>
          <p:cNvSpPr/>
          <p:nvPr/>
        </p:nvSpPr>
        <p:spPr>
          <a:xfrm>
            <a:off x="-4189" y="721928"/>
            <a:ext cx="6858000" cy="1921134"/>
          </a:xfrm>
          <a:custGeom>
            <a:avLst/>
            <a:gdLst>
              <a:gd name="connsiteX0" fmla="*/ 8377 w 6857999"/>
              <a:gd name="connsiteY0" fmla="*/ 1424045 h 1921133"/>
              <a:gd name="connsiteX1" fmla="*/ 8377 w 6857999"/>
              <a:gd name="connsiteY1" fmla="*/ 1917173 h 1921133"/>
              <a:gd name="connsiteX2" fmla="*/ 6860122 w 6857999"/>
              <a:gd name="connsiteY2" fmla="*/ 668995 h 1921133"/>
              <a:gd name="connsiteX3" fmla="*/ 8377 w 6857999"/>
              <a:gd name="connsiteY3" fmla="*/ 1424045 h 192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9" h="1921133">
                <a:moveTo>
                  <a:pt x="8377" y="1424045"/>
                </a:moveTo>
                <a:lnTo>
                  <a:pt x="8377" y="1917173"/>
                </a:lnTo>
                <a:cubicBezTo>
                  <a:pt x="6249827" y="-727625"/>
                  <a:pt x="6860122" y="668995"/>
                  <a:pt x="6860122" y="668995"/>
                </a:cubicBezTo>
                <a:cubicBezTo>
                  <a:pt x="6143495" y="-1173953"/>
                  <a:pt x="8377" y="1424045"/>
                  <a:pt x="8377" y="14240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E604F9B-2A2A-4994-AB24-E36CDBB4EDB4}"/>
              </a:ext>
            </a:extLst>
          </p:cNvPr>
          <p:cNvSpPr/>
          <p:nvPr/>
        </p:nvSpPr>
        <p:spPr>
          <a:xfrm>
            <a:off x="4215045" y="1091187"/>
            <a:ext cx="2647143" cy="2725329"/>
          </a:xfrm>
          <a:custGeom>
            <a:avLst/>
            <a:gdLst>
              <a:gd name="connsiteX0" fmla="*/ 8377 w 2647143"/>
              <a:gd name="connsiteY0" fmla="*/ 210381 h 2725329"/>
              <a:gd name="connsiteX1" fmla="*/ 2645580 w 2647143"/>
              <a:gd name="connsiteY1" fmla="*/ 2718243 h 2725329"/>
              <a:gd name="connsiteX2" fmla="*/ 2645580 w 2647143"/>
              <a:gd name="connsiteY2" fmla="*/ 391437 h 2725329"/>
              <a:gd name="connsiteX3" fmla="*/ 8377 w 2647143"/>
              <a:gd name="connsiteY3" fmla="*/ 210381 h 272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7143" h="2725329">
                <a:moveTo>
                  <a:pt x="8377" y="210381"/>
                </a:moveTo>
                <a:cubicBezTo>
                  <a:pt x="8377" y="210381"/>
                  <a:pt x="2295308" y="129515"/>
                  <a:pt x="2645580" y="2718243"/>
                </a:cubicBezTo>
                <a:lnTo>
                  <a:pt x="2645580" y="391437"/>
                </a:lnTo>
                <a:cubicBezTo>
                  <a:pt x="2645580" y="391437"/>
                  <a:pt x="2304467" y="-332786"/>
                  <a:pt x="8377" y="21038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E354B72-3883-4FB7-8DA4-584F71641EF5}"/>
              </a:ext>
            </a:extLst>
          </p:cNvPr>
          <p:cNvSpPr/>
          <p:nvPr/>
        </p:nvSpPr>
        <p:spPr>
          <a:xfrm>
            <a:off x="4226214" y="1283330"/>
            <a:ext cx="2635974" cy="2680652"/>
          </a:xfrm>
          <a:custGeom>
            <a:avLst/>
            <a:gdLst>
              <a:gd name="connsiteX0" fmla="*/ 8377 w 2635973"/>
              <a:gd name="connsiteY0" fmla="*/ 14441 h 2680651"/>
              <a:gd name="connsiteX1" fmla="*/ 2633405 w 2635973"/>
              <a:gd name="connsiteY1" fmla="*/ 2672530 h 2680651"/>
              <a:gd name="connsiteX2" fmla="*/ 2633405 w 2635973"/>
              <a:gd name="connsiteY2" fmla="*/ 1717101 h 2680651"/>
              <a:gd name="connsiteX3" fmla="*/ 8377 w 2635973"/>
              <a:gd name="connsiteY3" fmla="*/ 14441 h 2680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5973" h="2680651">
                <a:moveTo>
                  <a:pt x="8377" y="14441"/>
                </a:moveTo>
                <a:cubicBezTo>
                  <a:pt x="2273974" y="133841"/>
                  <a:pt x="2633405" y="2672530"/>
                  <a:pt x="2633405" y="2672530"/>
                </a:cubicBezTo>
                <a:lnTo>
                  <a:pt x="2633405" y="1717101"/>
                </a:lnTo>
                <a:cubicBezTo>
                  <a:pt x="2182721" y="-185938"/>
                  <a:pt x="8377" y="14441"/>
                  <a:pt x="8377" y="1444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AB38C6AA-E7DD-40D5-B1B6-7478FC9911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704153"/>
            <a:ext cx="5600700" cy="392691"/>
          </a:xfrm>
        </p:spPr>
        <p:txBody>
          <a:bodyPr anchor="ctr"/>
          <a:lstStyle>
            <a:lvl1pPr marL="0" indent="0" algn="ctr" rtl="0">
              <a:buNone/>
              <a:defRPr lang="en-US" sz="2400" smtClean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defRPr>
            </a:lvl1pPr>
            <a:lvl2pPr marL="342900" indent="0" algn="ctr">
              <a:buNone/>
              <a:defRPr lang="en-US" smtClean="0"/>
            </a:lvl2pPr>
            <a:lvl3pPr marL="685800" indent="0" algn="ctr">
              <a:buNone/>
              <a:defRPr lang="en-US" smtClean="0"/>
            </a:lvl3pPr>
            <a:lvl4pPr marL="1028700" indent="0" algn="ctr">
              <a:buNone/>
              <a:defRPr lang="en-US" smtClean="0"/>
            </a:lvl4pPr>
            <a:lvl5pPr marL="1371600" indent="0" algn="ctr">
              <a:buNone/>
              <a:defRPr lang="en-US"/>
            </a:lvl5pPr>
          </a:lstStyle>
          <a:p>
            <a:pPr lvl="0"/>
            <a:r>
              <a:rPr lang="en-US" dirty="0"/>
              <a:t>Here is the title of the message in English</a:t>
            </a:r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191855FF-ABC9-4134-A8AD-1E51E12CB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450" y="185808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2A5F8E24-BD32-45CB-809A-0BF93017DC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7950" y="185808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6D33A7C8-2A65-4A8D-B38A-B60673170335}"/>
              </a:ext>
            </a:extLst>
          </p:cNvPr>
          <p:cNvSpPr txBox="1"/>
          <p:nvPr userDrawn="1"/>
        </p:nvSpPr>
        <p:spPr>
          <a:xfrm>
            <a:off x="2714221" y="3245203"/>
            <a:ext cx="1429559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6675" algn="ctr" rtl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Student</a:t>
            </a:r>
            <a:r>
              <a:rPr lang="en-US" sz="1400" spc="-5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</a:t>
            </a: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Name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EA6C20E-C98F-46D6-9AFE-2F33FD40E145}"/>
              </a:ext>
            </a:extLst>
          </p:cNvPr>
          <p:cNvSpPr txBox="1"/>
          <p:nvPr userDrawn="1"/>
        </p:nvSpPr>
        <p:spPr>
          <a:xfrm>
            <a:off x="4743403" y="3964146"/>
            <a:ext cx="1082027" cy="357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1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Supervisor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C4A9BDA-A201-4677-B2DB-CEE4E44966F1}"/>
              </a:ext>
            </a:extLst>
          </p:cNvPr>
          <p:cNvSpPr txBox="1"/>
          <p:nvPr userDrawn="1"/>
        </p:nvSpPr>
        <p:spPr>
          <a:xfrm>
            <a:off x="1012403" y="3962223"/>
            <a:ext cx="1394613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090"/>
              </a:lnSpc>
              <a:spcBef>
                <a:spcPts val="9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Co-Supervisor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4D91DD8-C8A6-42CF-9906-EBA300D0E0DD}"/>
              </a:ext>
            </a:extLst>
          </p:cNvPr>
          <p:cNvSpPr/>
          <p:nvPr userDrawn="1"/>
        </p:nvSpPr>
        <p:spPr>
          <a:xfrm>
            <a:off x="2822744" y="4733102"/>
            <a:ext cx="1212511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68580" algn="ctr" rtl="0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kern="1200" dirty="0">
                <a:solidFill>
                  <a:schemeClr val="accent3"/>
                </a:solidFill>
                <a:latin typeface="Bahij TheSansArabic Bold" panose="02040503050201020203" pitchFamily="18" charset="-78"/>
                <a:ea typeface="+mn-ea"/>
                <a:cs typeface="Bahij TheSansArabic Bold" panose="02040503050201020203" pitchFamily="18" charset="-78"/>
              </a:rPr>
              <a:t>Department</a:t>
            </a:r>
          </a:p>
        </p:txBody>
      </p:sp>
      <p:sp>
        <p:nvSpPr>
          <p:cNvPr id="67" name="Text Placeholder 53">
            <a:extLst>
              <a:ext uri="{FF2B5EF4-FFF2-40B4-BE49-F238E27FC236}">
                <a16:creationId xmlns:a16="http://schemas.microsoft.com/office/drawing/2014/main" id="{B9786D03-21B3-4393-AFF7-8CAE704EB8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5521" y="3581168"/>
            <a:ext cx="54185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Student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71" name="Text Placeholder 53">
            <a:extLst>
              <a:ext uri="{FF2B5EF4-FFF2-40B4-BE49-F238E27FC236}">
                <a16:creationId xmlns:a16="http://schemas.microsoft.com/office/drawing/2014/main" id="{0D0C1E8B-84C2-4191-9605-0A964225FD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26176" y="4251869"/>
            <a:ext cx="23164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Supervisor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74" name="Text Placeholder 53">
            <a:extLst>
              <a:ext uri="{FF2B5EF4-FFF2-40B4-BE49-F238E27FC236}">
                <a16:creationId xmlns:a16="http://schemas.microsoft.com/office/drawing/2014/main" id="{F4200654-1677-4B9C-A594-BC53221D008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7593" y="4251869"/>
            <a:ext cx="2924232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co-Supervisor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76" name="Text Placeholder 53">
            <a:extLst>
              <a:ext uri="{FF2B5EF4-FFF2-40B4-BE49-F238E27FC236}">
                <a16:creationId xmlns:a16="http://schemas.microsoft.com/office/drawing/2014/main" id="{CD558A9C-A3CE-4F4A-8223-D5F2446B22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9710" y="5033424"/>
            <a:ext cx="5418580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Example: Department of Mechanical Design Engineering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9C58DA02-6D06-4060-B3B4-8894A96ED846}"/>
              </a:ext>
            </a:extLst>
          </p:cNvPr>
          <p:cNvSpPr/>
          <p:nvPr userDrawn="1"/>
        </p:nvSpPr>
        <p:spPr>
          <a:xfrm flipH="1">
            <a:off x="483813" y="5930742"/>
            <a:ext cx="6004560" cy="3789449"/>
          </a:xfrm>
          <a:prstGeom prst="roundRect">
            <a:avLst>
              <a:gd name="adj" fmla="val 8190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7F75FB8-60EC-41D9-9160-152EE848D66B}"/>
              </a:ext>
            </a:extLst>
          </p:cNvPr>
          <p:cNvSpPr txBox="1"/>
          <p:nvPr userDrawn="1"/>
        </p:nvSpPr>
        <p:spPr>
          <a:xfrm flipH="1">
            <a:off x="832747" y="5617177"/>
            <a:ext cx="1187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600" b="1" dirty="0">
                <a:solidFill>
                  <a:schemeClr val="accent3"/>
                </a:solidFill>
                <a:cs typeface="+mj-cs"/>
              </a:rPr>
              <a:t>Summary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EEAB252-A89F-4B71-B97D-EB6ADCB2D36E}"/>
              </a:ext>
            </a:extLst>
          </p:cNvPr>
          <p:cNvGrpSpPr/>
          <p:nvPr userDrawn="1"/>
        </p:nvGrpSpPr>
        <p:grpSpPr>
          <a:xfrm>
            <a:off x="451747" y="5636417"/>
            <a:ext cx="617220" cy="301770"/>
            <a:chOff x="1728909" y="2629941"/>
            <a:chExt cx="3042291" cy="1487431"/>
          </a:xfrm>
        </p:grpSpPr>
        <p:sp>
          <p:nvSpPr>
            <p:cNvPr id="91" name="Freeform 5">
              <a:extLst>
                <a:ext uri="{FF2B5EF4-FFF2-40B4-BE49-F238E27FC236}">
                  <a16:creationId xmlns:a16="http://schemas.microsoft.com/office/drawing/2014/main" id="{A8366615-C628-4E58-98AE-A515EE408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909" y="2913547"/>
              <a:ext cx="3042291" cy="1203825"/>
            </a:xfrm>
            <a:custGeom>
              <a:avLst/>
              <a:gdLst>
                <a:gd name="T0" fmla="*/ 151 w 556"/>
                <a:gd name="T1" fmla="*/ 207 h 220"/>
                <a:gd name="T2" fmla="*/ 13 w 556"/>
                <a:gd name="T3" fmla="*/ 70 h 220"/>
                <a:gd name="T4" fmla="*/ 27 w 556"/>
                <a:gd name="T5" fmla="*/ 9 h 220"/>
                <a:gd name="T6" fmla="*/ 17 w 556"/>
                <a:gd name="T7" fmla="*/ 0 h 220"/>
                <a:gd name="T8" fmla="*/ 0 w 556"/>
                <a:gd name="T9" fmla="*/ 70 h 220"/>
                <a:gd name="T10" fmla="*/ 151 w 556"/>
                <a:gd name="T11" fmla="*/ 220 h 220"/>
                <a:gd name="T12" fmla="*/ 556 w 556"/>
                <a:gd name="T13" fmla="*/ 220 h 220"/>
                <a:gd name="T14" fmla="*/ 556 w 556"/>
                <a:gd name="T15" fmla="*/ 207 h 220"/>
                <a:gd name="T16" fmla="*/ 151 w 556"/>
                <a:gd name="T17" fmla="*/ 20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20">
                  <a:moveTo>
                    <a:pt x="151" y="207"/>
                  </a:moveTo>
                  <a:cubicBezTo>
                    <a:pt x="75" y="207"/>
                    <a:pt x="13" y="146"/>
                    <a:pt x="13" y="70"/>
                  </a:cubicBezTo>
                  <a:cubicBezTo>
                    <a:pt x="13" y="48"/>
                    <a:pt x="18" y="28"/>
                    <a:pt x="27" y="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1"/>
                    <a:pt x="0" y="44"/>
                    <a:pt x="0" y="70"/>
                  </a:cubicBezTo>
                  <a:cubicBezTo>
                    <a:pt x="0" y="153"/>
                    <a:pt x="67" y="220"/>
                    <a:pt x="151" y="220"/>
                  </a:cubicBezTo>
                  <a:cubicBezTo>
                    <a:pt x="556" y="220"/>
                    <a:pt x="556" y="220"/>
                    <a:pt x="556" y="220"/>
                  </a:cubicBezTo>
                  <a:cubicBezTo>
                    <a:pt x="556" y="207"/>
                    <a:pt x="556" y="207"/>
                    <a:pt x="556" y="207"/>
                  </a:cubicBezTo>
                  <a:lnTo>
                    <a:pt x="151" y="207"/>
                  </a:lnTo>
                  <a:close/>
                </a:path>
              </a:pathLst>
            </a:custGeom>
            <a:noFill/>
            <a:ln w="0"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92" name="Freeform 6">
              <a:extLst>
                <a:ext uri="{FF2B5EF4-FFF2-40B4-BE49-F238E27FC236}">
                  <a16:creationId xmlns:a16="http://schemas.microsoft.com/office/drawing/2014/main" id="{2C46CBE6-4F61-4CFF-8C07-28D24ED23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615" y="2629941"/>
              <a:ext cx="1975307" cy="1334721"/>
            </a:xfrm>
            <a:custGeom>
              <a:avLst/>
              <a:gdLst>
                <a:gd name="T0" fmla="*/ 306 w 361"/>
                <a:gd name="T1" fmla="*/ 54 h 244"/>
                <a:gd name="T2" fmla="*/ 170 w 361"/>
                <a:gd name="T3" fmla="*/ 9 h 244"/>
                <a:gd name="T4" fmla="*/ 170 w 361"/>
                <a:gd name="T5" fmla="*/ 9 h 244"/>
                <a:gd name="T6" fmla="*/ 122 w 361"/>
                <a:gd name="T7" fmla="*/ 0 h 244"/>
                <a:gd name="T8" fmla="*/ 0 w 361"/>
                <a:gd name="T9" fmla="*/ 122 h 244"/>
                <a:gd name="T10" fmla="*/ 122 w 361"/>
                <a:gd name="T11" fmla="*/ 244 h 244"/>
                <a:gd name="T12" fmla="*/ 170 w 361"/>
                <a:gd name="T13" fmla="*/ 234 h 244"/>
                <a:gd name="T14" fmla="*/ 170 w 361"/>
                <a:gd name="T15" fmla="*/ 234 h 244"/>
                <a:gd name="T16" fmla="*/ 306 w 361"/>
                <a:gd name="T17" fmla="*/ 190 h 244"/>
                <a:gd name="T18" fmla="*/ 361 w 361"/>
                <a:gd name="T19" fmla="*/ 127 h 244"/>
                <a:gd name="T20" fmla="*/ 306 w 361"/>
                <a:gd name="T21" fmla="*/ 5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1" h="244">
                  <a:moveTo>
                    <a:pt x="306" y="54"/>
                  </a:moveTo>
                  <a:cubicBezTo>
                    <a:pt x="233" y="48"/>
                    <a:pt x="170" y="10"/>
                    <a:pt x="170" y="9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55" y="3"/>
                    <a:pt x="139" y="0"/>
                    <a:pt x="122" y="0"/>
                  </a:cubicBezTo>
                  <a:cubicBezTo>
                    <a:pt x="55" y="0"/>
                    <a:pt x="0" y="54"/>
                    <a:pt x="0" y="122"/>
                  </a:cubicBezTo>
                  <a:cubicBezTo>
                    <a:pt x="0" y="189"/>
                    <a:pt x="55" y="244"/>
                    <a:pt x="122" y="244"/>
                  </a:cubicBezTo>
                  <a:cubicBezTo>
                    <a:pt x="139" y="244"/>
                    <a:pt x="155" y="240"/>
                    <a:pt x="170" y="234"/>
                  </a:cubicBezTo>
                  <a:cubicBezTo>
                    <a:pt x="170" y="234"/>
                    <a:pt x="170" y="234"/>
                    <a:pt x="170" y="234"/>
                  </a:cubicBezTo>
                  <a:cubicBezTo>
                    <a:pt x="170" y="234"/>
                    <a:pt x="233" y="195"/>
                    <a:pt x="306" y="190"/>
                  </a:cubicBezTo>
                  <a:cubicBezTo>
                    <a:pt x="361" y="127"/>
                    <a:pt x="361" y="127"/>
                    <a:pt x="361" y="127"/>
                  </a:cubicBezTo>
                  <a:lnTo>
                    <a:pt x="306" y="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7" name="Oval 12">
              <a:extLst>
                <a:ext uri="{FF2B5EF4-FFF2-40B4-BE49-F238E27FC236}">
                  <a16:creationId xmlns:a16="http://schemas.microsoft.com/office/drawing/2014/main" id="{B461B6B6-4E87-4D2E-B257-60722A4D903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62091" y="2810416"/>
              <a:ext cx="979720" cy="97377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pic>
        <p:nvPicPr>
          <p:cNvPr id="100" name="Graphic 99">
            <a:extLst>
              <a:ext uri="{FF2B5EF4-FFF2-40B4-BE49-F238E27FC236}">
                <a16:creationId xmlns:a16="http://schemas.microsoft.com/office/drawing/2014/main" id="{B284C31D-FB24-4AFA-AE6A-77A29A6180C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546726" y="5699362"/>
            <a:ext cx="144000" cy="144000"/>
          </a:xfrm>
          <a:prstGeom prst="rect">
            <a:avLst/>
          </a:prstGeom>
        </p:spPr>
      </p:pic>
      <p:sp>
        <p:nvSpPr>
          <p:cNvPr id="101" name="Text Placeholder 23">
            <a:extLst>
              <a:ext uri="{FF2B5EF4-FFF2-40B4-BE49-F238E27FC236}">
                <a16:creationId xmlns:a16="http://schemas.microsoft.com/office/drawing/2014/main" id="{B9F08183-C3B2-4D6B-BE60-E0FADF78B859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553665" y="6034433"/>
            <a:ext cx="5840412" cy="3481042"/>
          </a:xfrm>
        </p:spPr>
        <p:txBody>
          <a:bodyPr>
            <a:normAutofit/>
          </a:bodyPr>
          <a:lstStyle>
            <a:lvl1pPr marL="0" indent="0" algn="l" rtl="0">
              <a:lnSpc>
                <a:spcPct val="120000"/>
              </a:lnSpc>
              <a:buNone/>
              <a:defRPr sz="1100">
                <a:cs typeface="+mj-cs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D1AB14-87CD-49D1-A873-2F162D10279A}"/>
              </a:ext>
            </a:extLst>
          </p:cNvPr>
          <p:cNvSpPr txBox="1"/>
          <p:nvPr userDrawn="1"/>
        </p:nvSpPr>
        <p:spPr>
          <a:xfrm>
            <a:off x="716349" y="2065597"/>
            <a:ext cx="5425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PhD dissertation summary</a:t>
            </a:r>
          </a:p>
        </p:txBody>
      </p:sp>
    </p:spTree>
    <p:extLst>
      <p:ext uri="{BB962C8B-B14F-4D97-AF65-F5344CB8AC3E}">
        <p14:creationId xmlns:p14="http://schemas.microsoft.com/office/powerpoint/2010/main" val="286000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896630-ADAD-44CA-AE4D-96A162DDAC9C}"/>
              </a:ext>
            </a:extLst>
          </p:cNvPr>
          <p:cNvSpPr/>
          <p:nvPr/>
        </p:nvSpPr>
        <p:spPr>
          <a:xfrm>
            <a:off x="-4189" y="0"/>
            <a:ext cx="6858000" cy="2233876"/>
          </a:xfrm>
          <a:custGeom>
            <a:avLst/>
            <a:gdLst>
              <a:gd name="connsiteX0" fmla="*/ 8377 w 6857999"/>
              <a:gd name="connsiteY0" fmla="*/ 8377 h 2233876"/>
              <a:gd name="connsiteX1" fmla="*/ 8377 w 6857999"/>
              <a:gd name="connsiteY1" fmla="*/ 2227957 h 2233876"/>
              <a:gd name="connsiteX2" fmla="*/ 6860122 w 6857999"/>
              <a:gd name="connsiteY2" fmla="*/ 1375509 h 2233876"/>
              <a:gd name="connsiteX3" fmla="*/ 6860122 w 6857999"/>
              <a:gd name="connsiteY3" fmla="*/ 8377 h 2233876"/>
              <a:gd name="connsiteX4" fmla="*/ 8377 w 6857999"/>
              <a:gd name="connsiteY4" fmla="*/ 8377 h 223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7999" h="2233876">
                <a:moveTo>
                  <a:pt x="8377" y="8377"/>
                </a:moveTo>
                <a:lnTo>
                  <a:pt x="8377" y="2227957"/>
                </a:lnTo>
                <a:cubicBezTo>
                  <a:pt x="8377" y="2227957"/>
                  <a:pt x="5637745" y="-248966"/>
                  <a:pt x="6860122" y="1375509"/>
                </a:cubicBezTo>
                <a:lnTo>
                  <a:pt x="6860122" y="8377"/>
                </a:lnTo>
                <a:lnTo>
                  <a:pt x="8377" y="8377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CF6CED0-DF8B-4767-8957-CD2368A6E206}"/>
              </a:ext>
            </a:extLst>
          </p:cNvPr>
          <p:cNvSpPr/>
          <p:nvPr/>
        </p:nvSpPr>
        <p:spPr>
          <a:xfrm>
            <a:off x="-4189" y="721928"/>
            <a:ext cx="6858000" cy="1921134"/>
          </a:xfrm>
          <a:custGeom>
            <a:avLst/>
            <a:gdLst>
              <a:gd name="connsiteX0" fmla="*/ 8377 w 6857999"/>
              <a:gd name="connsiteY0" fmla="*/ 1424045 h 1921133"/>
              <a:gd name="connsiteX1" fmla="*/ 8377 w 6857999"/>
              <a:gd name="connsiteY1" fmla="*/ 1917173 h 1921133"/>
              <a:gd name="connsiteX2" fmla="*/ 6860122 w 6857999"/>
              <a:gd name="connsiteY2" fmla="*/ 668995 h 1921133"/>
              <a:gd name="connsiteX3" fmla="*/ 8377 w 6857999"/>
              <a:gd name="connsiteY3" fmla="*/ 1424045 h 192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9" h="1921133">
                <a:moveTo>
                  <a:pt x="8377" y="1424045"/>
                </a:moveTo>
                <a:lnTo>
                  <a:pt x="8377" y="1917173"/>
                </a:lnTo>
                <a:cubicBezTo>
                  <a:pt x="6249827" y="-727625"/>
                  <a:pt x="6860122" y="668995"/>
                  <a:pt x="6860122" y="668995"/>
                </a:cubicBezTo>
                <a:cubicBezTo>
                  <a:pt x="6143495" y="-1173953"/>
                  <a:pt x="8377" y="1424045"/>
                  <a:pt x="8377" y="14240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E604F9B-2A2A-4994-AB24-E36CDBB4EDB4}"/>
              </a:ext>
            </a:extLst>
          </p:cNvPr>
          <p:cNvSpPr/>
          <p:nvPr/>
        </p:nvSpPr>
        <p:spPr>
          <a:xfrm>
            <a:off x="4215045" y="1091187"/>
            <a:ext cx="2647143" cy="2725329"/>
          </a:xfrm>
          <a:custGeom>
            <a:avLst/>
            <a:gdLst>
              <a:gd name="connsiteX0" fmla="*/ 8377 w 2647143"/>
              <a:gd name="connsiteY0" fmla="*/ 210381 h 2725329"/>
              <a:gd name="connsiteX1" fmla="*/ 2645580 w 2647143"/>
              <a:gd name="connsiteY1" fmla="*/ 2718243 h 2725329"/>
              <a:gd name="connsiteX2" fmla="*/ 2645580 w 2647143"/>
              <a:gd name="connsiteY2" fmla="*/ 391437 h 2725329"/>
              <a:gd name="connsiteX3" fmla="*/ 8377 w 2647143"/>
              <a:gd name="connsiteY3" fmla="*/ 210381 h 272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7143" h="2725329">
                <a:moveTo>
                  <a:pt x="8377" y="210381"/>
                </a:moveTo>
                <a:cubicBezTo>
                  <a:pt x="8377" y="210381"/>
                  <a:pt x="2295308" y="129515"/>
                  <a:pt x="2645580" y="2718243"/>
                </a:cubicBezTo>
                <a:lnTo>
                  <a:pt x="2645580" y="391437"/>
                </a:lnTo>
                <a:cubicBezTo>
                  <a:pt x="2645580" y="391437"/>
                  <a:pt x="2304467" y="-332786"/>
                  <a:pt x="8377" y="21038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E354B72-3883-4FB7-8DA4-584F71641EF5}"/>
              </a:ext>
            </a:extLst>
          </p:cNvPr>
          <p:cNvSpPr/>
          <p:nvPr/>
        </p:nvSpPr>
        <p:spPr>
          <a:xfrm>
            <a:off x="4226214" y="1283330"/>
            <a:ext cx="2635974" cy="2680652"/>
          </a:xfrm>
          <a:custGeom>
            <a:avLst/>
            <a:gdLst>
              <a:gd name="connsiteX0" fmla="*/ 8377 w 2635973"/>
              <a:gd name="connsiteY0" fmla="*/ 14441 h 2680651"/>
              <a:gd name="connsiteX1" fmla="*/ 2633405 w 2635973"/>
              <a:gd name="connsiteY1" fmla="*/ 2672530 h 2680651"/>
              <a:gd name="connsiteX2" fmla="*/ 2633405 w 2635973"/>
              <a:gd name="connsiteY2" fmla="*/ 1717101 h 2680651"/>
              <a:gd name="connsiteX3" fmla="*/ 8377 w 2635973"/>
              <a:gd name="connsiteY3" fmla="*/ 14441 h 2680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5973" h="2680651">
                <a:moveTo>
                  <a:pt x="8377" y="14441"/>
                </a:moveTo>
                <a:cubicBezTo>
                  <a:pt x="2273974" y="133841"/>
                  <a:pt x="2633405" y="2672530"/>
                  <a:pt x="2633405" y="2672530"/>
                </a:cubicBezTo>
                <a:lnTo>
                  <a:pt x="2633405" y="1717101"/>
                </a:lnTo>
                <a:cubicBezTo>
                  <a:pt x="2182721" y="-185938"/>
                  <a:pt x="8377" y="14441"/>
                  <a:pt x="8377" y="1444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29671E4-9649-48EE-B914-26D363CB8E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540163"/>
            <a:ext cx="5600700" cy="467077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lang="en-US" sz="2400" smtClean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defRPr>
            </a:lvl1pPr>
            <a:lvl2pPr marL="342900" indent="0" algn="ctr">
              <a:buNone/>
              <a:defRPr lang="en-US" smtClean="0"/>
            </a:lvl2pPr>
            <a:lvl3pPr marL="685800" indent="0" algn="ctr">
              <a:buNone/>
              <a:defRPr lang="en-US" smtClean="0"/>
            </a:lvl3pPr>
            <a:lvl4pPr marL="1028700" indent="0" algn="ctr">
              <a:buNone/>
              <a:defRPr lang="en-US" smtClean="0"/>
            </a:lvl4pPr>
            <a:lvl5pPr marL="1371600" indent="0" algn="ctr">
              <a:buNone/>
              <a:defRPr lang="en-US"/>
            </a:lvl5pPr>
          </a:lstStyle>
          <a:p>
            <a:pPr lvl="0"/>
            <a:r>
              <a:rPr lang="ar-SY" dirty="0"/>
              <a:t>هنا يوضع عنوان الرسالة باللغة العربية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30D0CC-D98B-4028-96CE-DFA3DCBE3D80}"/>
              </a:ext>
            </a:extLst>
          </p:cNvPr>
          <p:cNvSpPr txBox="1"/>
          <p:nvPr userDrawn="1"/>
        </p:nvSpPr>
        <p:spPr>
          <a:xfrm>
            <a:off x="716349" y="1908470"/>
            <a:ext cx="5425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SY" sz="18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ملخص أطروحة الدكتوراه بعنوان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191855FF-ABC9-4134-A8AD-1E51E12CB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450" y="185808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2A5F8E24-BD32-45CB-809A-0BF93017DC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7950" y="185808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413644F-0805-422D-98B4-2A2B2C48F260}"/>
              </a:ext>
            </a:extLst>
          </p:cNvPr>
          <p:cNvSpPr txBox="1"/>
          <p:nvPr userDrawn="1"/>
        </p:nvSpPr>
        <p:spPr>
          <a:xfrm flipH="1">
            <a:off x="2884620" y="3160006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اسم الطالب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553ADBB-891B-48B5-82EB-BEB3E0A8500F}"/>
              </a:ext>
            </a:extLst>
          </p:cNvPr>
          <p:cNvSpPr txBox="1"/>
          <p:nvPr userDrawn="1"/>
        </p:nvSpPr>
        <p:spPr>
          <a:xfrm>
            <a:off x="4896521" y="3833053"/>
            <a:ext cx="867224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المشرف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E9E32B1-D780-42FC-8B09-B7ED2E193433}"/>
              </a:ext>
            </a:extLst>
          </p:cNvPr>
          <p:cNvSpPr txBox="1"/>
          <p:nvPr userDrawn="1"/>
        </p:nvSpPr>
        <p:spPr>
          <a:xfrm>
            <a:off x="940916" y="3826641"/>
            <a:ext cx="1631858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8580" algn="ctr" rtl="1">
              <a:lnSpc>
                <a:spcPts val="2090"/>
              </a:lnSpc>
              <a:spcBef>
                <a:spcPts val="9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المشرف</a:t>
            </a:r>
            <a:r>
              <a:rPr lang="ar-SA" sz="1400" spc="145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</a:t>
            </a: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المشارك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4D91DD8-C8A6-42CF-9906-EBA300D0E0DD}"/>
              </a:ext>
            </a:extLst>
          </p:cNvPr>
          <p:cNvSpPr/>
          <p:nvPr userDrawn="1"/>
        </p:nvSpPr>
        <p:spPr>
          <a:xfrm>
            <a:off x="2619964" y="4700948"/>
            <a:ext cx="1618072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68580" algn="ctr" rtl="0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kern="1200" dirty="0">
                <a:solidFill>
                  <a:schemeClr val="accent3"/>
                </a:solidFill>
                <a:latin typeface="Bahij TheSansArabic Bold" panose="02040503050201020203" pitchFamily="18" charset="-78"/>
                <a:ea typeface="+mn-ea"/>
                <a:cs typeface="Bahij TheSansArabic Bold" panose="02040503050201020203" pitchFamily="18" charset="-78"/>
              </a:rPr>
              <a:t>القسم</a:t>
            </a:r>
            <a:r>
              <a:rPr lang="ar-SY" sz="1400" kern="1200" dirty="0">
                <a:solidFill>
                  <a:schemeClr val="accent3"/>
                </a:solidFill>
                <a:latin typeface="Bahij TheSansArabic Bold" panose="02040503050201020203" pitchFamily="18" charset="-78"/>
                <a:ea typeface="+mn-ea"/>
                <a:cs typeface="Bahij TheSansArabic Bold" panose="02040503050201020203" pitchFamily="18" charset="-78"/>
              </a:rPr>
              <a:t> والاختصاص</a:t>
            </a:r>
            <a:endParaRPr lang="en-US" sz="1400" kern="1200" dirty="0">
              <a:solidFill>
                <a:schemeClr val="accent3"/>
              </a:solidFill>
              <a:latin typeface="Bahij TheSansArabic Bold" panose="02040503050201020203" pitchFamily="18" charset="-78"/>
              <a:ea typeface="+mn-ea"/>
              <a:cs typeface="Bahij TheSansArabic Bold" panose="02040503050201020203" pitchFamily="18" charset="-78"/>
            </a:endParaRPr>
          </a:p>
        </p:txBody>
      </p:sp>
      <p:sp>
        <p:nvSpPr>
          <p:cNvPr id="60" name="Text Placeholder 53">
            <a:extLst>
              <a:ext uri="{FF2B5EF4-FFF2-40B4-BE49-F238E27FC236}">
                <a16:creationId xmlns:a16="http://schemas.microsoft.com/office/drawing/2014/main" id="{C68BEC50-3581-4B6E-8DA4-7AFB5BA681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734" y="3541458"/>
            <a:ext cx="5418580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الطالب باللغة العربية</a:t>
            </a:r>
            <a:endParaRPr lang="en-US" dirty="0"/>
          </a:p>
        </p:txBody>
      </p:sp>
      <p:sp>
        <p:nvSpPr>
          <p:cNvPr id="68" name="Text Placeholder 53">
            <a:extLst>
              <a:ext uri="{FF2B5EF4-FFF2-40B4-BE49-F238E27FC236}">
                <a16:creationId xmlns:a16="http://schemas.microsoft.com/office/drawing/2014/main" id="{33E4BFE2-E7C4-42A1-857C-965CB01E50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5045" y="4212628"/>
            <a:ext cx="2230176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المشرف باللغة العربية</a:t>
            </a:r>
            <a:endParaRPr lang="en-US" dirty="0"/>
          </a:p>
        </p:txBody>
      </p:sp>
      <p:sp>
        <p:nvSpPr>
          <p:cNvPr id="72" name="Text Placeholder 53">
            <a:extLst>
              <a:ext uri="{FF2B5EF4-FFF2-40B4-BE49-F238E27FC236}">
                <a16:creationId xmlns:a16="http://schemas.microsoft.com/office/drawing/2014/main" id="{C250F4FD-B69B-48A7-90C3-7421D8BFD8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6305" y="4206176"/>
            <a:ext cx="2881080" cy="232360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المشرف المشارك باللغة العربية</a:t>
            </a:r>
            <a:endParaRPr lang="en-US" dirty="0"/>
          </a:p>
        </p:txBody>
      </p:sp>
      <p:sp>
        <p:nvSpPr>
          <p:cNvPr id="76" name="Text Placeholder 53">
            <a:extLst>
              <a:ext uri="{FF2B5EF4-FFF2-40B4-BE49-F238E27FC236}">
                <a16:creationId xmlns:a16="http://schemas.microsoft.com/office/drawing/2014/main" id="{CD558A9C-A3CE-4F4A-8223-D5F2446B22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9710" y="5001270"/>
            <a:ext cx="5418580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مثال : قسم هندسة التصميم الميكانيكي</a:t>
            </a:r>
            <a:endParaRPr lang="en-US" dirty="0"/>
          </a:p>
        </p:txBody>
      </p:sp>
      <p:sp>
        <p:nvSpPr>
          <p:cNvPr id="77" name="Text Placeholder 53">
            <a:extLst>
              <a:ext uri="{FF2B5EF4-FFF2-40B4-BE49-F238E27FC236}">
                <a16:creationId xmlns:a16="http://schemas.microsoft.com/office/drawing/2014/main" id="{AC290A28-B91A-4FD3-9147-331E301A8B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9710" y="5334100"/>
            <a:ext cx="54185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هنا يكتب الاختصاص</a:t>
            </a:r>
            <a:endParaRPr lang="en-US" dirty="0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E2407F65-3703-4AEC-A8B7-E87B16D9CCE6}"/>
              </a:ext>
            </a:extLst>
          </p:cNvPr>
          <p:cNvSpPr/>
          <p:nvPr userDrawn="1"/>
        </p:nvSpPr>
        <p:spPr>
          <a:xfrm>
            <a:off x="451747" y="6247759"/>
            <a:ext cx="6004560" cy="3231521"/>
          </a:xfrm>
          <a:prstGeom prst="roundRect">
            <a:avLst>
              <a:gd name="adj" fmla="val 8190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53ABE47-DBC6-4134-9DD6-78553E59C988}"/>
              </a:ext>
            </a:extLst>
          </p:cNvPr>
          <p:cNvSpPr txBox="1"/>
          <p:nvPr userDrawn="1"/>
        </p:nvSpPr>
        <p:spPr>
          <a:xfrm>
            <a:off x="4920333" y="5934193"/>
            <a:ext cx="1187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ar-SY" sz="1600" b="1" dirty="0">
                <a:solidFill>
                  <a:schemeClr val="accent3"/>
                </a:solidFill>
                <a:cs typeface="+mj-cs"/>
              </a:rPr>
              <a:t>الملخص</a:t>
            </a:r>
            <a:br>
              <a:rPr lang="ar-SY" sz="1600" b="1" dirty="0">
                <a:solidFill>
                  <a:schemeClr val="accent3"/>
                </a:solidFill>
                <a:cs typeface="+mj-cs"/>
              </a:rPr>
            </a:br>
            <a:endParaRPr lang="en-US" sz="1600" b="1" dirty="0">
              <a:solidFill>
                <a:schemeClr val="accent3"/>
              </a:solidFill>
              <a:cs typeface="+mj-cs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66CFD45-5455-455D-BA55-43B762D680EB}"/>
              </a:ext>
            </a:extLst>
          </p:cNvPr>
          <p:cNvGrpSpPr/>
          <p:nvPr userDrawn="1"/>
        </p:nvGrpSpPr>
        <p:grpSpPr>
          <a:xfrm flipH="1">
            <a:off x="5871153" y="5953433"/>
            <a:ext cx="617220" cy="301770"/>
            <a:chOff x="1728909" y="2629941"/>
            <a:chExt cx="3042291" cy="1487431"/>
          </a:xfrm>
        </p:grpSpPr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95A7CFF3-F3FD-43AB-B10B-A008B6BF5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909" y="2913547"/>
              <a:ext cx="3042291" cy="1203825"/>
            </a:xfrm>
            <a:custGeom>
              <a:avLst/>
              <a:gdLst>
                <a:gd name="T0" fmla="*/ 151 w 556"/>
                <a:gd name="T1" fmla="*/ 207 h 220"/>
                <a:gd name="T2" fmla="*/ 13 w 556"/>
                <a:gd name="T3" fmla="*/ 70 h 220"/>
                <a:gd name="T4" fmla="*/ 27 w 556"/>
                <a:gd name="T5" fmla="*/ 9 h 220"/>
                <a:gd name="T6" fmla="*/ 17 w 556"/>
                <a:gd name="T7" fmla="*/ 0 h 220"/>
                <a:gd name="T8" fmla="*/ 0 w 556"/>
                <a:gd name="T9" fmla="*/ 70 h 220"/>
                <a:gd name="T10" fmla="*/ 151 w 556"/>
                <a:gd name="T11" fmla="*/ 220 h 220"/>
                <a:gd name="T12" fmla="*/ 556 w 556"/>
                <a:gd name="T13" fmla="*/ 220 h 220"/>
                <a:gd name="T14" fmla="*/ 556 w 556"/>
                <a:gd name="T15" fmla="*/ 207 h 220"/>
                <a:gd name="T16" fmla="*/ 151 w 556"/>
                <a:gd name="T17" fmla="*/ 20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20">
                  <a:moveTo>
                    <a:pt x="151" y="207"/>
                  </a:moveTo>
                  <a:cubicBezTo>
                    <a:pt x="75" y="207"/>
                    <a:pt x="13" y="146"/>
                    <a:pt x="13" y="70"/>
                  </a:cubicBezTo>
                  <a:cubicBezTo>
                    <a:pt x="13" y="48"/>
                    <a:pt x="18" y="28"/>
                    <a:pt x="27" y="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1"/>
                    <a:pt x="0" y="44"/>
                    <a:pt x="0" y="70"/>
                  </a:cubicBezTo>
                  <a:cubicBezTo>
                    <a:pt x="0" y="153"/>
                    <a:pt x="67" y="220"/>
                    <a:pt x="151" y="220"/>
                  </a:cubicBezTo>
                  <a:cubicBezTo>
                    <a:pt x="556" y="220"/>
                    <a:pt x="556" y="220"/>
                    <a:pt x="556" y="220"/>
                  </a:cubicBezTo>
                  <a:cubicBezTo>
                    <a:pt x="556" y="207"/>
                    <a:pt x="556" y="207"/>
                    <a:pt x="556" y="207"/>
                  </a:cubicBezTo>
                  <a:lnTo>
                    <a:pt x="151" y="207"/>
                  </a:lnTo>
                  <a:close/>
                </a:path>
              </a:pathLst>
            </a:custGeom>
            <a:noFill/>
            <a:ln w="0"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82" name="Freeform 6">
              <a:extLst>
                <a:ext uri="{FF2B5EF4-FFF2-40B4-BE49-F238E27FC236}">
                  <a16:creationId xmlns:a16="http://schemas.microsoft.com/office/drawing/2014/main" id="{14437462-95B7-4D24-94AB-88FD059F7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615" y="2629941"/>
              <a:ext cx="1975307" cy="1334721"/>
            </a:xfrm>
            <a:custGeom>
              <a:avLst/>
              <a:gdLst>
                <a:gd name="T0" fmla="*/ 306 w 361"/>
                <a:gd name="T1" fmla="*/ 54 h 244"/>
                <a:gd name="T2" fmla="*/ 170 w 361"/>
                <a:gd name="T3" fmla="*/ 9 h 244"/>
                <a:gd name="T4" fmla="*/ 170 w 361"/>
                <a:gd name="T5" fmla="*/ 9 h 244"/>
                <a:gd name="T6" fmla="*/ 122 w 361"/>
                <a:gd name="T7" fmla="*/ 0 h 244"/>
                <a:gd name="T8" fmla="*/ 0 w 361"/>
                <a:gd name="T9" fmla="*/ 122 h 244"/>
                <a:gd name="T10" fmla="*/ 122 w 361"/>
                <a:gd name="T11" fmla="*/ 244 h 244"/>
                <a:gd name="T12" fmla="*/ 170 w 361"/>
                <a:gd name="T13" fmla="*/ 234 h 244"/>
                <a:gd name="T14" fmla="*/ 170 w 361"/>
                <a:gd name="T15" fmla="*/ 234 h 244"/>
                <a:gd name="T16" fmla="*/ 306 w 361"/>
                <a:gd name="T17" fmla="*/ 190 h 244"/>
                <a:gd name="T18" fmla="*/ 361 w 361"/>
                <a:gd name="T19" fmla="*/ 127 h 244"/>
                <a:gd name="T20" fmla="*/ 306 w 361"/>
                <a:gd name="T21" fmla="*/ 5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1" h="244">
                  <a:moveTo>
                    <a:pt x="306" y="54"/>
                  </a:moveTo>
                  <a:cubicBezTo>
                    <a:pt x="233" y="48"/>
                    <a:pt x="170" y="10"/>
                    <a:pt x="170" y="9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55" y="3"/>
                    <a:pt x="139" y="0"/>
                    <a:pt x="122" y="0"/>
                  </a:cubicBezTo>
                  <a:cubicBezTo>
                    <a:pt x="55" y="0"/>
                    <a:pt x="0" y="54"/>
                    <a:pt x="0" y="122"/>
                  </a:cubicBezTo>
                  <a:cubicBezTo>
                    <a:pt x="0" y="189"/>
                    <a:pt x="55" y="244"/>
                    <a:pt x="122" y="244"/>
                  </a:cubicBezTo>
                  <a:cubicBezTo>
                    <a:pt x="139" y="244"/>
                    <a:pt x="155" y="240"/>
                    <a:pt x="170" y="234"/>
                  </a:cubicBezTo>
                  <a:cubicBezTo>
                    <a:pt x="170" y="234"/>
                    <a:pt x="170" y="234"/>
                    <a:pt x="170" y="234"/>
                  </a:cubicBezTo>
                  <a:cubicBezTo>
                    <a:pt x="170" y="234"/>
                    <a:pt x="233" y="195"/>
                    <a:pt x="306" y="190"/>
                  </a:cubicBezTo>
                  <a:cubicBezTo>
                    <a:pt x="361" y="127"/>
                    <a:pt x="361" y="127"/>
                    <a:pt x="361" y="127"/>
                  </a:cubicBezTo>
                  <a:lnTo>
                    <a:pt x="306" y="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3" name="Oval 12">
              <a:extLst>
                <a:ext uri="{FF2B5EF4-FFF2-40B4-BE49-F238E27FC236}">
                  <a16:creationId xmlns:a16="http://schemas.microsoft.com/office/drawing/2014/main" id="{86846FF3-8107-4725-9646-8A16330D4BB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62091" y="2810416"/>
              <a:ext cx="979720" cy="97377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pic>
        <p:nvPicPr>
          <p:cNvPr id="84" name="Graphic 83">
            <a:extLst>
              <a:ext uri="{FF2B5EF4-FFF2-40B4-BE49-F238E27FC236}">
                <a16:creationId xmlns:a16="http://schemas.microsoft.com/office/drawing/2014/main" id="{B39845D8-473B-4A11-8F3F-9A0FF9B2DB8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49394" y="6016378"/>
            <a:ext cx="144000" cy="144000"/>
          </a:xfrm>
          <a:prstGeom prst="rect">
            <a:avLst/>
          </a:prstGeom>
        </p:spPr>
      </p:pic>
      <p:sp>
        <p:nvSpPr>
          <p:cNvPr id="85" name="Text Placeholder 23">
            <a:extLst>
              <a:ext uri="{FF2B5EF4-FFF2-40B4-BE49-F238E27FC236}">
                <a16:creationId xmlns:a16="http://schemas.microsoft.com/office/drawing/2014/main" id="{491F8AAA-1ABC-41F4-A445-166E9E8308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53665" y="6351448"/>
            <a:ext cx="5840412" cy="2995751"/>
          </a:xfrm>
        </p:spPr>
        <p:txBody>
          <a:bodyPr>
            <a:normAutofit/>
          </a:bodyPr>
          <a:lstStyle>
            <a:lvl1pPr marL="0" indent="0" algn="justLow" rtl="1">
              <a:lnSpc>
                <a:spcPct val="120000"/>
              </a:lnSpc>
              <a:buNone/>
              <a:defRPr sz="1100">
                <a:cs typeface="+mj-cs"/>
              </a:defRPr>
            </a:lvl1pPr>
          </a:lstStyle>
          <a:p>
            <a:pPr lvl="0"/>
            <a:r>
              <a:rPr lang="ar-SY" dirty="0"/>
              <a:t>إذا كنت تحتاج إلى عدد أكبر من الفقرات يتيح لك مولد النص </a:t>
            </a:r>
            <a:r>
              <a:rPr lang="ar-SY" dirty="0" err="1"/>
              <a:t>العربى</a:t>
            </a:r>
            <a:r>
              <a:rPr lang="ar-SY" dirty="0"/>
              <a:t> زيادة عدد الفقرات كما تريد، النص لن يبدو مقسما ولا يحوي أخطاء لغوية، مولد النص </a:t>
            </a:r>
            <a:r>
              <a:rPr lang="ar-SY" dirty="0" err="1"/>
              <a:t>العربى</a:t>
            </a:r>
            <a:r>
              <a:rPr lang="ar-SY" dirty="0"/>
              <a:t> مفيد لمصممي المواقع على وجه الخصوص، حيث يحتاج العميل </a:t>
            </a:r>
            <a:r>
              <a:rPr lang="ar-SY" dirty="0" err="1"/>
              <a:t>فى</a:t>
            </a:r>
            <a:r>
              <a:rPr lang="ar-SY" dirty="0"/>
              <a:t> كثير من الأحيان أن يطلع على صورة حقيقية لتصميم الموقع.</a:t>
            </a:r>
          </a:p>
        </p:txBody>
      </p:sp>
    </p:spTree>
    <p:extLst>
      <p:ext uri="{BB962C8B-B14F-4D97-AF65-F5344CB8AC3E}">
        <p14:creationId xmlns:p14="http://schemas.microsoft.com/office/powerpoint/2010/main" val="395843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1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4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2B00E-EFAA-4E7E-88DF-258B0C8DEDD9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7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744AAE-CA0D-4F7D-AD02-1C59D49B60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2702997"/>
            <a:ext cx="5600700" cy="467077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ar-SY" sz="1800" b="1" dirty="0"/>
              <a:t>تقييم طرائق تحسين كفاءة الطاقة في شبكات </a:t>
            </a:r>
            <a:r>
              <a:rPr lang="ar-SY" sz="1800" b="1" dirty="0" err="1"/>
              <a:t>المحسات</a:t>
            </a:r>
            <a:r>
              <a:rPr lang="ar-SY" sz="1800" b="1" dirty="0"/>
              <a:t> اللاسلكية</a:t>
            </a:r>
            <a:endParaRPr lang="en-US" sz="1800" b="1" dirty="0"/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2F10BC-81F5-48DA-BD00-41EDF679AF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ar-SY" dirty="0"/>
              <a:t>المهندسة أسيل علاء الدين الحمصي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EA46EF-14FC-4A32-BDDF-182621F90A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19377" y="4221126"/>
            <a:ext cx="2925845" cy="223283"/>
          </a:xfrm>
        </p:spPr>
        <p:txBody>
          <a:bodyPr/>
          <a:lstStyle/>
          <a:p>
            <a:r>
              <a:rPr lang="ar-SY" dirty="0"/>
              <a:t>الدكتور المهندس محمد خالد شاهين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849D4E3-0ACF-407F-B436-AC742B20DCF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ar-SY" dirty="0"/>
              <a:t>قسم هندسة الإلكترونيات والاتصالات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D55014D-32ED-4B07-8EFB-7915D8D91CB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ar-SY" dirty="0"/>
              <a:t>هندسة اتصالات متقدمة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F26A252-9E66-419F-95CD-78B429CA729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32399" y="6294346"/>
            <a:ext cx="5840412" cy="3145490"/>
          </a:xfrm>
        </p:spPr>
        <p:txBody>
          <a:bodyPr>
            <a:noAutofit/>
          </a:bodyPr>
          <a:lstStyle/>
          <a:p>
            <a:pPr algn="just"/>
            <a:r>
              <a:rPr lang="ar-SA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يتناول البحث مسألة</a:t>
            </a:r>
            <a:r>
              <a:rPr lang="en-US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SY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تقييم أداء عدد من طرائق </a:t>
            </a:r>
            <a:r>
              <a:rPr lang="ar-SA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تحسين مردود الطاقة في شبكات </a:t>
            </a:r>
            <a:r>
              <a:rPr lang="ar-SA" sz="1450" dirty="0" err="1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المُحسّات</a:t>
            </a:r>
            <a:r>
              <a:rPr lang="ar-SA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اللاسلكية </a:t>
            </a:r>
            <a:r>
              <a:rPr lang="en-US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WSNs</a:t>
            </a:r>
            <a:r>
              <a:rPr lang="ar-SY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، و</a:t>
            </a:r>
            <a:r>
              <a:rPr lang="ar-SA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التي تعدّ مُكوّناً رئيسياً في إنترنت الأشياء </a:t>
            </a:r>
            <a:r>
              <a:rPr lang="en-US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IoT</a:t>
            </a:r>
            <a:r>
              <a:rPr lang="ar-SA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. تعتمد </a:t>
            </a:r>
            <a:r>
              <a:rPr lang="ar-SA" sz="1450" dirty="0" err="1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المُحسّات</a:t>
            </a:r>
            <a:r>
              <a:rPr lang="ar-SY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في عملها</a:t>
            </a:r>
            <a:r>
              <a:rPr lang="ar-SA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على بطاريات غير قابلة للشحن أو للتبديل</a:t>
            </a:r>
            <a:r>
              <a:rPr lang="ar-SY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؛ </a:t>
            </a:r>
            <a:r>
              <a:rPr lang="ar-SA" sz="1450" dirty="0" err="1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ﻟذا</a:t>
            </a:r>
            <a:r>
              <a:rPr lang="ar-SA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SA" sz="1450" dirty="0" err="1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ﯾﺗوﺟب</a:t>
            </a:r>
            <a:r>
              <a:rPr lang="ar-SA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SA" sz="1450" dirty="0" err="1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ﻋﻠﻰ</a:t>
            </a:r>
            <a:r>
              <a:rPr lang="ar-SA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SA" sz="1450" dirty="0" err="1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ﺧوارزﻣﯾﺎت</a:t>
            </a:r>
            <a:r>
              <a:rPr lang="ar-SA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SA" sz="1450" dirty="0" err="1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اﻟﺗوﺟﯾﻪ</a:t>
            </a:r>
            <a:r>
              <a:rPr lang="en-US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routing </a:t>
            </a:r>
            <a:r>
              <a:rPr lang="ar-SY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المستخدمة في </a:t>
            </a:r>
            <a:r>
              <a:rPr lang="ar-SA" sz="1450" dirty="0" err="1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ﺷﺑﻛ</a:t>
            </a:r>
            <a:r>
              <a:rPr lang="ar-SY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ات</a:t>
            </a:r>
            <a:r>
              <a:rPr lang="ar-SA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SA" sz="1450" dirty="0" err="1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المُحسّات</a:t>
            </a:r>
            <a:r>
              <a:rPr lang="ar-SA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اللاسلكية أن </a:t>
            </a:r>
            <a:r>
              <a:rPr lang="ar-SA" sz="1450" dirty="0" err="1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ﺗﻛون</a:t>
            </a:r>
            <a:r>
              <a:rPr lang="ar-SA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SA" sz="1450" dirty="0" err="1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ﻓﻌّﺎﻟﺔ</a:t>
            </a:r>
            <a:r>
              <a:rPr lang="ar-SA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من حيث </a:t>
            </a:r>
            <a:r>
              <a:rPr lang="ar-SA" sz="1450" dirty="0" err="1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اﻠطﺎ</a:t>
            </a:r>
            <a:r>
              <a:rPr lang="ar-SY" sz="1450" dirty="0" err="1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قة</a:t>
            </a:r>
            <a:r>
              <a:rPr lang="ar-SY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لضمان مدة حياة قصوى للشبكة.</a:t>
            </a:r>
            <a:endParaRPr lang="en-US" sz="1450" dirty="0">
              <a:effectLst/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just"/>
            <a:r>
              <a:rPr lang="ar-SY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قمنا بتقييم أداء</a:t>
            </a:r>
            <a:r>
              <a:rPr lang="ar-SA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طريقتين أساسيتين </a:t>
            </a:r>
            <a:r>
              <a:rPr lang="ar-SY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ل</a:t>
            </a:r>
            <a:r>
              <a:rPr lang="ar-SA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تحسين مردود الطاقة: الأولى هي دورة العمل</a:t>
            </a:r>
            <a:r>
              <a:rPr lang="ar-SY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en-US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DC</a:t>
            </a:r>
            <a:r>
              <a:rPr lang="ar-SY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،</a:t>
            </a:r>
            <a:r>
              <a:rPr lang="ar-SA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SY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و</a:t>
            </a:r>
            <a:r>
              <a:rPr lang="ar-SA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التي تعتمد على منهجية واعية لنوم </a:t>
            </a:r>
            <a:r>
              <a:rPr lang="ar-SA" sz="1450" dirty="0" err="1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المُحسّات</a:t>
            </a:r>
            <a:r>
              <a:rPr lang="ar-SA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ونشاطها </a:t>
            </a:r>
            <a:r>
              <a:rPr lang="ar-SA" sz="1450" dirty="0" err="1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مقودة</a:t>
            </a:r>
            <a:r>
              <a:rPr lang="ar-SA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بالموضع، أمّا الثانية فهي بروتوكولات التوجيه التراتبي</a:t>
            </a:r>
            <a:r>
              <a:rPr lang="ar-SY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ة؛ </a:t>
            </a:r>
            <a:r>
              <a:rPr lang="ar-SA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اخترنا</a:t>
            </a:r>
            <a:r>
              <a:rPr lang="ar-SY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منها</a:t>
            </a:r>
            <a:r>
              <a:rPr lang="ar-SA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أربعة بروتوكولات توجيه تراتبية شائعة هي: التوجيه التراتبي </a:t>
            </a:r>
            <a:r>
              <a:rPr lang="ar-SA" sz="1450" dirty="0" err="1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لعنقدة</a:t>
            </a:r>
            <a:r>
              <a:rPr lang="ar-SA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تكيُّفيّة منخفضة الطاقة </a:t>
            </a:r>
            <a:r>
              <a:rPr lang="en-US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LEACH</a:t>
            </a:r>
            <a:r>
              <a:rPr lang="ar-SA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، والتوجيه التراتبي المُعدل </a:t>
            </a:r>
            <a:r>
              <a:rPr lang="ar-SA" sz="1450" dirty="0" err="1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لعنقدة</a:t>
            </a:r>
            <a:r>
              <a:rPr lang="ar-SA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تكيُّفيّة منخفضة الطاقة </a:t>
            </a:r>
            <a:r>
              <a:rPr lang="en-US" sz="1450" dirty="0">
                <a:solidFill>
                  <a:srgbClr val="000000"/>
                </a:solidFill>
                <a:effectLst/>
                <a:latin typeface="Simplified Arabic" panose="02020603050405020304" pitchFamily="18" charset="-78"/>
                <a:ea typeface="Times New Roman" panose="02020603050405020304" pitchFamily="18" charset="0"/>
                <a:cs typeface="Simplified Arabic" panose="02020603050405020304" pitchFamily="18" charset="-78"/>
              </a:rPr>
              <a:t>MODLEACH</a:t>
            </a:r>
            <a:r>
              <a:rPr lang="ar-SA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، وبروتوكول </a:t>
            </a:r>
            <a:r>
              <a:rPr lang="ar-SA" sz="1450" dirty="0" err="1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العنقدة</a:t>
            </a:r>
            <a:r>
              <a:rPr lang="ar-SA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الموزعة الفعال من حيث الطاقة</a:t>
            </a:r>
            <a:r>
              <a:rPr lang="ar-SY" sz="1450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en-US" sz="1450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DEEC</a:t>
            </a:r>
            <a:r>
              <a:rPr lang="ar-SY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، </a:t>
            </a:r>
            <a:r>
              <a:rPr lang="ar-SA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وبروتوكول الانتخاب المستقر</a:t>
            </a:r>
            <a:r>
              <a:rPr lang="en-US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SEP</a:t>
            </a:r>
            <a:r>
              <a:rPr lang="ar-SY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. ثم أجرينا </a:t>
            </a:r>
            <a:r>
              <a:rPr lang="ar-SA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مقارنة لأدا</a:t>
            </a:r>
            <a:r>
              <a:rPr lang="ar-SY" sz="1450" dirty="0" err="1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ئهم</a:t>
            </a:r>
            <a:r>
              <a:rPr lang="ar-SA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من أجل عدة مقاييس: مدة حياة الشبكة ومدة استقرارها </a:t>
            </a:r>
            <a:r>
              <a:rPr lang="ar-SY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والطاقة المتبقية في الشبكة</a:t>
            </a:r>
            <a:r>
              <a:rPr lang="ar-SA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ومعدل التدفق في الشبكة</a:t>
            </a:r>
            <a:r>
              <a:rPr lang="ar-SY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،</a:t>
            </a:r>
            <a:r>
              <a:rPr lang="ar-SA" sz="145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من أجل عدة سيناريوهات عمل.</a:t>
            </a:r>
            <a:endParaRPr lang="en-US" sz="1450" dirty="0">
              <a:latin typeface="Times New Roman" pitchFamily="18" charset="0"/>
              <a:cs typeface="Simplified Arabic" pitchFamily="18" charset="-78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50" dirty="0">
              <a:latin typeface="Times New Roman" pitchFamily="18" charset="0"/>
              <a:cs typeface="Simplified Arabic" pitchFamily="18" charset="-78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50" dirty="0">
              <a:effectLst/>
              <a:latin typeface="Times New Roman" pitchFamily="18" charset="0"/>
              <a:ea typeface="Calibri" panose="020F0502020204030204" pitchFamily="34" charset="0"/>
              <a:cs typeface="Simplified Arabic" pitchFamily="18" charset="-78"/>
            </a:endParaRP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D55014D-32ED-4B07-8EFB-7915D8D91CB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9339" y="4231758"/>
            <a:ext cx="1988289" cy="236640"/>
          </a:xfrm>
        </p:spPr>
        <p:txBody>
          <a:bodyPr/>
          <a:lstStyle/>
          <a:p>
            <a:r>
              <a:rPr lang="ar-SY" dirty="0"/>
              <a:t>-</a:t>
            </a:r>
            <a:endParaRPr lang="en-US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1871133" y="1924871"/>
            <a:ext cx="34967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b="1" dirty="0"/>
              <a:t>ملخص رسالة الماجستير بعنوان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15340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0BD67F-EDD6-46F0-B53B-E9235C47CA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2822213"/>
            <a:ext cx="5600700" cy="401631"/>
          </a:xfrm>
        </p:spPr>
        <p:txBody>
          <a:bodyPr>
            <a:normAutofit fontScale="25000" lnSpcReduction="20000"/>
          </a:bodyPr>
          <a:lstStyle/>
          <a:p>
            <a:r>
              <a:rPr lang="en-US" sz="6000" b="1" dirty="0"/>
              <a:t>Evaluation of Energy Efficiency Enhancement Methods </a:t>
            </a:r>
            <a:endParaRPr lang="ar-SY" sz="6000" b="1" dirty="0"/>
          </a:p>
          <a:p>
            <a:pPr>
              <a:defRPr/>
            </a:pPr>
            <a:r>
              <a:rPr lang="en-US" sz="6000" b="1" dirty="0"/>
              <a:t>for Wireless Sensors Networks</a:t>
            </a:r>
          </a:p>
          <a:p>
            <a:endParaRPr lang="en-US" sz="6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A9F9FB-C61B-42A7-B4AD-149B9865EF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Eng. Aseel  </a:t>
            </a:r>
            <a:r>
              <a:rPr lang="en-US" dirty="0" err="1"/>
              <a:t>Alaa</a:t>
            </a:r>
            <a:r>
              <a:rPr lang="en-US" dirty="0"/>
              <a:t> </a:t>
            </a:r>
            <a:r>
              <a:rPr lang="en-US" dirty="0" err="1"/>
              <a:t>aldeen</a:t>
            </a:r>
            <a:r>
              <a:rPr lang="en-US" dirty="0"/>
              <a:t>  Al  Homsi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0A635AE-0264-498F-A25F-4C63E69837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78866" y="4306185"/>
            <a:ext cx="3018972" cy="20348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Dr. Eng.  Mohamed </a:t>
            </a:r>
            <a:r>
              <a:rPr lang="en-US" dirty="0" err="1"/>
              <a:t>Khaled</a:t>
            </a:r>
            <a:r>
              <a:rPr lang="en-US" dirty="0"/>
              <a:t>  </a:t>
            </a:r>
            <a:r>
              <a:rPr lang="en-US" dirty="0" err="1"/>
              <a:t>Chahine</a:t>
            </a:r>
            <a:endParaRPr lang="en-US" dirty="0"/>
          </a:p>
          <a:p>
            <a:endParaRPr lang="en-US" sz="1800" dirty="0">
              <a:latin typeface="Times New Roman" panose="02020603050405020304" pitchFamily="18" charset="0"/>
              <a:cs typeface="Simplified Arabic" panose="02020603050405020304" pitchFamily="18" charset="-78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2EB3EE1-20B6-4BB3-B855-4123E6C6D91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Department of Electronics and Communications Engineering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CD07CDB-9454-41F8-9AE6-DE86120161F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53665" y="6000564"/>
            <a:ext cx="5840412" cy="3753035"/>
          </a:xfrm>
        </p:spPr>
        <p:txBody>
          <a:bodyPr>
            <a:noAutofit/>
          </a:bodyPr>
          <a:lstStyle/>
          <a:p>
            <a:pPr algn="just"/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research handles the problem of evaluating the performance of several energy efficiency enhancing methods for Wireless Sensor Networks (WSNs), which are a key component of Internet of Things (IoT). Sensors rely on non-rechargeable or interchangeable batteries, so the routing algorithms used in WSNs must be energy efficient to guarantee maximum network lifetime.</a:t>
            </a:r>
          </a:p>
          <a:p>
            <a:pPr algn="just"/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evaluated two basic methods for improving energy efficiency: first one is the Duty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ycle (DC) based on a sleep/awake aware location-driven methodology, second one is hierarchical routing protocols;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selected four common routing protocols namely: Low-Energy Adaptive Clustering Hierarchy (LEACH), Modified Low-Energy Adaptive Clustering Hierarchy (MOD-LEACH), Distributed Energy Efficient Clustering (DEEC), and Stable Election Protocol (SEP). We conducted a performance comparison for several metrics: network lifetime, network stability, network remaining energy and network throughput for several scenarios.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0A635AE-0264-498F-A25F-4C63E69837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1255" y="4341626"/>
            <a:ext cx="2891382" cy="20348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Simplified Arabic" panose="02020603050405020304" pitchFamily="18" charset="-78"/>
              </a:rPr>
              <a:t>-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1871133" y="2009538"/>
            <a:ext cx="34967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Master Thesis Summary</a:t>
            </a:r>
          </a:p>
        </p:txBody>
      </p:sp>
    </p:spTree>
    <p:extLst>
      <p:ext uri="{BB962C8B-B14F-4D97-AF65-F5344CB8AC3E}">
        <p14:creationId xmlns:p14="http://schemas.microsoft.com/office/powerpoint/2010/main" val="1089152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الوان همك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B2B2"/>
      </a:accent1>
      <a:accent2>
        <a:srgbClr val="F9D829"/>
      </a:accent2>
      <a:accent3>
        <a:srgbClr val="7D204B"/>
      </a:accent3>
      <a:accent4>
        <a:srgbClr val="B2B2B2"/>
      </a:accent4>
      <a:accent5>
        <a:srgbClr val="F9D829"/>
      </a:accent5>
      <a:accent6>
        <a:srgbClr val="7D204B"/>
      </a:accent6>
      <a:hlink>
        <a:srgbClr val="0563C1"/>
      </a:hlink>
      <a:folHlink>
        <a:srgbClr val="954F72"/>
      </a:folHlink>
    </a:clrScheme>
    <a:fontScheme name="همك بوسترات">
      <a:majorFont>
        <a:latin typeface="Bahij TheSansArabic Plain"/>
        <a:ea typeface=""/>
        <a:cs typeface="Bahij TheSansArabic Plain"/>
      </a:majorFont>
      <a:minorFont>
        <a:latin typeface="Bahij TheSansArabic Plain"/>
        <a:ea typeface=""/>
        <a:cs typeface="Bahij TheSansArabic Plai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1799</TotalTime>
  <Words>392</Words>
  <Application>Microsoft Office PowerPoint</Application>
  <PresentationFormat>A4 Paper (210x297 mm)‎</PresentationFormat>
  <Paragraphs>19</Paragraphs>
  <Slides>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Office Theme</vt:lpstr>
      <vt:lpstr>عرض تقديمي في PowerPoint</vt:lpstr>
      <vt:lpstr>عرض تقديمي في PowerPoint</vt:lpstr>
    </vt:vector>
  </TitlesOfParts>
  <Company>Moness.designer@gmail.com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Moness kassab</dc:creator>
  <cp:lastModifiedBy>aseelalhomsi4@gmail.com</cp:lastModifiedBy>
  <cp:revision>172</cp:revision>
  <dcterms:created xsi:type="dcterms:W3CDTF">2023-01-13T19:11:45Z</dcterms:created>
  <dcterms:modified xsi:type="dcterms:W3CDTF">2024-08-21T19:09:10Z</dcterms:modified>
</cp:coreProperties>
</file>