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Lst>
  <p:sldSz cx="21383625" cy="30240288"/>
  <p:notesSz cx="6858000" cy="9144000"/>
  <p:embeddedFontLst>
    <p:embeddedFont>
      <p:font typeface="Bahij TheSansArabic Plain" panose="02040503050201020203"/>
      <p:regular r:id="rId3"/>
    </p:embeddedFont>
    <p:embeddedFont>
      <p:font typeface="Simplified Arabic" panose="02020603050405020304" pitchFamily="18" charset="-78"/>
      <p:regular r:id="rId4"/>
      <p:bold r:id="rId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53" d="100"/>
          <a:sy n="53" d="100"/>
        </p:scale>
        <p:origin x="571" y="29"/>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font" Target="fonts/font1.fntdata"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font" Target="fonts/font3.fntdata" /><Relationship Id="rId4" Type="http://schemas.openxmlformats.org/officeDocument/2006/relationships/font" Target="fonts/font2.fntdata" /><Relationship Id="rId9"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 /><Relationship Id="rId7" Type="http://schemas.openxmlformats.org/officeDocument/2006/relationships/image" Target="../media/image4.svg" /><Relationship Id="rId2" Type="http://schemas.openxmlformats.org/officeDocument/2006/relationships/image" Target="../media/image5.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 /><Relationship Id="rId7" Type="http://schemas.openxmlformats.org/officeDocument/2006/relationships/image" Target="../media/image4.svg" /><Relationship Id="rId2" Type="http://schemas.openxmlformats.org/officeDocument/2006/relationships/image" Target="../media/image7.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 /><Relationship Id="rId7" Type="http://schemas.openxmlformats.org/officeDocument/2006/relationships/image" Target="../media/image4.svg" /><Relationship Id="rId2" Type="http://schemas.openxmlformats.org/officeDocument/2006/relationships/image" Target="../media/image9.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 /><Relationship Id="rId7" Type="http://schemas.openxmlformats.org/officeDocument/2006/relationships/image" Target="../media/image4.svg" /><Relationship Id="rId2" Type="http://schemas.openxmlformats.org/officeDocument/2006/relationships/image" Target="../media/image11.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2.svg" /><Relationship Id="rId4" Type="http://schemas.openxmlformats.org/officeDocument/2006/relationships/image" Target="../media/image1.png"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4.sv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3.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2.svg" /><Relationship Id="rId5" Type="http://schemas.openxmlformats.org/officeDocument/2006/relationships/slideLayout" Target="../slideLayouts/slideLayout5.xml" /><Relationship Id="rId10"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701AB-ECEB-46A7-B6EF-0C25BDF45F90}"/>
              </a:ext>
            </a:extLst>
          </p:cNvPr>
          <p:cNvSpPr>
            <a:spLocks noGrp="1"/>
          </p:cNvSpPr>
          <p:nvPr>
            <p:ph type="body" sz="quarter" idx="10"/>
          </p:nvPr>
        </p:nvSpPr>
        <p:spPr>
          <a:xfrm>
            <a:off x="1645920" y="3375660"/>
            <a:ext cx="18135600" cy="876300"/>
          </a:xfrm>
        </p:spPr>
        <p:txBody>
          <a:bodyPr/>
          <a:lstStyle/>
          <a:p>
            <a:r>
              <a:rPr lang="ar-SY" sz="3200" b="1" dirty="0"/>
              <a:t>تقييم طرائق تحسين كفاءة الطاقة في شبكات </a:t>
            </a:r>
            <a:r>
              <a:rPr lang="ar-SY" sz="3200" b="1" dirty="0" err="1"/>
              <a:t>المحسات</a:t>
            </a:r>
            <a:r>
              <a:rPr lang="ar-SY" sz="3200" b="1" dirty="0"/>
              <a:t> اللاسلكية</a:t>
            </a:r>
            <a:endParaRPr lang="en-US" sz="3200" b="1" dirty="0"/>
          </a:p>
          <a:p>
            <a:endParaRPr lang="en-US" sz="3200" dirty="0"/>
          </a:p>
          <a:p>
            <a:endParaRPr lang="en-US" sz="3200" dirty="0"/>
          </a:p>
        </p:txBody>
      </p:sp>
      <p:sp>
        <p:nvSpPr>
          <p:cNvPr id="3" name="Text Placeholder 2">
            <a:extLst>
              <a:ext uri="{FF2B5EF4-FFF2-40B4-BE49-F238E27FC236}">
                <a16:creationId xmlns:a16="http://schemas.microsoft.com/office/drawing/2014/main" id="{F0D85E14-D026-44E9-B4C0-1BD61A17270C}"/>
              </a:ext>
            </a:extLst>
          </p:cNvPr>
          <p:cNvSpPr>
            <a:spLocks noGrp="1"/>
          </p:cNvSpPr>
          <p:nvPr>
            <p:ph type="body" sz="quarter" idx="11"/>
          </p:nvPr>
        </p:nvSpPr>
        <p:spPr>
          <a:xfrm>
            <a:off x="838201" y="4318601"/>
            <a:ext cx="19979640" cy="876300"/>
          </a:xfrm>
        </p:spPr>
        <p:txBody>
          <a:bodyPr/>
          <a:lstStyle/>
          <a:p>
            <a:pPr rtl="0">
              <a:defRPr/>
            </a:pPr>
            <a:r>
              <a:rPr lang="en-US" sz="3200" b="1" dirty="0"/>
              <a:t> Evaluation of Energy Efficiency Enhancement Methods for Wireless Sensors Networks</a:t>
            </a:r>
          </a:p>
          <a:p>
            <a:pPr rtl="0">
              <a:defRPr/>
            </a:pPr>
            <a:endParaRPr lang="ar-SY" sz="3200" b="1" dirty="0"/>
          </a:p>
          <a:p>
            <a:endParaRPr lang="en-US" sz="3200" b="1" dirty="0"/>
          </a:p>
          <a:p>
            <a:r>
              <a:rPr lang="en-US" sz="3200" b="1" dirty="0"/>
              <a:t> </a:t>
            </a:r>
            <a:endParaRPr lang="en-US" sz="3200" dirty="0"/>
          </a:p>
        </p:txBody>
      </p:sp>
      <p:sp>
        <p:nvSpPr>
          <p:cNvPr id="4" name="Text Placeholder 3">
            <a:extLst>
              <a:ext uri="{FF2B5EF4-FFF2-40B4-BE49-F238E27FC236}">
                <a16:creationId xmlns:a16="http://schemas.microsoft.com/office/drawing/2014/main" id="{A21D3D9D-02C7-4B30-A30F-668C23806AB1}"/>
              </a:ext>
            </a:extLst>
          </p:cNvPr>
          <p:cNvSpPr>
            <a:spLocks noGrp="1"/>
          </p:cNvSpPr>
          <p:nvPr>
            <p:ph type="body" sz="quarter" idx="12"/>
          </p:nvPr>
        </p:nvSpPr>
        <p:spPr/>
        <p:txBody>
          <a:bodyPr/>
          <a:lstStyle/>
          <a:p>
            <a:r>
              <a:rPr lang="ar-SY" dirty="0"/>
              <a:t>المهندسة أسيل علاء الدين الحمصي</a:t>
            </a:r>
            <a:endParaRPr lang="en-US" dirty="0"/>
          </a:p>
        </p:txBody>
      </p:sp>
      <p:sp>
        <p:nvSpPr>
          <p:cNvPr id="5" name="Text Placeholder 4">
            <a:extLst>
              <a:ext uri="{FF2B5EF4-FFF2-40B4-BE49-F238E27FC236}">
                <a16:creationId xmlns:a16="http://schemas.microsoft.com/office/drawing/2014/main" id="{11D9E458-058E-4A4C-A27B-A24AB87F4BCC}"/>
              </a:ext>
            </a:extLst>
          </p:cNvPr>
          <p:cNvSpPr>
            <a:spLocks noGrp="1"/>
          </p:cNvSpPr>
          <p:nvPr>
            <p:ph type="body" sz="quarter" idx="13"/>
          </p:nvPr>
        </p:nvSpPr>
        <p:spPr/>
        <p:txBody>
          <a:bodyPr/>
          <a:lstStyle/>
          <a:p>
            <a:r>
              <a:rPr lang="ar-SY" dirty="0"/>
              <a:t>الدكتور المهندس محمد خالد شاهين</a:t>
            </a:r>
            <a:endParaRPr lang="en-US" dirty="0"/>
          </a:p>
        </p:txBody>
      </p:sp>
      <p:sp>
        <p:nvSpPr>
          <p:cNvPr id="6" name="Text Placeholder 5">
            <a:extLst>
              <a:ext uri="{FF2B5EF4-FFF2-40B4-BE49-F238E27FC236}">
                <a16:creationId xmlns:a16="http://schemas.microsoft.com/office/drawing/2014/main" id="{49A90C0D-5E4A-4A9D-A4EC-B7AC8ECCA042}"/>
              </a:ext>
            </a:extLst>
          </p:cNvPr>
          <p:cNvSpPr>
            <a:spLocks noGrp="1"/>
          </p:cNvSpPr>
          <p:nvPr>
            <p:ph type="body" sz="quarter" idx="14"/>
          </p:nvPr>
        </p:nvSpPr>
        <p:spPr/>
        <p:txBody>
          <a:bodyPr/>
          <a:lstStyle/>
          <a:p>
            <a:r>
              <a:rPr lang="ar-SY" dirty="0"/>
              <a:t>قسم هندسة الإلكترونيات والاتصالات</a:t>
            </a:r>
            <a:endParaRPr lang="en-US" dirty="0"/>
          </a:p>
        </p:txBody>
      </p:sp>
      <p:sp>
        <p:nvSpPr>
          <p:cNvPr id="7" name="Text Placeholder 6">
            <a:extLst>
              <a:ext uri="{FF2B5EF4-FFF2-40B4-BE49-F238E27FC236}">
                <a16:creationId xmlns:a16="http://schemas.microsoft.com/office/drawing/2014/main" id="{B000D5A3-2FD0-457A-B7E1-4E1EB0E35076}"/>
              </a:ext>
            </a:extLst>
          </p:cNvPr>
          <p:cNvSpPr>
            <a:spLocks noGrp="1"/>
          </p:cNvSpPr>
          <p:nvPr>
            <p:ph type="body" sz="quarter" idx="15"/>
          </p:nvPr>
        </p:nvSpPr>
        <p:spPr>
          <a:xfrm>
            <a:off x="10691812" y="8031480"/>
            <a:ext cx="9866947" cy="6400800"/>
          </a:xfrm>
        </p:spPr>
        <p:txBody>
          <a:bodyPr/>
          <a:lstStyle/>
          <a:p>
            <a:pPr algn="just"/>
            <a:r>
              <a:rPr lang="ar-SA" dirty="0">
                <a:effectLst/>
                <a:latin typeface="+mj-lt"/>
                <a:ea typeface="Calibri" panose="020F0502020204030204" pitchFamily="34" charset="0"/>
                <a:cs typeface="+mj-cs"/>
              </a:rPr>
              <a:t>يتناول البحث مسألة</a:t>
            </a:r>
            <a:r>
              <a:rPr lang="en-US" dirty="0">
                <a:effectLst/>
                <a:latin typeface="+mj-lt"/>
                <a:ea typeface="Calibri" panose="020F0502020204030204" pitchFamily="34" charset="0"/>
                <a:cs typeface="+mj-cs"/>
              </a:rPr>
              <a:t> </a:t>
            </a:r>
            <a:r>
              <a:rPr lang="ar-SY" dirty="0">
                <a:effectLst/>
                <a:latin typeface="+mj-lt"/>
                <a:ea typeface="Calibri" panose="020F0502020204030204" pitchFamily="34" charset="0"/>
                <a:cs typeface="+mj-cs"/>
              </a:rPr>
              <a:t>تقييم أداء عدد </a:t>
            </a:r>
            <a:r>
              <a:rPr lang="ar-SY" sz="2700" dirty="0">
                <a:effectLst/>
                <a:latin typeface="+mj-lt"/>
                <a:ea typeface="Calibri" panose="020F0502020204030204" pitchFamily="34" charset="0"/>
                <a:cs typeface="+mj-cs"/>
              </a:rPr>
              <a:t>من</a:t>
            </a:r>
            <a:r>
              <a:rPr lang="ar-SY" dirty="0">
                <a:effectLst/>
                <a:latin typeface="+mj-lt"/>
                <a:ea typeface="Calibri" panose="020F0502020204030204" pitchFamily="34" charset="0"/>
                <a:cs typeface="+mj-cs"/>
              </a:rPr>
              <a:t> طرائق </a:t>
            </a:r>
            <a:r>
              <a:rPr lang="ar-SA" dirty="0">
                <a:effectLst/>
                <a:latin typeface="+mj-lt"/>
                <a:ea typeface="Calibri" panose="020F0502020204030204" pitchFamily="34" charset="0"/>
                <a:cs typeface="+mj-cs"/>
              </a:rPr>
              <a:t>تحسين مردود الطاقة في شبكات </a:t>
            </a:r>
            <a:r>
              <a:rPr lang="ar-SA" dirty="0" err="1">
                <a:effectLst/>
                <a:latin typeface="+mj-lt"/>
                <a:ea typeface="Calibri" panose="020F0502020204030204" pitchFamily="34" charset="0"/>
                <a:cs typeface="+mj-cs"/>
              </a:rPr>
              <a:t>المُحسّات</a:t>
            </a:r>
            <a:r>
              <a:rPr lang="ar-SA" dirty="0">
                <a:effectLst/>
                <a:latin typeface="+mj-lt"/>
                <a:ea typeface="Calibri" panose="020F0502020204030204" pitchFamily="34" charset="0"/>
                <a:cs typeface="+mj-cs"/>
              </a:rPr>
              <a:t> اللاسلكية </a:t>
            </a:r>
            <a:r>
              <a:rPr lang="en-US" dirty="0">
                <a:effectLst/>
                <a:latin typeface="+mj-lt"/>
                <a:ea typeface="Calibri" panose="020F0502020204030204" pitchFamily="34" charset="0"/>
                <a:cs typeface="+mj-cs"/>
              </a:rPr>
              <a:t>WSNs</a:t>
            </a:r>
            <a:r>
              <a:rPr lang="ar-SY" dirty="0">
                <a:effectLst/>
                <a:latin typeface="+mj-lt"/>
                <a:ea typeface="Calibri" panose="020F0502020204030204" pitchFamily="34" charset="0"/>
                <a:cs typeface="+mj-cs"/>
              </a:rPr>
              <a:t>، و</a:t>
            </a:r>
            <a:r>
              <a:rPr lang="ar-SA" dirty="0">
                <a:effectLst/>
                <a:latin typeface="+mj-lt"/>
                <a:ea typeface="Calibri" panose="020F0502020204030204" pitchFamily="34" charset="0"/>
                <a:cs typeface="+mj-cs"/>
              </a:rPr>
              <a:t>التي تعدّ مُكوّناً رئيسياً في إنترنت الأشياء </a:t>
            </a:r>
            <a:r>
              <a:rPr lang="en-US" dirty="0">
                <a:effectLst/>
                <a:latin typeface="+mj-lt"/>
                <a:ea typeface="Calibri" panose="020F0502020204030204" pitchFamily="34" charset="0"/>
                <a:cs typeface="+mj-cs"/>
              </a:rPr>
              <a:t>IoT</a:t>
            </a:r>
            <a:r>
              <a:rPr lang="ar-SA" dirty="0">
                <a:effectLst/>
                <a:latin typeface="+mj-lt"/>
                <a:ea typeface="Calibri" panose="020F0502020204030204" pitchFamily="34" charset="0"/>
                <a:cs typeface="+mj-cs"/>
              </a:rPr>
              <a:t>. تعتمد </a:t>
            </a:r>
            <a:r>
              <a:rPr lang="ar-SA" dirty="0" err="1">
                <a:effectLst/>
                <a:latin typeface="+mj-lt"/>
                <a:ea typeface="Calibri" panose="020F0502020204030204" pitchFamily="34" charset="0"/>
                <a:cs typeface="+mj-cs"/>
              </a:rPr>
              <a:t>المُحسّات</a:t>
            </a:r>
            <a:r>
              <a:rPr lang="ar-SY" dirty="0">
                <a:effectLst/>
                <a:latin typeface="+mj-lt"/>
                <a:ea typeface="Calibri" panose="020F0502020204030204" pitchFamily="34" charset="0"/>
                <a:cs typeface="+mj-cs"/>
              </a:rPr>
              <a:t> في عملها</a:t>
            </a:r>
            <a:r>
              <a:rPr lang="ar-SA" dirty="0">
                <a:effectLst/>
                <a:latin typeface="+mj-lt"/>
                <a:ea typeface="Calibri" panose="020F0502020204030204" pitchFamily="34" charset="0"/>
                <a:cs typeface="+mj-cs"/>
              </a:rPr>
              <a:t> على بطاريات غير قابلة للشحن أو للتبديل</a:t>
            </a:r>
            <a:r>
              <a:rPr lang="ar-SY" dirty="0">
                <a:effectLst/>
                <a:latin typeface="+mj-lt"/>
                <a:ea typeface="Calibri" panose="020F0502020204030204" pitchFamily="34" charset="0"/>
                <a:cs typeface="+mj-cs"/>
              </a:rPr>
              <a:t>؛ </a:t>
            </a:r>
            <a:r>
              <a:rPr lang="ar-SA" dirty="0" err="1">
                <a:effectLst/>
                <a:latin typeface="+mj-lt"/>
                <a:ea typeface="Calibri" panose="020F0502020204030204" pitchFamily="34" charset="0"/>
                <a:cs typeface="+mj-cs"/>
              </a:rPr>
              <a:t>ﻟذا</a:t>
            </a:r>
            <a:r>
              <a:rPr lang="ar-SA" dirty="0">
                <a:effectLst/>
                <a:latin typeface="+mj-lt"/>
                <a:ea typeface="Calibri" panose="020F0502020204030204" pitchFamily="34" charset="0"/>
                <a:cs typeface="+mj-cs"/>
              </a:rPr>
              <a:t> </a:t>
            </a:r>
            <a:r>
              <a:rPr lang="ar-SA" dirty="0" err="1">
                <a:effectLst/>
                <a:latin typeface="+mj-lt"/>
                <a:ea typeface="Calibri" panose="020F0502020204030204" pitchFamily="34" charset="0"/>
                <a:cs typeface="+mj-cs"/>
              </a:rPr>
              <a:t>ﯾﺗوﺟب</a:t>
            </a:r>
            <a:r>
              <a:rPr lang="ar-SA" dirty="0">
                <a:effectLst/>
                <a:latin typeface="+mj-lt"/>
                <a:ea typeface="Calibri" panose="020F0502020204030204" pitchFamily="34" charset="0"/>
                <a:cs typeface="+mj-cs"/>
              </a:rPr>
              <a:t> </a:t>
            </a:r>
            <a:r>
              <a:rPr lang="ar-SA" dirty="0" err="1">
                <a:effectLst/>
                <a:latin typeface="+mj-lt"/>
                <a:ea typeface="Calibri" panose="020F0502020204030204" pitchFamily="34" charset="0"/>
                <a:cs typeface="+mj-cs"/>
              </a:rPr>
              <a:t>ﻋﻠﻰ</a:t>
            </a:r>
            <a:r>
              <a:rPr lang="ar-SA" dirty="0">
                <a:effectLst/>
                <a:latin typeface="+mj-lt"/>
                <a:ea typeface="Calibri" panose="020F0502020204030204" pitchFamily="34" charset="0"/>
                <a:cs typeface="+mj-cs"/>
              </a:rPr>
              <a:t> </a:t>
            </a:r>
            <a:r>
              <a:rPr lang="ar-SA" dirty="0" err="1">
                <a:effectLst/>
                <a:latin typeface="+mj-lt"/>
                <a:ea typeface="Calibri" panose="020F0502020204030204" pitchFamily="34" charset="0"/>
                <a:cs typeface="+mj-cs"/>
              </a:rPr>
              <a:t>ﺧوارزﻣﯾﺎت</a:t>
            </a:r>
            <a:r>
              <a:rPr lang="ar-SA" dirty="0">
                <a:effectLst/>
                <a:latin typeface="+mj-lt"/>
                <a:ea typeface="Calibri" panose="020F0502020204030204" pitchFamily="34" charset="0"/>
                <a:cs typeface="+mj-cs"/>
              </a:rPr>
              <a:t> </a:t>
            </a:r>
            <a:r>
              <a:rPr lang="ar-SA" dirty="0" err="1">
                <a:effectLst/>
                <a:latin typeface="+mj-lt"/>
                <a:ea typeface="Calibri" panose="020F0502020204030204" pitchFamily="34" charset="0"/>
                <a:cs typeface="+mj-cs"/>
              </a:rPr>
              <a:t>اﻟﺗوﺟﯾﻪ</a:t>
            </a:r>
            <a:r>
              <a:rPr lang="en-US" dirty="0">
                <a:effectLst/>
                <a:latin typeface="+mj-lt"/>
                <a:ea typeface="Calibri" panose="020F0502020204030204" pitchFamily="34" charset="0"/>
                <a:cs typeface="+mj-cs"/>
              </a:rPr>
              <a:t>routing </a:t>
            </a:r>
            <a:r>
              <a:rPr lang="ar-SY" dirty="0">
                <a:effectLst/>
                <a:latin typeface="+mj-lt"/>
                <a:ea typeface="Calibri" panose="020F0502020204030204" pitchFamily="34" charset="0"/>
                <a:cs typeface="+mj-cs"/>
              </a:rPr>
              <a:t> المستخدمة في </a:t>
            </a:r>
            <a:r>
              <a:rPr lang="ar-SA" dirty="0" err="1">
                <a:effectLst/>
                <a:latin typeface="+mj-lt"/>
                <a:ea typeface="Calibri" panose="020F0502020204030204" pitchFamily="34" charset="0"/>
                <a:cs typeface="+mj-cs"/>
              </a:rPr>
              <a:t>ﺷﺑﻛ</a:t>
            </a:r>
            <a:r>
              <a:rPr lang="ar-SY" dirty="0">
                <a:effectLst/>
                <a:latin typeface="+mj-lt"/>
                <a:ea typeface="Calibri" panose="020F0502020204030204" pitchFamily="34" charset="0"/>
                <a:cs typeface="+mj-cs"/>
              </a:rPr>
              <a:t>ات</a:t>
            </a:r>
            <a:r>
              <a:rPr lang="ar-SA" dirty="0">
                <a:effectLst/>
                <a:latin typeface="+mj-lt"/>
                <a:ea typeface="Calibri" panose="020F0502020204030204" pitchFamily="34" charset="0"/>
                <a:cs typeface="+mj-cs"/>
              </a:rPr>
              <a:t> </a:t>
            </a:r>
            <a:r>
              <a:rPr lang="ar-SA" dirty="0" err="1">
                <a:effectLst/>
                <a:latin typeface="+mj-lt"/>
                <a:ea typeface="Calibri" panose="020F0502020204030204" pitchFamily="34" charset="0"/>
                <a:cs typeface="+mj-cs"/>
              </a:rPr>
              <a:t>المُحسّات</a:t>
            </a:r>
            <a:r>
              <a:rPr lang="ar-SA" dirty="0">
                <a:effectLst/>
                <a:latin typeface="+mj-lt"/>
                <a:ea typeface="Calibri" panose="020F0502020204030204" pitchFamily="34" charset="0"/>
                <a:cs typeface="+mj-cs"/>
              </a:rPr>
              <a:t> اللاسلكية أن </a:t>
            </a:r>
            <a:r>
              <a:rPr lang="ar-SA" dirty="0" err="1">
                <a:effectLst/>
                <a:latin typeface="+mj-lt"/>
                <a:ea typeface="Calibri" panose="020F0502020204030204" pitchFamily="34" charset="0"/>
                <a:cs typeface="+mj-cs"/>
              </a:rPr>
              <a:t>ﺗﻛون</a:t>
            </a:r>
            <a:r>
              <a:rPr lang="ar-SA" dirty="0">
                <a:effectLst/>
                <a:latin typeface="+mj-lt"/>
                <a:ea typeface="Calibri" panose="020F0502020204030204" pitchFamily="34" charset="0"/>
                <a:cs typeface="+mj-cs"/>
              </a:rPr>
              <a:t> </a:t>
            </a:r>
            <a:r>
              <a:rPr lang="ar-SA" dirty="0" err="1">
                <a:effectLst/>
                <a:latin typeface="+mj-lt"/>
                <a:ea typeface="Calibri" panose="020F0502020204030204" pitchFamily="34" charset="0"/>
                <a:cs typeface="+mj-cs"/>
              </a:rPr>
              <a:t>ﻓﻌّﺎﻟﺔ</a:t>
            </a:r>
            <a:r>
              <a:rPr lang="ar-SA" dirty="0">
                <a:effectLst/>
                <a:latin typeface="+mj-lt"/>
                <a:ea typeface="Calibri" panose="020F0502020204030204" pitchFamily="34" charset="0"/>
                <a:cs typeface="+mj-cs"/>
              </a:rPr>
              <a:t> من حيث </a:t>
            </a:r>
            <a:r>
              <a:rPr lang="ar-SA" dirty="0" err="1">
                <a:effectLst/>
                <a:latin typeface="+mj-lt"/>
                <a:ea typeface="Calibri" panose="020F0502020204030204" pitchFamily="34" charset="0"/>
                <a:cs typeface="+mj-cs"/>
              </a:rPr>
              <a:t>اﻠطﺎ</a:t>
            </a:r>
            <a:r>
              <a:rPr lang="ar-SY" dirty="0" err="1">
                <a:effectLst/>
                <a:latin typeface="+mj-lt"/>
                <a:ea typeface="Calibri" panose="020F0502020204030204" pitchFamily="34" charset="0"/>
                <a:cs typeface="+mj-cs"/>
              </a:rPr>
              <a:t>قة</a:t>
            </a:r>
            <a:r>
              <a:rPr lang="ar-SY" dirty="0">
                <a:effectLst/>
                <a:latin typeface="+mj-lt"/>
                <a:ea typeface="Calibri" panose="020F0502020204030204" pitchFamily="34" charset="0"/>
                <a:cs typeface="+mj-cs"/>
              </a:rPr>
              <a:t> لضمان مدة حياة قصوى للشبكة.</a:t>
            </a:r>
            <a:endParaRPr lang="en-US" dirty="0">
              <a:effectLst/>
              <a:latin typeface="+mj-lt"/>
              <a:ea typeface="Calibri" panose="020F0502020204030204" pitchFamily="34" charset="0"/>
              <a:cs typeface="+mj-cs"/>
            </a:endParaRPr>
          </a:p>
          <a:p>
            <a:pPr algn="just"/>
            <a:r>
              <a:rPr lang="ar-SY" dirty="0">
                <a:effectLst/>
                <a:latin typeface="+mj-lt"/>
                <a:ea typeface="Calibri" panose="020F0502020204030204" pitchFamily="34" charset="0"/>
                <a:cs typeface="+mj-cs"/>
              </a:rPr>
              <a:t>قمنا بتقييم أداء</a:t>
            </a:r>
            <a:r>
              <a:rPr lang="ar-SA" dirty="0">
                <a:effectLst/>
                <a:latin typeface="+mj-lt"/>
                <a:ea typeface="Calibri" panose="020F0502020204030204" pitchFamily="34" charset="0"/>
                <a:cs typeface="+mj-cs"/>
              </a:rPr>
              <a:t> طريقتين أساسيتين </a:t>
            </a:r>
            <a:r>
              <a:rPr lang="ar-SY" dirty="0">
                <a:effectLst/>
                <a:latin typeface="+mj-lt"/>
                <a:ea typeface="Calibri" panose="020F0502020204030204" pitchFamily="34" charset="0"/>
                <a:cs typeface="+mj-cs"/>
              </a:rPr>
              <a:t>ل</a:t>
            </a:r>
            <a:r>
              <a:rPr lang="ar-SA" dirty="0">
                <a:effectLst/>
                <a:latin typeface="+mj-lt"/>
                <a:ea typeface="Calibri" panose="020F0502020204030204" pitchFamily="34" charset="0"/>
                <a:cs typeface="+mj-cs"/>
              </a:rPr>
              <a:t>تحسين مردود الطاقة: الأولى دورة العمل</a:t>
            </a:r>
            <a:r>
              <a:rPr lang="ar-SY" dirty="0">
                <a:effectLst/>
                <a:latin typeface="+mj-lt"/>
                <a:ea typeface="Calibri" panose="020F0502020204030204" pitchFamily="34" charset="0"/>
                <a:cs typeface="+mj-cs"/>
              </a:rPr>
              <a:t>،</a:t>
            </a:r>
            <a:r>
              <a:rPr lang="ar-SA" dirty="0">
                <a:effectLst/>
                <a:latin typeface="+mj-lt"/>
                <a:ea typeface="Calibri" panose="020F0502020204030204" pitchFamily="34" charset="0"/>
                <a:cs typeface="+mj-cs"/>
              </a:rPr>
              <a:t> </a:t>
            </a:r>
            <a:r>
              <a:rPr lang="ar-SY" dirty="0">
                <a:effectLst/>
                <a:latin typeface="+mj-lt"/>
                <a:ea typeface="Calibri" panose="020F0502020204030204" pitchFamily="34" charset="0"/>
                <a:cs typeface="+mj-cs"/>
              </a:rPr>
              <a:t>و</a:t>
            </a:r>
            <a:r>
              <a:rPr lang="ar-SA" dirty="0">
                <a:effectLst/>
                <a:latin typeface="+mj-lt"/>
                <a:ea typeface="Calibri" panose="020F0502020204030204" pitchFamily="34" charset="0"/>
                <a:cs typeface="+mj-cs"/>
              </a:rPr>
              <a:t>تعتمد على منهجية واعية لنوم </a:t>
            </a:r>
            <a:r>
              <a:rPr lang="ar-SA" dirty="0" err="1">
                <a:effectLst/>
                <a:latin typeface="+mj-lt"/>
                <a:ea typeface="Calibri" panose="020F0502020204030204" pitchFamily="34" charset="0"/>
                <a:cs typeface="+mj-cs"/>
              </a:rPr>
              <a:t>المُحسّات</a:t>
            </a:r>
            <a:r>
              <a:rPr lang="ar-SA" dirty="0">
                <a:effectLst/>
                <a:latin typeface="+mj-lt"/>
                <a:ea typeface="Calibri" panose="020F0502020204030204" pitchFamily="34" charset="0"/>
                <a:cs typeface="+mj-cs"/>
              </a:rPr>
              <a:t> ونشاطها </a:t>
            </a:r>
            <a:r>
              <a:rPr lang="ar-SA" dirty="0" err="1">
                <a:effectLst/>
                <a:latin typeface="+mj-lt"/>
                <a:ea typeface="Calibri" panose="020F0502020204030204" pitchFamily="34" charset="0"/>
                <a:cs typeface="+mj-cs"/>
              </a:rPr>
              <a:t>مقودة</a:t>
            </a:r>
            <a:r>
              <a:rPr lang="ar-SA" dirty="0">
                <a:effectLst/>
                <a:latin typeface="+mj-lt"/>
                <a:ea typeface="Calibri" panose="020F0502020204030204" pitchFamily="34" charset="0"/>
                <a:cs typeface="+mj-cs"/>
              </a:rPr>
              <a:t> بالموضع</a:t>
            </a:r>
            <a:r>
              <a:rPr lang="ar-SY" dirty="0">
                <a:latin typeface="+mj-lt"/>
                <a:ea typeface="Calibri" panose="020F0502020204030204" pitchFamily="34" charset="0"/>
                <a:cs typeface="+mj-cs"/>
              </a:rPr>
              <a:t>، و</a:t>
            </a:r>
            <a:r>
              <a:rPr lang="ar-SA" dirty="0">
                <a:effectLst/>
                <a:latin typeface="+mj-lt"/>
                <a:ea typeface="Calibri" panose="020F0502020204030204" pitchFamily="34" charset="0"/>
                <a:cs typeface="+mj-cs"/>
              </a:rPr>
              <a:t>الثانية بروتوكولات التوجيه التراتبي</a:t>
            </a:r>
            <a:r>
              <a:rPr lang="ar-SY" dirty="0">
                <a:effectLst/>
                <a:latin typeface="+mj-lt"/>
                <a:ea typeface="Calibri" panose="020F0502020204030204" pitchFamily="34" charset="0"/>
                <a:cs typeface="+mj-cs"/>
              </a:rPr>
              <a:t>ة؛ </a:t>
            </a:r>
            <a:r>
              <a:rPr lang="ar-SA" dirty="0">
                <a:effectLst/>
                <a:latin typeface="+mj-lt"/>
                <a:ea typeface="Calibri" panose="020F0502020204030204" pitchFamily="34" charset="0"/>
                <a:cs typeface="+mj-cs"/>
              </a:rPr>
              <a:t>اخترنا أربعة بروتوكولات شائعة هي: التوجيه التراتبي </a:t>
            </a:r>
            <a:r>
              <a:rPr lang="ar-SA" dirty="0" err="1">
                <a:effectLst/>
                <a:latin typeface="+mj-lt"/>
                <a:ea typeface="Calibri" panose="020F0502020204030204" pitchFamily="34" charset="0"/>
                <a:cs typeface="+mj-cs"/>
              </a:rPr>
              <a:t>لعنقدة</a:t>
            </a:r>
            <a:r>
              <a:rPr lang="ar-SA" dirty="0">
                <a:effectLst/>
                <a:latin typeface="+mj-lt"/>
                <a:ea typeface="Calibri" panose="020F0502020204030204" pitchFamily="34" charset="0"/>
                <a:cs typeface="+mj-cs"/>
              </a:rPr>
              <a:t> تكيُّفيّة منخفضة الطاقة </a:t>
            </a:r>
            <a:r>
              <a:rPr lang="en-US" dirty="0">
                <a:effectLst/>
                <a:latin typeface="+mj-lt"/>
                <a:ea typeface="Calibri" panose="020F0502020204030204" pitchFamily="34" charset="0"/>
                <a:cs typeface="+mj-cs"/>
              </a:rPr>
              <a:t>LEACH</a:t>
            </a:r>
            <a:r>
              <a:rPr lang="ar-SA" dirty="0">
                <a:effectLst/>
                <a:latin typeface="+mj-lt"/>
                <a:ea typeface="Calibri" panose="020F0502020204030204" pitchFamily="34" charset="0"/>
                <a:cs typeface="+mj-cs"/>
              </a:rPr>
              <a:t>، والتوجيه التراتبي المُعدل </a:t>
            </a:r>
            <a:r>
              <a:rPr lang="ar-SA" dirty="0" err="1">
                <a:effectLst/>
                <a:latin typeface="+mj-lt"/>
                <a:ea typeface="Calibri" panose="020F0502020204030204" pitchFamily="34" charset="0"/>
                <a:cs typeface="+mj-cs"/>
              </a:rPr>
              <a:t>لعنقدة</a:t>
            </a:r>
            <a:r>
              <a:rPr lang="ar-SA" dirty="0">
                <a:effectLst/>
                <a:latin typeface="+mj-lt"/>
                <a:ea typeface="Calibri" panose="020F0502020204030204" pitchFamily="34" charset="0"/>
                <a:cs typeface="+mj-cs"/>
              </a:rPr>
              <a:t> تكيُّفيّة منخفضة الطاقة </a:t>
            </a:r>
            <a:r>
              <a:rPr lang="en-US" dirty="0">
                <a:solidFill>
                  <a:srgbClr val="000000"/>
                </a:solidFill>
                <a:effectLst/>
                <a:latin typeface="+mj-lt"/>
                <a:ea typeface="Times New Roman" panose="02020603050405020304" pitchFamily="18" charset="0"/>
                <a:cs typeface="+mj-cs"/>
              </a:rPr>
              <a:t>MODLEACH</a:t>
            </a:r>
            <a:r>
              <a:rPr lang="ar-SA" dirty="0">
                <a:effectLst/>
                <a:latin typeface="+mj-lt"/>
                <a:ea typeface="Calibri" panose="020F0502020204030204" pitchFamily="34" charset="0"/>
                <a:cs typeface="+mj-cs"/>
              </a:rPr>
              <a:t>، وبروتوكول </a:t>
            </a:r>
            <a:r>
              <a:rPr lang="ar-SA" dirty="0" err="1">
                <a:effectLst/>
                <a:latin typeface="+mj-lt"/>
                <a:ea typeface="Calibri" panose="020F0502020204030204" pitchFamily="34" charset="0"/>
                <a:cs typeface="+mj-cs"/>
              </a:rPr>
              <a:t>العنقدة</a:t>
            </a:r>
            <a:r>
              <a:rPr lang="ar-SA" dirty="0">
                <a:effectLst/>
                <a:latin typeface="+mj-lt"/>
                <a:ea typeface="Calibri" panose="020F0502020204030204" pitchFamily="34" charset="0"/>
                <a:cs typeface="+mj-cs"/>
              </a:rPr>
              <a:t> </a:t>
            </a:r>
            <a:r>
              <a:rPr lang="ar-SA" sz="2700" dirty="0">
                <a:effectLst/>
                <a:latin typeface="+mj-lt"/>
                <a:ea typeface="Calibri" panose="020F0502020204030204" pitchFamily="34" charset="0"/>
                <a:cs typeface="+mj-cs"/>
              </a:rPr>
              <a:t>الموزعة</a:t>
            </a:r>
            <a:r>
              <a:rPr lang="ar-SA" dirty="0">
                <a:effectLst/>
                <a:latin typeface="+mj-lt"/>
                <a:ea typeface="Calibri" panose="020F0502020204030204" pitchFamily="34" charset="0"/>
                <a:cs typeface="+mj-cs"/>
              </a:rPr>
              <a:t> الفعال من حيث الطاقة</a:t>
            </a:r>
            <a:r>
              <a:rPr lang="ar-SY" dirty="0">
                <a:latin typeface="+mj-lt"/>
                <a:ea typeface="Calibri" panose="020F0502020204030204" pitchFamily="34" charset="0"/>
                <a:cs typeface="+mj-cs"/>
              </a:rPr>
              <a:t> </a:t>
            </a:r>
            <a:r>
              <a:rPr lang="en-US" dirty="0">
                <a:latin typeface="+mj-lt"/>
                <a:ea typeface="Calibri" panose="020F0502020204030204" pitchFamily="34" charset="0"/>
                <a:cs typeface="+mj-cs"/>
              </a:rPr>
              <a:t>DEEC</a:t>
            </a:r>
            <a:r>
              <a:rPr lang="ar-SY" dirty="0">
                <a:effectLst/>
                <a:latin typeface="+mj-lt"/>
                <a:ea typeface="Calibri" panose="020F0502020204030204" pitchFamily="34" charset="0"/>
                <a:cs typeface="+mj-cs"/>
              </a:rPr>
              <a:t>، </a:t>
            </a:r>
            <a:r>
              <a:rPr lang="ar-SA" dirty="0">
                <a:effectLst/>
                <a:latin typeface="+mj-lt"/>
                <a:ea typeface="Calibri" panose="020F0502020204030204" pitchFamily="34" charset="0"/>
                <a:cs typeface="+mj-cs"/>
              </a:rPr>
              <a:t>وبروتوكول الانتخاب المستقر</a:t>
            </a:r>
            <a:r>
              <a:rPr lang="en-US" dirty="0">
                <a:effectLst/>
                <a:latin typeface="+mj-lt"/>
                <a:ea typeface="Calibri" panose="020F0502020204030204" pitchFamily="34" charset="0"/>
                <a:cs typeface="+mj-cs"/>
              </a:rPr>
              <a:t>SEP</a:t>
            </a:r>
            <a:r>
              <a:rPr lang="ar-SY" dirty="0">
                <a:effectLst/>
                <a:latin typeface="+mj-lt"/>
                <a:ea typeface="Calibri" panose="020F0502020204030204" pitchFamily="34" charset="0"/>
                <a:cs typeface="+mj-cs"/>
              </a:rPr>
              <a:t>. ثم أجرينا </a:t>
            </a:r>
            <a:r>
              <a:rPr lang="ar-SA" dirty="0">
                <a:effectLst/>
                <a:latin typeface="+mj-lt"/>
                <a:ea typeface="Calibri" panose="020F0502020204030204" pitchFamily="34" charset="0"/>
                <a:cs typeface="+mj-cs"/>
              </a:rPr>
              <a:t>مقارنة </a:t>
            </a:r>
            <a:r>
              <a:rPr lang="ar-SY" dirty="0">
                <a:effectLst/>
                <a:latin typeface="+mj-lt"/>
                <a:ea typeface="Calibri" panose="020F0502020204030204" pitchFamily="34" charset="0"/>
                <a:cs typeface="+mj-cs"/>
              </a:rPr>
              <a:t>للأداء </a:t>
            </a:r>
            <a:r>
              <a:rPr lang="ar-SA" dirty="0">
                <a:effectLst/>
                <a:latin typeface="+mj-lt"/>
                <a:ea typeface="Calibri" panose="020F0502020204030204" pitchFamily="34" charset="0"/>
                <a:cs typeface="+mj-cs"/>
              </a:rPr>
              <a:t>من أجل عدة مقاييس: مدة حياة الشبكة ومدة استقرارها </a:t>
            </a:r>
            <a:r>
              <a:rPr lang="ar-SY" dirty="0">
                <a:effectLst/>
                <a:latin typeface="+mj-lt"/>
                <a:ea typeface="Calibri" panose="020F0502020204030204" pitchFamily="34" charset="0"/>
                <a:cs typeface="+mj-cs"/>
              </a:rPr>
              <a:t>والطاقة المتبقية</a:t>
            </a:r>
            <a:r>
              <a:rPr lang="ar-SA" dirty="0">
                <a:effectLst/>
                <a:latin typeface="+mj-lt"/>
                <a:ea typeface="Calibri" panose="020F0502020204030204" pitchFamily="34" charset="0"/>
                <a:cs typeface="+mj-cs"/>
              </a:rPr>
              <a:t> ومعدل التدفق</a:t>
            </a:r>
            <a:r>
              <a:rPr lang="ar-SY" dirty="0">
                <a:effectLst/>
                <a:latin typeface="+mj-lt"/>
                <a:ea typeface="Calibri" panose="020F0502020204030204" pitchFamily="34" charset="0"/>
                <a:cs typeface="+mj-cs"/>
              </a:rPr>
              <a:t>،</a:t>
            </a:r>
            <a:r>
              <a:rPr lang="ar-SA" dirty="0">
                <a:effectLst/>
                <a:latin typeface="+mj-lt"/>
                <a:ea typeface="Calibri" panose="020F0502020204030204" pitchFamily="34" charset="0"/>
                <a:cs typeface="+mj-cs"/>
              </a:rPr>
              <a:t> من أجل عدة سيناريوهات عمل.</a:t>
            </a:r>
            <a:endParaRPr lang="en-US" dirty="0">
              <a:latin typeface="+mj-lt"/>
              <a:cs typeface="+mj-cs"/>
            </a:endParaRPr>
          </a:p>
          <a:p>
            <a:pPr algn="just">
              <a:lnSpc>
                <a:spcPct val="107000"/>
              </a:lnSpc>
              <a:spcBef>
                <a:spcPts val="0"/>
              </a:spcBef>
              <a:spcAft>
                <a:spcPts val="800"/>
              </a:spcAft>
            </a:pPr>
            <a:endParaRPr lang="ar-SY" sz="2700" dirty="0">
              <a:latin typeface="Simplified Arabic" pitchFamily="18" charset="-78"/>
              <a:cs typeface="+mj-cs"/>
            </a:endParaRPr>
          </a:p>
          <a:p>
            <a:pPr algn="just">
              <a:lnSpc>
                <a:spcPct val="107000"/>
              </a:lnSpc>
              <a:spcBef>
                <a:spcPts val="0"/>
              </a:spcBef>
              <a:spcAft>
                <a:spcPts val="800"/>
              </a:spcAft>
            </a:pPr>
            <a:endParaRPr lang="ar-SY" sz="2700" dirty="0">
              <a:latin typeface="Simplified Arabic" pitchFamily="18" charset="-78"/>
              <a:cs typeface="+mj-cs"/>
            </a:endParaRPr>
          </a:p>
          <a:p>
            <a:pPr algn="just"/>
            <a:endParaRPr lang="ar-SY" sz="2700" dirty="0"/>
          </a:p>
        </p:txBody>
      </p:sp>
      <p:sp>
        <p:nvSpPr>
          <p:cNvPr id="8" name="Text Placeholder 7">
            <a:extLst>
              <a:ext uri="{FF2B5EF4-FFF2-40B4-BE49-F238E27FC236}">
                <a16:creationId xmlns:a16="http://schemas.microsoft.com/office/drawing/2014/main" id="{7C8A55E6-0CC4-4A6D-89DD-91EA310075AE}"/>
              </a:ext>
            </a:extLst>
          </p:cNvPr>
          <p:cNvSpPr>
            <a:spLocks noGrp="1"/>
          </p:cNvSpPr>
          <p:nvPr>
            <p:ph type="body" sz="quarter" idx="16"/>
          </p:nvPr>
        </p:nvSpPr>
        <p:spPr>
          <a:xfrm>
            <a:off x="10729913" y="16036290"/>
            <a:ext cx="9556494" cy="5538256"/>
          </a:xfrm>
        </p:spPr>
        <p:txBody>
          <a:bodyPr/>
          <a:lstStyle/>
          <a:p>
            <a:r>
              <a:rPr lang="ar-SA" dirty="0"/>
              <a:t>يزداد الطلب على شبكات المُحسّات اللاسلكية </a:t>
            </a:r>
            <a:r>
              <a:rPr lang="ar-SA" dirty="0" err="1"/>
              <a:t>بإطراد</a:t>
            </a:r>
            <a:r>
              <a:rPr lang="ar-SA" dirty="0"/>
              <a:t> نظراً لتشعب تطبيقاتها. </a:t>
            </a:r>
            <a:r>
              <a:rPr lang="ar-SY" dirty="0"/>
              <a:t>وعلى الرغم من الانتشار الواسع لشبكات المحسّات اللاسلكية؛ لكنها ما زالت تعاني من محدودية الموارد وعلى الأخص من حيث الطاقة، بسبب امتلاك كل مُحسّ لمصدر طاقة مقيد هو البطاريات؛ مما يتطلب اعتماد إدارة رشيدة للموارد المُتاحة.</a:t>
            </a:r>
            <a:endParaRPr lang="en-US" dirty="0"/>
          </a:p>
          <a:p>
            <a:r>
              <a:rPr lang="ar-SY" dirty="0"/>
              <a:t>تمثل الهدف من هذا البحث في  تقييم طرائق تحسين كفاءة الطاقة في شبكات المُحِسّات اللاسلكية.</a:t>
            </a:r>
            <a:endParaRPr lang="en-US" dirty="0"/>
          </a:p>
          <a:p>
            <a:r>
              <a:rPr lang="ar-SY" dirty="0"/>
              <a:t> أجريت دراسة  بحثية للطرائق الرئيسية لتحسين مردود الطاقة في شبكات المُحِسّات اللاسلكية . ومن ثمّ </a:t>
            </a:r>
            <a:r>
              <a:rPr lang="ar-SA" dirty="0"/>
              <a:t>جرى اتباع المنهج التحليلي في تقييم أداء طريقتين رئيسيتين</a:t>
            </a:r>
            <a:r>
              <a:rPr lang="ar-SY" dirty="0"/>
              <a:t> الأولى دورة العمل والثانية بروتوكولات التوجيه التراتبية وذلك </a:t>
            </a:r>
            <a:r>
              <a:rPr lang="ar-SA" dirty="0"/>
              <a:t>من أجل عدة مقاييس أداء شائعة الاستخدام</a:t>
            </a:r>
            <a:r>
              <a:rPr lang="ar-SY" dirty="0"/>
              <a:t>.</a:t>
            </a:r>
          </a:p>
        </p:txBody>
      </p:sp>
      <p:sp>
        <p:nvSpPr>
          <p:cNvPr id="9" name="Text Placeholder 8">
            <a:extLst>
              <a:ext uri="{FF2B5EF4-FFF2-40B4-BE49-F238E27FC236}">
                <a16:creationId xmlns:a16="http://schemas.microsoft.com/office/drawing/2014/main" id="{881A0463-4F86-4FFA-A568-8D9DF7D44886}"/>
              </a:ext>
            </a:extLst>
          </p:cNvPr>
          <p:cNvSpPr>
            <a:spLocks noGrp="1"/>
          </p:cNvSpPr>
          <p:nvPr>
            <p:ph type="body" sz="quarter" idx="19"/>
          </p:nvPr>
        </p:nvSpPr>
        <p:spPr/>
        <p:txBody>
          <a:bodyPr/>
          <a:lstStyle/>
          <a:p>
            <a:r>
              <a:rPr lang="ar-SY" dirty="0"/>
              <a:t>تبيّن بوساطة المحاكاة البرمجية اعتماداً على برمجية </a:t>
            </a:r>
            <a:r>
              <a:rPr lang="ar-SY" dirty="0" err="1"/>
              <a:t>ماتلاب</a:t>
            </a:r>
            <a:r>
              <a:rPr lang="ar-SY" dirty="0"/>
              <a:t> </a:t>
            </a:r>
            <a:r>
              <a:rPr lang="en-US" dirty="0"/>
              <a:t>MATLAB</a:t>
            </a:r>
            <a:r>
              <a:rPr lang="ar-SY" dirty="0"/>
              <a:t> الإصدار </a:t>
            </a:r>
            <a:r>
              <a:rPr lang="en-US" dirty="0"/>
              <a:t>R2021a</a:t>
            </a:r>
            <a:r>
              <a:rPr lang="ar-SY" dirty="0"/>
              <a:t> والإظهار باستخدام برمجية إكسل </a:t>
            </a:r>
            <a:r>
              <a:rPr lang="en-US" dirty="0"/>
              <a:t>Excel </a:t>
            </a:r>
            <a:r>
              <a:rPr lang="ar-SY" dirty="0"/>
              <a:t> الإصدار 2016، </a:t>
            </a:r>
            <a:r>
              <a:rPr lang="ar-SA" dirty="0"/>
              <a:t>أنّ طريقة دورة العمل قادرة على الحفاظ على مدة حياة شبكة أطول من </a:t>
            </a:r>
            <a:r>
              <a:rPr lang="ar-SY" dirty="0"/>
              <a:t>بروتوكولات التوجيه التراتبية الأربعة الشائعة </a:t>
            </a:r>
            <a:r>
              <a:rPr lang="ar-SY"/>
              <a:t>الاستخدام المدروسة</a:t>
            </a:r>
            <a:r>
              <a:rPr lang="ar-SA"/>
              <a:t>؛ </a:t>
            </a:r>
            <a:r>
              <a:rPr lang="ar-SA" dirty="0"/>
              <a:t>وهذا بدوره انعكس إيجاباً على معدل التدفق </a:t>
            </a:r>
            <a:r>
              <a:rPr lang="en-US" dirty="0"/>
              <a:t>throughput</a:t>
            </a:r>
            <a:r>
              <a:rPr lang="ar-SA" dirty="0"/>
              <a:t>، ولكن على حساب </a:t>
            </a:r>
            <a:r>
              <a:rPr lang="ar-SY" dirty="0"/>
              <a:t>زيادة </a:t>
            </a:r>
            <a:r>
              <a:rPr lang="ar-SA" dirty="0"/>
              <a:t>التعقيد الحسابي</a:t>
            </a:r>
            <a:r>
              <a:rPr lang="ar-SY" dirty="0"/>
              <a:t>.</a:t>
            </a:r>
          </a:p>
          <a:p>
            <a:r>
              <a:rPr lang="ar-SY" dirty="0"/>
              <a:t>و</a:t>
            </a:r>
            <a:r>
              <a:rPr lang="ar-SA" dirty="0"/>
              <a:t>يتعلق مقدار تحسين مدة حياة الشبكة ومعدل التدفق في الشبكة المُحقق بعدة عوامل؛ منها موقع المحطة القاعدية </a:t>
            </a:r>
            <a:r>
              <a:rPr lang="ar-SY" dirty="0"/>
              <a:t>داخل</a:t>
            </a:r>
            <a:r>
              <a:rPr lang="ar-SA" dirty="0"/>
              <a:t> البيئة المدروسة</a:t>
            </a:r>
            <a:r>
              <a:rPr lang="ar-SY" dirty="0"/>
              <a:t> أو على حدودها أو خارجها</a:t>
            </a:r>
            <a:r>
              <a:rPr lang="ar-SA" dirty="0"/>
              <a:t>، وحجم رزم المعطيات التي يجري تبادلها ضمن الشبكة، و</a:t>
            </a:r>
            <a:r>
              <a:rPr lang="ar-SY" dirty="0"/>
              <a:t>عدد</a:t>
            </a:r>
            <a:r>
              <a:rPr lang="ar-SA" dirty="0"/>
              <a:t> </a:t>
            </a:r>
            <a:r>
              <a:rPr lang="ar-SA" dirty="0" err="1"/>
              <a:t>المُحسّات</a:t>
            </a:r>
            <a:r>
              <a:rPr lang="ar-SY" dirty="0"/>
              <a:t> المنشورة</a:t>
            </a:r>
            <a:r>
              <a:rPr lang="ar-SA" dirty="0"/>
              <a:t> في الشبكة.</a:t>
            </a:r>
            <a:endParaRPr lang="en-US" dirty="0"/>
          </a:p>
          <a:p>
            <a:endParaRPr lang="en-US" dirty="0"/>
          </a:p>
          <a:p>
            <a:endParaRPr lang="en-US" dirty="0"/>
          </a:p>
        </p:txBody>
      </p:sp>
      <p:sp>
        <p:nvSpPr>
          <p:cNvPr id="10" name="Text Placeholder 9">
            <a:extLst>
              <a:ext uri="{FF2B5EF4-FFF2-40B4-BE49-F238E27FC236}">
                <a16:creationId xmlns:a16="http://schemas.microsoft.com/office/drawing/2014/main" id="{254CF7C3-7BD3-48B8-917E-BEFB44CF5813}"/>
              </a:ext>
            </a:extLst>
          </p:cNvPr>
          <p:cNvSpPr>
            <a:spLocks noGrp="1"/>
          </p:cNvSpPr>
          <p:nvPr>
            <p:ph type="body" sz="quarter" idx="21"/>
          </p:nvPr>
        </p:nvSpPr>
        <p:spPr>
          <a:xfrm>
            <a:off x="762953" y="21269746"/>
            <a:ext cx="8546012" cy="7876754"/>
          </a:xfrm>
        </p:spPr>
        <p:txBody>
          <a:bodyPr/>
          <a:lstStyle/>
          <a:p>
            <a:pPr algn="just" rtl="0"/>
            <a:r>
              <a:rPr lang="en-US" sz="1700" dirty="0"/>
              <a:t>[1] </a:t>
            </a:r>
            <a:r>
              <a:rPr lang="en-US" sz="1700" dirty="0" err="1"/>
              <a:t>Jaffri</a:t>
            </a:r>
            <a:r>
              <a:rPr lang="en-US" sz="1700" dirty="0"/>
              <a:t>, Z. U. A., et al. (</a:t>
            </a:r>
            <a:r>
              <a:rPr lang="en-US" sz="1700" b="1" dirty="0"/>
              <a:t>2022</a:t>
            </a:r>
            <a:r>
              <a:rPr lang="en-US" sz="1700" dirty="0"/>
              <a:t>). TEZEM: A New Energy-Efficient Routing Protocol for Next-Generation Wireless Sensor Networks. </a:t>
            </a:r>
            <a:r>
              <a:rPr lang="en-US" sz="1700" i="1" dirty="0"/>
              <a:t>International Journal of Distributed Sensor Networks</a:t>
            </a:r>
            <a:r>
              <a:rPr lang="en-US" sz="1700" dirty="0"/>
              <a:t>, 18(6), 1-18.</a:t>
            </a:r>
          </a:p>
          <a:p>
            <a:pPr algn="just" rtl="0"/>
            <a:r>
              <a:rPr lang="en-US" sz="1700" dirty="0"/>
              <a:t>[2] </a:t>
            </a:r>
            <a:r>
              <a:rPr lang="en-US" sz="1700" dirty="0" err="1"/>
              <a:t>Salih</a:t>
            </a:r>
            <a:r>
              <a:rPr lang="en-US" sz="1700" dirty="0"/>
              <a:t>, M. A., and </a:t>
            </a:r>
            <a:r>
              <a:rPr lang="en-US" sz="1700" dirty="0" err="1"/>
              <a:t>Sulaiman</a:t>
            </a:r>
            <a:r>
              <a:rPr lang="en-US" sz="1700" dirty="0"/>
              <a:t>, D. R. (</a:t>
            </a:r>
            <a:r>
              <a:rPr lang="en-US" sz="1700" b="1" dirty="0"/>
              <a:t>2023</a:t>
            </a:r>
            <a:r>
              <a:rPr lang="en-US" sz="1700" dirty="0"/>
              <a:t>). Throughput and Energy Efficiency Evaluation of WSN Using Efficient Routing Protocols. </a:t>
            </a:r>
            <a:r>
              <a:rPr lang="en-US" sz="1700" i="1" dirty="0"/>
              <a:t>University of </a:t>
            </a:r>
            <a:r>
              <a:rPr lang="en-US" sz="1700" i="1" dirty="0" err="1"/>
              <a:t>Thi-Qar</a:t>
            </a:r>
            <a:r>
              <a:rPr lang="en-US" sz="1700" i="1" dirty="0"/>
              <a:t> Journal for Engineering Sciences</a:t>
            </a:r>
            <a:r>
              <a:rPr lang="en-US" sz="1700" dirty="0"/>
              <a:t>, 13(1), 25-33.</a:t>
            </a:r>
            <a:r>
              <a:rPr lang="ar-SA" sz="1700" dirty="0"/>
              <a:t>‏</a:t>
            </a:r>
            <a:endParaRPr lang="en-US" sz="1700" dirty="0"/>
          </a:p>
          <a:p>
            <a:pPr algn="just" rtl="0"/>
            <a:r>
              <a:rPr lang="en-US" sz="1700" dirty="0"/>
              <a:t>[3] Mohammed, A. (</a:t>
            </a:r>
            <a:r>
              <a:rPr lang="en-US" sz="1700" b="1" dirty="0"/>
              <a:t>2023</a:t>
            </a:r>
            <a:r>
              <a:rPr lang="en-US" sz="1700" dirty="0"/>
              <a:t>). Review Study about Hierarchical Routing Protocol in Wireless Sensor Networks.</a:t>
            </a:r>
            <a:r>
              <a:rPr lang="en-US" sz="1700" i="1" dirty="0"/>
              <a:t> Iraqi Journal of Intelligent Computing and Informatics (IJICI), </a:t>
            </a:r>
            <a:r>
              <a:rPr lang="en-US" sz="1700" dirty="0"/>
              <a:t>2(2), 80-89.</a:t>
            </a:r>
          </a:p>
          <a:p>
            <a:pPr algn="just" rtl="0"/>
            <a:r>
              <a:rPr lang="en-US" sz="1700" dirty="0"/>
              <a:t>[4] </a:t>
            </a:r>
            <a:r>
              <a:rPr lang="en-US" sz="1700" dirty="0" err="1"/>
              <a:t>Sonawane</a:t>
            </a:r>
            <a:r>
              <a:rPr lang="en-US" sz="1700" dirty="0"/>
              <a:t>, R. C., and </a:t>
            </a:r>
            <a:r>
              <a:rPr lang="en-US" sz="1700" dirty="0" err="1"/>
              <a:t>Muthukrishnan</a:t>
            </a:r>
            <a:r>
              <a:rPr lang="en-US" sz="1700" dirty="0"/>
              <a:t>, A. (</a:t>
            </a:r>
            <a:r>
              <a:rPr lang="en-US" sz="1700" b="1" dirty="0"/>
              <a:t>2024</a:t>
            </a:r>
            <a:r>
              <a:rPr lang="en-US" sz="1700" dirty="0"/>
              <a:t>). SMART Clustering A Methodical Approach to Increasing Energy Efficiency in Diverse Wireless Sensor Network. </a:t>
            </a:r>
            <a:r>
              <a:rPr lang="en-US" sz="1700" i="1" dirty="0" err="1"/>
              <a:t>Tuijin</a:t>
            </a:r>
            <a:r>
              <a:rPr lang="en-US" sz="1700" i="1" dirty="0"/>
              <a:t> </a:t>
            </a:r>
            <a:r>
              <a:rPr lang="en-US" sz="1700" i="1" dirty="0" err="1"/>
              <a:t>Jishu</a:t>
            </a:r>
            <a:r>
              <a:rPr lang="en-US" sz="1700" i="1" dirty="0"/>
              <a:t>/Journal of Propulsion Technology</a:t>
            </a:r>
            <a:r>
              <a:rPr lang="en-US" sz="1700" dirty="0"/>
              <a:t>, 45(1), 2786 - 2798.</a:t>
            </a:r>
            <a:endParaRPr lang="ar-SY" sz="1700" dirty="0"/>
          </a:p>
          <a:p>
            <a:pPr algn="just" rtl="0"/>
            <a:r>
              <a:rPr lang="en-US" sz="1700" dirty="0"/>
              <a:t>[5] </a:t>
            </a:r>
            <a:r>
              <a:rPr lang="en-US" sz="1700" dirty="0" err="1"/>
              <a:t>Deshpande</a:t>
            </a:r>
            <a:r>
              <a:rPr lang="en-US" sz="1700" dirty="0"/>
              <a:t>, V. V., and </a:t>
            </a:r>
            <a:r>
              <a:rPr lang="en-US" sz="1700" dirty="0" err="1"/>
              <a:t>Shukla</a:t>
            </a:r>
            <a:r>
              <a:rPr lang="en-US" sz="1700" dirty="0"/>
              <a:t>, R. K. (</a:t>
            </a:r>
            <a:r>
              <a:rPr lang="en-US" sz="1700" b="1" dirty="0"/>
              <a:t>2024</a:t>
            </a:r>
            <a:r>
              <a:rPr lang="en-US" sz="1700" dirty="0"/>
              <a:t>). DCOR: Enhancing Network Lifetime and Performance in </a:t>
            </a:r>
            <a:r>
              <a:rPr lang="en-US" sz="1700" dirty="0" err="1"/>
              <a:t>IoT</a:t>
            </a:r>
            <a:r>
              <a:rPr lang="en-US" sz="1700" dirty="0"/>
              <a:t>-Based Wireless Sensor Networks through Distributed Clustering and Optimized Routing. </a:t>
            </a:r>
            <a:r>
              <a:rPr lang="en-US" sz="1700" i="1" dirty="0"/>
              <a:t>International Journal of Intelligent Systems and Applications in Engineering</a:t>
            </a:r>
            <a:r>
              <a:rPr lang="en-US" sz="1700" dirty="0"/>
              <a:t>, </a:t>
            </a:r>
            <a:r>
              <a:rPr lang="en-US" sz="1700" i="1" dirty="0"/>
              <a:t>12</a:t>
            </a:r>
            <a:r>
              <a:rPr lang="en-US" sz="1700" dirty="0"/>
              <a:t>(12), 445-457.</a:t>
            </a:r>
            <a:r>
              <a:rPr lang="ar-SA" sz="1700" dirty="0"/>
              <a:t>‏</a:t>
            </a:r>
            <a:endParaRPr lang="en-US" sz="1700" dirty="0"/>
          </a:p>
          <a:p>
            <a:pPr algn="just" rtl="0"/>
            <a:r>
              <a:rPr lang="en-US" sz="1700" dirty="0"/>
              <a:t>[6] Al‐</a:t>
            </a:r>
            <a:r>
              <a:rPr lang="en-US" sz="1700" dirty="0" err="1"/>
              <a:t>Sulaifanie</a:t>
            </a:r>
            <a:r>
              <a:rPr lang="en-US" sz="1700" dirty="0"/>
              <a:t>, A. I., and Al‐</a:t>
            </a:r>
            <a:r>
              <a:rPr lang="en-US" sz="1700" dirty="0" err="1"/>
              <a:t>Sulaifanie</a:t>
            </a:r>
            <a:r>
              <a:rPr lang="en-US" sz="1700" dirty="0"/>
              <a:t>, B. K. (</a:t>
            </a:r>
            <a:r>
              <a:rPr lang="en-US" sz="1700" b="1" dirty="0"/>
              <a:t>2021</a:t>
            </a:r>
            <a:r>
              <a:rPr lang="en-US" sz="1700" dirty="0"/>
              <a:t>). Hybrid Access and Adaptive Duty Cycle Clustering Protocol for Ultra‐Low Power Wireless Sensor Networks. </a:t>
            </a:r>
            <a:r>
              <a:rPr lang="en-US" sz="1700" i="1" dirty="0"/>
              <a:t>IET Communications</a:t>
            </a:r>
            <a:r>
              <a:rPr lang="en-US" sz="1700" dirty="0"/>
              <a:t>,15(9), 1158-1173. </a:t>
            </a:r>
          </a:p>
          <a:p>
            <a:pPr algn="just" rtl="0"/>
            <a:r>
              <a:rPr lang="en-US" sz="1700" dirty="0"/>
              <a:t>[7] Khan, M. A., et al. (</a:t>
            </a:r>
            <a:r>
              <a:rPr lang="en-US" sz="1700" b="1" dirty="0"/>
              <a:t>2022</a:t>
            </a:r>
            <a:r>
              <a:rPr lang="en-US" sz="1700" dirty="0"/>
              <a:t>). Algorithm for Increasing Network Lifetime in Wireless Sensor Networks Using Jumping and Mobile Sensor Nodes. </a:t>
            </a:r>
            <a:r>
              <a:rPr lang="en-US" sz="1700" i="1" dirty="0"/>
              <a:t>Electronics</a:t>
            </a:r>
            <a:r>
              <a:rPr lang="en-US" sz="1700" dirty="0"/>
              <a:t>, 11(18), 2913, 1-15. </a:t>
            </a:r>
          </a:p>
          <a:p>
            <a:pPr algn="just" rtl="0"/>
            <a:r>
              <a:rPr lang="en-US" sz="1700" dirty="0"/>
              <a:t>[23] </a:t>
            </a:r>
            <a:r>
              <a:rPr lang="en-US" sz="1700" dirty="0" err="1"/>
              <a:t>Ghorbanvirdi</a:t>
            </a:r>
            <a:r>
              <a:rPr lang="en-US" sz="1700" dirty="0"/>
              <a:t>, M., and </a:t>
            </a:r>
            <a:r>
              <a:rPr lang="en-US" sz="1700" dirty="0" err="1"/>
              <a:t>Mazinani</a:t>
            </a:r>
            <a:r>
              <a:rPr lang="en-US" sz="1700" dirty="0"/>
              <a:t>, S. M. (</a:t>
            </a:r>
            <a:r>
              <a:rPr lang="en-US" sz="1700" b="1" dirty="0"/>
              <a:t>2022</a:t>
            </a:r>
            <a:r>
              <a:rPr lang="en-US" sz="1700" dirty="0"/>
              <a:t>). Energy Efficient Multi-Clustering Using Grey Wolf Optimizer in Wireless Sensor Network. </a:t>
            </a:r>
            <a:r>
              <a:rPr lang="en-US" sz="1700" i="1" dirty="0"/>
              <a:t>International Journal of Information and Communication Technology Research</a:t>
            </a:r>
            <a:r>
              <a:rPr lang="en-US" sz="1700" dirty="0"/>
              <a:t>, 14(1), 1-12.  </a:t>
            </a:r>
          </a:p>
          <a:p>
            <a:pPr algn="just" rtl="0"/>
            <a:endParaRPr lang="en-US" sz="1700" dirty="0"/>
          </a:p>
          <a:p>
            <a:pPr algn="just" rtl="0"/>
            <a:endParaRPr lang="en-US" sz="1700" dirty="0"/>
          </a:p>
        </p:txBody>
      </p:sp>
      <p:sp>
        <p:nvSpPr>
          <p:cNvPr id="23" name="Text Placeholder 22">
            <a:extLst>
              <a:ext uri="{FF2B5EF4-FFF2-40B4-BE49-F238E27FC236}">
                <a16:creationId xmlns:a16="http://schemas.microsoft.com/office/drawing/2014/main" id="{AA39FD8E-A103-4712-8B20-62170915E1E3}"/>
              </a:ext>
            </a:extLst>
          </p:cNvPr>
          <p:cNvSpPr>
            <a:spLocks noGrp="1"/>
          </p:cNvSpPr>
          <p:nvPr>
            <p:ph type="body" sz="quarter" idx="23"/>
          </p:nvPr>
        </p:nvSpPr>
        <p:spPr/>
        <p:txBody>
          <a:bodyPr/>
          <a:lstStyle/>
          <a:p>
            <a:r>
              <a:rPr lang="ar-SY" dirty="0"/>
              <a:t>اعتُمد في هذا البحث المنهج التحليلي لدراسة </a:t>
            </a:r>
            <a:r>
              <a:rPr lang="en-US" dirty="0" err="1"/>
              <a:t>طريقة</a:t>
            </a:r>
            <a:r>
              <a:rPr lang="en-US" dirty="0"/>
              <a:t> </a:t>
            </a:r>
            <a:r>
              <a:rPr lang="en-US" dirty="0" err="1"/>
              <a:t>دورة</a:t>
            </a:r>
            <a:r>
              <a:rPr lang="en-US" dirty="0"/>
              <a:t> </a:t>
            </a:r>
            <a:r>
              <a:rPr lang="en-US" dirty="0" err="1"/>
              <a:t>ال</a:t>
            </a:r>
            <a:r>
              <a:rPr lang="ar-SY" dirty="0"/>
              <a:t>عمل </a:t>
            </a:r>
            <a:r>
              <a:rPr lang="en-US" dirty="0"/>
              <a:t>duty cycling</a:t>
            </a:r>
            <a:r>
              <a:rPr lang="ar-SY" dirty="0"/>
              <a:t> باستخدام منهجية واعية للنوم والنشاط </a:t>
            </a:r>
            <a:r>
              <a:rPr lang="ar-SY" dirty="0" err="1"/>
              <a:t>مقودة</a:t>
            </a:r>
            <a:r>
              <a:rPr lang="ar-SY" dirty="0"/>
              <a:t> بالموضع، وطريقة بروتوكولات التوجيه التراتبية؛ وقد اخترنا منها أربعة بروتوكولات شائعة الاستخدام هي: التوجيه التراتبي </a:t>
            </a:r>
            <a:r>
              <a:rPr lang="ar-SY" dirty="0" err="1"/>
              <a:t>لعنقدة</a:t>
            </a:r>
            <a:r>
              <a:rPr lang="ar-SY" dirty="0"/>
              <a:t> تكيُّفيّة منخفضة الطاقة </a:t>
            </a:r>
            <a:r>
              <a:rPr lang="en-US" dirty="0"/>
              <a:t>LEACH</a:t>
            </a:r>
            <a:r>
              <a:rPr lang="ar-SY" dirty="0"/>
              <a:t>، والتوجيه التراتبي المُعدل </a:t>
            </a:r>
            <a:r>
              <a:rPr lang="ar-SY" dirty="0" err="1"/>
              <a:t>لعنقدة</a:t>
            </a:r>
            <a:r>
              <a:rPr lang="ar-SY" dirty="0"/>
              <a:t> تكيُّفيّة منخفضة الطاقة </a:t>
            </a:r>
            <a:r>
              <a:rPr lang="en-US" dirty="0"/>
              <a:t>MOD-LEACH</a:t>
            </a:r>
            <a:r>
              <a:rPr lang="ar-SY" dirty="0"/>
              <a:t>، وبروتوكول </a:t>
            </a:r>
            <a:r>
              <a:rPr lang="ar-SY" dirty="0" err="1"/>
              <a:t>العنقدة</a:t>
            </a:r>
            <a:r>
              <a:rPr lang="ar-SY" dirty="0"/>
              <a:t> الموزعة الفعال من حيث الطاقة </a:t>
            </a:r>
            <a:r>
              <a:rPr lang="en-US" dirty="0"/>
              <a:t>DEEC</a:t>
            </a:r>
            <a:r>
              <a:rPr lang="ar-SY" dirty="0"/>
              <a:t>، وبروتوكول الانتخاب المستقر</a:t>
            </a:r>
            <a:r>
              <a:rPr lang="en-US" dirty="0"/>
              <a:t>SEP</a:t>
            </a:r>
            <a:r>
              <a:rPr lang="ar-SY" dirty="0"/>
              <a:t>. </a:t>
            </a:r>
          </a:p>
          <a:p>
            <a:r>
              <a:rPr lang="ar-SY" dirty="0"/>
              <a:t>وقد قمنا بتقييم أداء هذه الطرائق اعتماداً على أربعة مقاييس أداء شائعة الاستخدام هي: مدة حياة الشبكة ومدة الاستقرار والطاقة الكلية المتبقية ومعدل التدفق، وذلك من أجل عدة سيناريوهات عمل تأخذ بالحسبان تغيير موقع المحطة القاعدية، وتغيير عدد </a:t>
            </a:r>
            <a:r>
              <a:rPr lang="ar-SY" dirty="0" err="1"/>
              <a:t>المُحسّات</a:t>
            </a:r>
            <a:r>
              <a:rPr lang="ar-SY" dirty="0"/>
              <a:t> في الشبكة، وتغيير حجم رزم المعطيات المرسلة.</a:t>
            </a:r>
          </a:p>
          <a:p>
            <a:endParaRPr lang="en-US" dirty="0"/>
          </a:p>
        </p:txBody>
      </p:sp>
      <p:pic>
        <p:nvPicPr>
          <p:cNvPr id="18" name="Picture 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97280" y="14615160"/>
            <a:ext cx="8244840" cy="4953000"/>
          </a:xfrm>
          <a:prstGeom prst="rect">
            <a:avLst/>
          </a:prstGeom>
        </p:spPr>
      </p:pic>
    </p:spTree>
    <p:extLst>
      <p:ext uri="{BB962C8B-B14F-4D97-AF65-F5344CB8AC3E}">
        <p14:creationId xmlns:p14="http://schemas.microsoft.com/office/powerpoint/2010/main" val="48097607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1453</TotalTime>
  <Words>865</Words>
  <Application>Microsoft Office PowerPoint</Application>
  <PresentationFormat>مخصص</PresentationFormat>
  <Paragraphs>26</Paragraphs>
  <Slides>1</Slides>
  <Notes>0</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Office Theme</vt:lpstr>
      <vt:lpstr>عرض تقديمي في PowerPoint</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aseelalhomsi4@gmail.com</cp:lastModifiedBy>
  <cp:revision>154</cp:revision>
  <dcterms:created xsi:type="dcterms:W3CDTF">2023-01-09T11:58:18Z</dcterms:created>
  <dcterms:modified xsi:type="dcterms:W3CDTF">2024-08-21T19:07:55Z</dcterms:modified>
</cp:coreProperties>
</file>