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handoutMasterIdLst>
    <p:handoutMasterId r:id="rId3"/>
  </p:handoutMasterIdLst>
  <p:sldIdLst>
    <p:sldId id="256" r:id="rId2"/>
  </p:sldIdLst>
  <p:sldSz cx="8229600" cy="82296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IN Next LT Arabic Light"/>
        <a:ea typeface="DIN Next LT Arabic Light"/>
        <a:cs typeface="DIN Next LT Arabic Light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IN Next LT Arabic Light"/>
        <a:ea typeface="DIN Next LT Arabic Light"/>
        <a:cs typeface="DIN Next LT Arabic Light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IN Next LT Arabic Light"/>
        <a:ea typeface="DIN Next LT Arabic Light"/>
        <a:cs typeface="DIN Next LT Arabic Light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IN Next LT Arabic Light"/>
        <a:ea typeface="DIN Next LT Arabic Light"/>
        <a:cs typeface="DIN Next LT Arabic Light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IN Next LT Arabic Light"/>
        <a:ea typeface="DIN Next LT Arabic Light"/>
        <a:cs typeface="DIN Next LT Arabic Light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DIN Next LT Arabic Light"/>
        <a:ea typeface="DIN Next LT Arabic Light"/>
        <a:cs typeface="DIN Next LT Arabic Light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DIN Next LT Arabic Light"/>
        <a:ea typeface="DIN Next LT Arabic Light"/>
        <a:cs typeface="DIN Next LT Arabic Light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DIN Next LT Arabic Light"/>
        <a:ea typeface="DIN Next LT Arabic Light"/>
        <a:cs typeface="DIN Next LT Arabic Light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DIN Next LT Arabic Light"/>
        <a:ea typeface="DIN Next LT Arabic Light"/>
        <a:cs typeface="DIN Next LT Arabic Light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5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584" y="72"/>
      </p:cViewPr>
      <p:guideLst>
        <p:guide orient="horz" pos="2592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56C68105-4312-7402-D0F8-D57C7D4CFE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F9467D7-749E-7606-B740-CA75B553F0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1503305-9FD8-4C00-B00E-43CBCB6EE557}" type="datetimeFigureOut">
              <a:rPr lang="ar-SY" smtClean="0"/>
              <a:t>21/08/1446</a:t>
            </a:fld>
            <a:endParaRPr lang="ar-SY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319092D-C851-5A1D-6D55-704F18DD22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18A741F-F37B-5DF3-EC7E-CB6B831CC8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98E9339-A29F-416B-94A1-7D4DE53988A8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325269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7FE4117E-19F3-BAF1-B380-6C599CF44E2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4763" y="0"/>
            <a:ext cx="8234363" cy="4752975"/>
            <a:chOff x="-4189" y="0"/>
            <a:chExt cx="6866377" cy="3963982"/>
          </a:xfrm>
        </p:grpSpPr>
        <p:sp>
          <p:nvSpPr>
            <p:cNvPr id="3" name="Freeform: Shape 7">
              <a:extLst>
                <a:ext uri="{FF2B5EF4-FFF2-40B4-BE49-F238E27FC236}">
                  <a16:creationId xmlns:a16="http://schemas.microsoft.com/office/drawing/2014/main" id="{D317E8B0-C9C2-60FB-CC14-B0BEBD6B7AAC}"/>
                </a:ext>
              </a:extLst>
            </p:cNvPr>
            <p:cNvSpPr/>
            <p:nvPr userDrawn="1"/>
          </p:nvSpPr>
          <p:spPr>
            <a:xfrm>
              <a:off x="-4189" y="0"/>
              <a:ext cx="6858434" cy="2233547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" name="Freeform: Shape 8">
              <a:extLst>
                <a:ext uri="{FF2B5EF4-FFF2-40B4-BE49-F238E27FC236}">
                  <a16:creationId xmlns:a16="http://schemas.microsoft.com/office/drawing/2014/main" id="{D7AD232D-BA91-EC22-8971-33D60CA0FD91}"/>
                </a:ext>
              </a:extLst>
            </p:cNvPr>
            <p:cNvSpPr/>
            <p:nvPr userDrawn="1"/>
          </p:nvSpPr>
          <p:spPr>
            <a:xfrm>
              <a:off x="-4189" y="721567"/>
              <a:ext cx="6858434" cy="1921088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Freeform: Shape 9">
              <a:extLst>
                <a:ext uri="{FF2B5EF4-FFF2-40B4-BE49-F238E27FC236}">
                  <a16:creationId xmlns:a16="http://schemas.microsoft.com/office/drawing/2014/main" id="{40212709-2A69-80E5-3FEA-388B75FD66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15045" y="1091187"/>
              <a:ext cx="2647143" cy="2725329"/>
            </a:xfrm>
            <a:custGeom>
              <a:avLst/>
              <a:gdLst>
                <a:gd name="T0" fmla="*/ 8377 w 2647143"/>
                <a:gd name="T1" fmla="*/ 210381 h 2725329"/>
                <a:gd name="T2" fmla="*/ 2645580 w 2647143"/>
                <a:gd name="T3" fmla="*/ 2718243 h 2725329"/>
                <a:gd name="T4" fmla="*/ 2645580 w 2647143"/>
                <a:gd name="T5" fmla="*/ 391437 h 2725329"/>
                <a:gd name="T6" fmla="*/ 8377 w 2647143"/>
                <a:gd name="T7" fmla="*/ 210381 h 27253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ar-SY"/>
            </a:p>
          </p:txBody>
        </p:sp>
        <p:sp>
          <p:nvSpPr>
            <p:cNvPr id="6" name="Freeform: Shape 10">
              <a:extLst>
                <a:ext uri="{FF2B5EF4-FFF2-40B4-BE49-F238E27FC236}">
                  <a16:creationId xmlns:a16="http://schemas.microsoft.com/office/drawing/2014/main" id="{1965653B-E42A-74C8-5263-F3836D7C48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26214" y="1283330"/>
              <a:ext cx="2635974" cy="2680652"/>
            </a:xfrm>
            <a:custGeom>
              <a:avLst/>
              <a:gdLst>
                <a:gd name="T0" fmla="*/ 8377 w 2635973"/>
                <a:gd name="T1" fmla="*/ 14441 h 2680651"/>
                <a:gd name="T2" fmla="*/ 2633408 w 2635973"/>
                <a:gd name="T3" fmla="*/ 2672533 h 2680651"/>
                <a:gd name="T4" fmla="*/ 2633408 w 2635973"/>
                <a:gd name="T5" fmla="*/ 1717104 h 2680651"/>
                <a:gd name="T6" fmla="*/ 8377 w 2635973"/>
                <a:gd name="T7" fmla="*/ 14441 h 26806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ar-SY"/>
            </a:p>
          </p:txBody>
        </p:sp>
      </p:grpSp>
      <p:grpSp>
        <p:nvGrpSpPr>
          <p:cNvPr id="7" name="Group 11">
            <a:extLst>
              <a:ext uri="{FF2B5EF4-FFF2-40B4-BE49-F238E27FC236}">
                <a16:creationId xmlns:a16="http://schemas.microsoft.com/office/drawing/2014/main" id="{F59369D4-8DAA-B43E-DACE-D5C2D0C3DB6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595438" y="249238"/>
            <a:ext cx="1231900" cy="1231900"/>
            <a:chOff x="3447176" y="3529076"/>
            <a:chExt cx="1231900" cy="1231900"/>
          </a:xfrm>
        </p:grpSpPr>
        <p:sp>
          <p:nvSpPr>
            <p:cNvPr id="8" name="Oval 12">
              <a:extLst>
                <a:ext uri="{FF2B5EF4-FFF2-40B4-BE49-F238E27FC236}">
                  <a16:creationId xmlns:a16="http://schemas.microsoft.com/office/drawing/2014/main" id="{682EE3A0-B820-4280-458D-26DF9C92E87B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5pPr>
              <a:lvl6pPr marL="25146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6pPr>
              <a:lvl7pPr marL="29718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7pPr>
              <a:lvl8pPr marL="34290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8pPr>
              <a:lvl9pPr marL="38862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9pPr>
            </a:lstStyle>
            <a:p>
              <a:pPr algn="ctr" eaLnBrk="1" hangingPunct="1">
                <a:defRPr/>
              </a:pPr>
              <a:endParaRPr lang="it-IT" altLang="ar-SY">
                <a:solidFill>
                  <a:srgbClr val="FFFFFF"/>
                </a:solidFill>
              </a:endParaRPr>
            </a:p>
          </p:txBody>
        </p:sp>
        <p:pic>
          <p:nvPicPr>
            <p:cNvPr id="10" name="Picture 13">
              <a:extLst>
                <a:ext uri="{FF2B5EF4-FFF2-40B4-BE49-F238E27FC236}">
                  <a16:creationId xmlns:a16="http://schemas.microsoft.com/office/drawing/2014/main" id="{7CEBAFF9-9DA1-8A3D-7E3F-2CF0B5E3657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2060" y="3596132"/>
              <a:ext cx="1102132" cy="1097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14">
            <a:extLst>
              <a:ext uri="{FF2B5EF4-FFF2-40B4-BE49-F238E27FC236}">
                <a16:creationId xmlns:a16="http://schemas.microsoft.com/office/drawing/2014/main" id="{161F7DFD-5D44-6937-2BAA-219054184CA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73050" y="249238"/>
            <a:ext cx="1231900" cy="1231900"/>
            <a:chOff x="2124344" y="3529076"/>
            <a:chExt cx="1231900" cy="1231900"/>
          </a:xfrm>
        </p:grpSpPr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555F9360-4B08-4309-829F-804666183A71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5pPr>
              <a:lvl6pPr marL="25146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6pPr>
              <a:lvl7pPr marL="29718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7pPr>
              <a:lvl8pPr marL="34290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8pPr>
              <a:lvl9pPr marL="38862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9pPr>
            </a:lstStyle>
            <a:p>
              <a:pPr algn="ctr" eaLnBrk="1" hangingPunct="1">
                <a:defRPr/>
              </a:pPr>
              <a:endParaRPr lang="it-IT" altLang="ar-SY">
                <a:solidFill>
                  <a:srgbClr val="FFFFFF"/>
                </a:solidFill>
              </a:endParaRPr>
            </a:p>
          </p:txBody>
        </p:sp>
        <p:pic>
          <p:nvPicPr>
            <p:cNvPr id="13" name="Picture 16">
              <a:extLst>
                <a:ext uri="{FF2B5EF4-FFF2-40B4-BE49-F238E27FC236}">
                  <a16:creationId xmlns:a16="http://schemas.microsoft.com/office/drawing/2014/main" id="{0759C598-A61B-826E-D4E2-EDE0D8E8668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>
              <a:fillRect/>
            </a:stretch>
          </p:blipFill>
          <p:spPr bwMode="auto">
            <a:xfrm>
              <a:off x="2189228" y="3565906"/>
              <a:ext cx="1102132" cy="1097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extBox 17">
            <a:extLst>
              <a:ext uri="{FF2B5EF4-FFF2-40B4-BE49-F238E27FC236}">
                <a16:creationId xmlns:a16="http://schemas.microsoft.com/office/drawing/2014/main" id="{C09EF961-4396-D7EC-39A8-DF233E82E3C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96838" y="3609975"/>
            <a:ext cx="7661276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/>
              <a:t>تتشرف كلية الهندسة الميكانيكية والكهربائية –قسم هندسة</a:t>
            </a:r>
            <a:endParaRPr lang="en-US" altLang="ar-SY"/>
          </a:p>
        </p:txBody>
      </p:sp>
      <p:sp>
        <p:nvSpPr>
          <p:cNvPr id="15" name="TextBox 18">
            <a:extLst>
              <a:ext uri="{FF2B5EF4-FFF2-40B4-BE49-F238E27FC236}">
                <a16:creationId xmlns:a16="http://schemas.microsoft.com/office/drawing/2014/main" id="{54EC74FF-59CB-0E71-C049-29BEE918348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4163" y="5756275"/>
            <a:ext cx="7661275" cy="3651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>
                <a:solidFill>
                  <a:srgbClr val="000000"/>
                </a:solidFill>
              </a:rPr>
              <a:t>بعنوان</a:t>
            </a: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89610F4F-9135-BF54-3568-062925A4ABB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4163" y="4095750"/>
            <a:ext cx="7661275" cy="3651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>
                <a:solidFill>
                  <a:srgbClr val="000000"/>
                </a:solidFill>
              </a:rPr>
              <a:t>بدعوتكم لحضور الدفاع العلني لأطروحة الدكتوراه للطالب المهندس</a:t>
            </a:r>
            <a:endParaRPr lang="en-US" altLang="ar-SY"/>
          </a:p>
        </p:txBody>
      </p:sp>
      <p:sp>
        <p:nvSpPr>
          <p:cNvPr id="17" name="TextBox 20">
            <a:extLst>
              <a:ext uri="{FF2B5EF4-FFF2-40B4-BE49-F238E27FC236}">
                <a16:creationId xmlns:a16="http://schemas.microsoft.com/office/drawing/2014/main" id="{1176FC13-D9BC-1954-86CD-975EA19E8A89}"/>
              </a:ext>
            </a:extLst>
          </p:cNvPr>
          <p:cNvSpPr txBox="1"/>
          <p:nvPr userDrawn="1"/>
        </p:nvSpPr>
        <p:spPr>
          <a:xfrm>
            <a:off x="284163" y="6662738"/>
            <a:ext cx="7661275" cy="11636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 dirty="0">
                <a:solidFill>
                  <a:srgbClr val="000000"/>
                </a:solidFill>
              </a:rPr>
              <a:t>وذلك يوم                     بتاريخ                          وفي الساعة </a:t>
            </a:r>
            <a:r>
              <a:rPr lang="ar-SY" altLang="ar-SY" dirty="0">
                <a:solidFill>
                  <a:schemeClr val="bg1"/>
                </a:solidFill>
              </a:rPr>
              <a:t>....................</a:t>
            </a:r>
            <a:endParaRPr lang="en-US" altLang="ar-SY" dirty="0">
              <a:solidFill>
                <a:schemeClr val="bg1"/>
              </a:solidFill>
            </a:endParaRPr>
          </a:p>
          <a:p>
            <a:pPr algn="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 dirty="0">
                <a:solidFill>
                  <a:srgbClr val="000000"/>
                </a:solidFill>
              </a:rPr>
              <a:t>على </a:t>
            </a:r>
            <a:r>
              <a:rPr lang="ar-SY" altLang="ar-SY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مدرج الأنشطة الطلابية</a:t>
            </a:r>
            <a:endParaRPr lang="en-US" altLang="ar-SY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 dirty="0">
                <a:solidFill>
                  <a:srgbClr val="000000"/>
                </a:solidFill>
              </a:rPr>
              <a:t> </a:t>
            </a:r>
            <a:endParaRPr lang="en-US" altLang="ar-SY" dirty="0">
              <a:solidFill>
                <a:srgbClr val="000000"/>
              </a:solidFill>
            </a:endParaRPr>
          </a:p>
        </p:txBody>
      </p:sp>
      <p:sp>
        <p:nvSpPr>
          <p:cNvPr id="18" name="TextBox 21">
            <a:extLst>
              <a:ext uri="{FF2B5EF4-FFF2-40B4-BE49-F238E27FC236}">
                <a16:creationId xmlns:a16="http://schemas.microsoft.com/office/drawing/2014/main" id="{EE649893-1FE1-93F4-23A5-20441778584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57400" y="2408238"/>
            <a:ext cx="4114800" cy="7000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 sz="4000" b="1">
                <a:solidFill>
                  <a:schemeClr val="accent1"/>
                </a:solidFill>
                <a:ea typeface="DIN Next LT Arabic Medium"/>
                <a:cs typeface="DIN Next LT Arabic Medium"/>
              </a:rPr>
              <a:t>دعـــــوة</a:t>
            </a:r>
            <a:endParaRPr lang="en-US" altLang="ar-SY" sz="4000" b="1">
              <a:solidFill>
                <a:schemeClr val="accent1"/>
              </a:solidFill>
              <a:ea typeface="DIN Next LT Arabic Medium"/>
              <a:cs typeface="DIN Next LT Arabic Medium"/>
            </a:endParaRPr>
          </a:p>
        </p:txBody>
      </p:sp>
      <p:sp>
        <p:nvSpPr>
          <p:cNvPr id="19" name="TextBox 22">
            <a:extLst>
              <a:ext uri="{FF2B5EF4-FFF2-40B4-BE49-F238E27FC236}">
                <a16:creationId xmlns:a16="http://schemas.microsoft.com/office/drawing/2014/main" id="{3F08A404-35C4-A97A-FA33-95783D9F6A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72038" y="5002213"/>
            <a:ext cx="2890837" cy="3651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>
                <a:solidFill>
                  <a:srgbClr val="000000"/>
                </a:solidFill>
              </a:rPr>
              <a:t>بإشراف الدكتور</a:t>
            </a:r>
          </a:p>
        </p:txBody>
      </p:sp>
      <p:sp>
        <p:nvSpPr>
          <p:cNvPr id="20" name="TextBox 23">
            <a:extLst>
              <a:ext uri="{FF2B5EF4-FFF2-40B4-BE49-F238E27FC236}">
                <a16:creationId xmlns:a16="http://schemas.microsoft.com/office/drawing/2014/main" id="{0A762F06-E2DD-0CAC-DC5A-1CFDE850A1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0238" y="5002213"/>
            <a:ext cx="2889250" cy="3651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>
                <a:solidFill>
                  <a:srgbClr val="000000"/>
                </a:solidFill>
              </a:rPr>
              <a:t> المشرف المشارك </a:t>
            </a:r>
          </a:p>
        </p:txBody>
      </p:sp>
      <p:sp>
        <p:nvSpPr>
          <p:cNvPr id="21" name="TextBox 24">
            <a:extLst>
              <a:ext uri="{FF2B5EF4-FFF2-40B4-BE49-F238E27FC236}">
                <a16:creationId xmlns:a16="http://schemas.microsoft.com/office/drawing/2014/main" id="{71E40745-67B9-B51F-7972-592315C3814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73050" y="7507288"/>
            <a:ext cx="3494088" cy="5064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eaLnBrk="1" hangingPunct="1">
              <a:lnSpc>
                <a:spcPct val="70000"/>
              </a:lnSpc>
              <a:spcAft>
                <a:spcPts val="800"/>
              </a:spcAft>
              <a:defRPr/>
            </a:pPr>
            <a:r>
              <a:rPr lang="ar-SY" altLang="ar-SY" sz="1400" dirty="0">
                <a:ea typeface="DIN Next LT Arabic Medium"/>
                <a:cs typeface="DIN Next LT Arabic Medium"/>
              </a:rPr>
              <a:t>عميد كلية الهندسة الميكانيكية والكهربائية</a:t>
            </a:r>
            <a:endParaRPr lang="en-US" altLang="ar-SY" sz="1400" dirty="0">
              <a:ea typeface="DIN Next LT Arabic Medium"/>
              <a:cs typeface="DIN Next LT Arabic Medium"/>
            </a:endParaRPr>
          </a:p>
          <a:p>
            <a:pPr algn="ctr" eaLnBrk="1" hangingPunct="1">
              <a:lnSpc>
                <a:spcPct val="70000"/>
              </a:lnSpc>
              <a:spcAft>
                <a:spcPts val="800"/>
              </a:spcAft>
              <a:defRPr/>
            </a:pPr>
            <a:r>
              <a:rPr lang="ar-SY" altLang="ar-SY" sz="1400" dirty="0">
                <a:ea typeface="DIN Next LT Arabic Medium"/>
                <a:cs typeface="DIN Next LT Arabic Medium"/>
              </a:rPr>
              <a:t>الأستاذ الدكتور مصطفى </a:t>
            </a:r>
            <a:r>
              <a:rPr lang="ar-SY" altLang="ar-SY" sz="1400" dirty="0" err="1">
                <a:ea typeface="DIN Next LT Arabic Medium"/>
                <a:cs typeface="DIN Next LT Arabic Medium"/>
              </a:rPr>
              <a:t>الحزوري</a:t>
            </a:r>
            <a:endParaRPr lang="en-US" altLang="ar-SY" sz="1400" dirty="0">
              <a:ea typeface="DIN Next LT Arabic Medium"/>
              <a:cs typeface="DIN Next LT Arabic Medium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199" y="3617620"/>
            <a:ext cx="2077659" cy="351494"/>
          </a:xfrm>
          <a:prstGeom prst="rect">
            <a:avLst/>
          </a:prstGeom>
        </p:spPr>
        <p:txBody>
          <a:bodyPr anchor="ctr"/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67360" y="4576558"/>
            <a:ext cx="7294880" cy="3514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67360" y="6172175"/>
            <a:ext cx="7294880" cy="3514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205967" y="6694265"/>
            <a:ext cx="896146" cy="351494"/>
          </a:xfrm>
          <a:prstGeom prst="rect">
            <a:avLst/>
          </a:prstGeom>
        </p:spPr>
        <p:txBody>
          <a:bodyPr anchor="ctr"/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1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84220" y="6694265"/>
            <a:ext cx="1356360" cy="351494"/>
          </a:xfrm>
          <a:prstGeom prst="rect">
            <a:avLst/>
          </a:prstGeom>
        </p:spPr>
        <p:txBody>
          <a:bodyPr anchor="ctr"/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777240" y="6694265"/>
            <a:ext cx="1356360" cy="351494"/>
          </a:xfrm>
          <a:prstGeom prst="rect">
            <a:avLst/>
          </a:prstGeom>
        </p:spPr>
        <p:txBody>
          <a:bodyPr anchor="ctr"/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4970545" y="5371084"/>
            <a:ext cx="2693558" cy="33500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81688" y="5371084"/>
            <a:ext cx="3385640" cy="33500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008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3C2E8FE1-02A5-FEB5-6CAF-3555AE365A2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4763" y="0"/>
            <a:ext cx="8234363" cy="4752975"/>
            <a:chOff x="-4189" y="0"/>
            <a:chExt cx="6866377" cy="3963982"/>
          </a:xfrm>
        </p:grpSpPr>
        <p:sp>
          <p:nvSpPr>
            <p:cNvPr id="3" name="Freeform: Shape 7">
              <a:extLst>
                <a:ext uri="{FF2B5EF4-FFF2-40B4-BE49-F238E27FC236}">
                  <a16:creationId xmlns:a16="http://schemas.microsoft.com/office/drawing/2014/main" id="{9C785325-18AD-1EC3-B262-E3F74B168249}"/>
                </a:ext>
              </a:extLst>
            </p:cNvPr>
            <p:cNvSpPr/>
            <p:nvPr userDrawn="1"/>
          </p:nvSpPr>
          <p:spPr>
            <a:xfrm>
              <a:off x="-4189" y="0"/>
              <a:ext cx="6858434" cy="2233547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" name="Freeform: Shape 8">
              <a:extLst>
                <a:ext uri="{FF2B5EF4-FFF2-40B4-BE49-F238E27FC236}">
                  <a16:creationId xmlns:a16="http://schemas.microsoft.com/office/drawing/2014/main" id="{B8F91DE4-62D9-4ABB-4875-6C5146530D24}"/>
                </a:ext>
              </a:extLst>
            </p:cNvPr>
            <p:cNvSpPr/>
            <p:nvPr userDrawn="1"/>
          </p:nvSpPr>
          <p:spPr>
            <a:xfrm>
              <a:off x="-4189" y="721567"/>
              <a:ext cx="6858434" cy="1921088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Freeform: Shape 9">
              <a:extLst>
                <a:ext uri="{FF2B5EF4-FFF2-40B4-BE49-F238E27FC236}">
                  <a16:creationId xmlns:a16="http://schemas.microsoft.com/office/drawing/2014/main" id="{DA0E476F-8078-C1FF-B3C8-2E2897C4313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15045" y="1091187"/>
              <a:ext cx="2647143" cy="2725329"/>
            </a:xfrm>
            <a:custGeom>
              <a:avLst/>
              <a:gdLst>
                <a:gd name="T0" fmla="*/ 8377 w 2647143"/>
                <a:gd name="T1" fmla="*/ 210381 h 2725329"/>
                <a:gd name="T2" fmla="*/ 2645580 w 2647143"/>
                <a:gd name="T3" fmla="*/ 2718243 h 2725329"/>
                <a:gd name="T4" fmla="*/ 2645580 w 2647143"/>
                <a:gd name="T5" fmla="*/ 391437 h 2725329"/>
                <a:gd name="T6" fmla="*/ 8377 w 2647143"/>
                <a:gd name="T7" fmla="*/ 210381 h 27253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ar-SY"/>
            </a:p>
          </p:txBody>
        </p:sp>
        <p:sp>
          <p:nvSpPr>
            <p:cNvPr id="6" name="Freeform: Shape 10">
              <a:extLst>
                <a:ext uri="{FF2B5EF4-FFF2-40B4-BE49-F238E27FC236}">
                  <a16:creationId xmlns:a16="http://schemas.microsoft.com/office/drawing/2014/main" id="{69151AD8-4AB2-EF13-F242-8B98A582CD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26214" y="1283330"/>
              <a:ext cx="2635974" cy="2680652"/>
            </a:xfrm>
            <a:custGeom>
              <a:avLst/>
              <a:gdLst>
                <a:gd name="T0" fmla="*/ 8377 w 2635973"/>
                <a:gd name="T1" fmla="*/ 14441 h 2680651"/>
                <a:gd name="T2" fmla="*/ 2633408 w 2635973"/>
                <a:gd name="T3" fmla="*/ 2672533 h 2680651"/>
                <a:gd name="T4" fmla="*/ 2633408 w 2635973"/>
                <a:gd name="T5" fmla="*/ 1717104 h 2680651"/>
                <a:gd name="T6" fmla="*/ 8377 w 2635973"/>
                <a:gd name="T7" fmla="*/ 14441 h 26806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ar-SY"/>
            </a:p>
          </p:txBody>
        </p:sp>
      </p:grpSp>
      <p:grpSp>
        <p:nvGrpSpPr>
          <p:cNvPr id="7" name="Group 11">
            <a:extLst>
              <a:ext uri="{FF2B5EF4-FFF2-40B4-BE49-F238E27FC236}">
                <a16:creationId xmlns:a16="http://schemas.microsoft.com/office/drawing/2014/main" id="{65F262CB-DFBA-E8E8-B90C-9958E28CF33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595438" y="249238"/>
            <a:ext cx="1231900" cy="1231900"/>
            <a:chOff x="3447176" y="3529076"/>
            <a:chExt cx="1231900" cy="1231900"/>
          </a:xfrm>
        </p:grpSpPr>
        <p:sp>
          <p:nvSpPr>
            <p:cNvPr id="8" name="Oval 12">
              <a:extLst>
                <a:ext uri="{FF2B5EF4-FFF2-40B4-BE49-F238E27FC236}">
                  <a16:creationId xmlns:a16="http://schemas.microsoft.com/office/drawing/2014/main" id="{E1C47DB4-CCF4-C645-917E-18ADB941282C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5pPr>
              <a:lvl6pPr marL="25146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6pPr>
              <a:lvl7pPr marL="29718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7pPr>
              <a:lvl8pPr marL="34290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8pPr>
              <a:lvl9pPr marL="38862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9pPr>
            </a:lstStyle>
            <a:p>
              <a:pPr algn="ctr" eaLnBrk="1" hangingPunct="1">
                <a:defRPr/>
              </a:pPr>
              <a:endParaRPr lang="it-IT" altLang="ar-SY">
                <a:solidFill>
                  <a:srgbClr val="FFFFFF"/>
                </a:solidFill>
              </a:endParaRPr>
            </a:p>
          </p:txBody>
        </p:sp>
        <p:pic>
          <p:nvPicPr>
            <p:cNvPr id="10" name="Picture 13">
              <a:extLst>
                <a:ext uri="{FF2B5EF4-FFF2-40B4-BE49-F238E27FC236}">
                  <a16:creationId xmlns:a16="http://schemas.microsoft.com/office/drawing/2014/main" id="{1B5EC129-11DE-7D34-7563-FDF04C32954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2060" y="3596132"/>
              <a:ext cx="1102132" cy="1097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14">
            <a:extLst>
              <a:ext uri="{FF2B5EF4-FFF2-40B4-BE49-F238E27FC236}">
                <a16:creationId xmlns:a16="http://schemas.microsoft.com/office/drawing/2014/main" id="{BD3B49AF-5076-920F-5284-BEC0F3EA5BB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73050" y="249238"/>
            <a:ext cx="1231900" cy="1231900"/>
            <a:chOff x="2124344" y="3529076"/>
            <a:chExt cx="1231900" cy="1231900"/>
          </a:xfrm>
        </p:grpSpPr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9A818764-EC3E-846F-FBEC-231832E88B2D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5pPr>
              <a:lvl6pPr marL="25146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6pPr>
              <a:lvl7pPr marL="29718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7pPr>
              <a:lvl8pPr marL="34290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8pPr>
              <a:lvl9pPr marL="3886200" indent="-228600" algn="l" defTabSz="457200" rtl="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DIN Next LT Arabic Light"/>
                  <a:ea typeface="DIN Next LT Arabic Light"/>
                  <a:cs typeface="DIN Next LT Arabic Light"/>
                </a:defRPr>
              </a:lvl9pPr>
            </a:lstStyle>
            <a:p>
              <a:pPr algn="ctr" eaLnBrk="1" hangingPunct="1">
                <a:defRPr/>
              </a:pPr>
              <a:endParaRPr lang="it-IT" altLang="ar-SY">
                <a:solidFill>
                  <a:srgbClr val="FFFFFF"/>
                </a:solidFill>
              </a:endParaRPr>
            </a:p>
          </p:txBody>
        </p:sp>
        <p:pic>
          <p:nvPicPr>
            <p:cNvPr id="13" name="Picture 16">
              <a:extLst>
                <a:ext uri="{FF2B5EF4-FFF2-40B4-BE49-F238E27FC236}">
                  <a16:creationId xmlns:a16="http://schemas.microsoft.com/office/drawing/2014/main" id="{BB707D83-F047-91B6-FDC1-7E3C90AE297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>
              <a:fillRect/>
            </a:stretch>
          </p:blipFill>
          <p:spPr bwMode="auto">
            <a:xfrm>
              <a:off x="2189228" y="3565906"/>
              <a:ext cx="1102132" cy="1097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extBox 17">
            <a:extLst>
              <a:ext uri="{FF2B5EF4-FFF2-40B4-BE49-F238E27FC236}">
                <a16:creationId xmlns:a16="http://schemas.microsoft.com/office/drawing/2014/main" id="{7B28F3D0-8417-3267-6AE4-445BB5B4D7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96838" y="3609975"/>
            <a:ext cx="7661276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/>
              <a:t>تتشرف كلية الهندسة الميكانيكية والكهربائية –قسم هندسة</a:t>
            </a:r>
            <a:endParaRPr lang="en-US" altLang="ar-SY"/>
          </a:p>
        </p:txBody>
      </p:sp>
      <p:sp>
        <p:nvSpPr>
          <p:cNvPr id="15" name="TextBox 18">
            <a:extLst>
              <a:ext uri="{FF2B5EF4-FFF2-40B4-BE49-F238E27FC236}">
                <a16:creationId xmlns:a16="http://schemas.microsoft.com/office/drawing/2014/main" id="{8CA1ECC1-CF3B-640A-7859-18F955A6B60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4163" y="5756275"/>
            <a:ext cx="7661275" cy="3651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>
                <a:solidFill>
                  <a:srgbClr val="000000"/>
                </a:solidFill>
              </a:rPr>
              <a:t>بعنوان</a:t>
            </a: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ADE961C7-132B-80FC-2C1A-0F400A5CC8E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4163" y="4095750"/>
            <a:ext cx="7661275" cy="3651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>
                <a:solidFill>
                  <a:srgbClr val="000000"/>
                </a:solidFill>
              </a:rPr>
              <a:t>بدعوتكم لحضور الدفاع العلني لأطروحة الدكتوراه للطالبة المهندسة</a:t>
            </a:r>
            <a:endParaRPr lang="en-US" altLang="ar-SY"/>
          </a:p>
        </p:txBody>
      </p:sp>
      <p:sp>
        <p:nvSpPr>
          <p:cNvPr id="17" name="TextBox 20">
            <a:extLst>
              <a:ext uri="{FF2B5EF4-FFF2-40B4-BE49-F238E27FC236}">
                <a16:creationId xmlns:a16="http://schemas.microsoft.com/office/drawing/2014/main" id="{5A3AEA2C-92B8-580E-4562-B6FABA86D453}"/>
              </a:ext>
            </a:extLst>
          </p:cNvPr>
          <p:cNvSpPr txBox="1"/>
          <p:nvPr userDrawn="1"/>
        </p:nvSpPr>
        <p:spPr>
          <a:xfrm>
            <a:off x="284163" y="6662738"/>
            <a:ext cx="7661275" cy="1571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 dirty="0">
                <a:solidFill>
                  <a:srgbClr val="000000"/>
                </a:solidFill>
              </a:rPr>
              <a:t>وذلك يوم                     بتاريخ                          وفي الساعة </a:t>
            </a:r>
            <a:r>
              <a:rPr lang="ar-SY" altLang="ar-SY" dirty="0">
                <a:solidFill>
                  <a:schemeClr val="bg1"/>
                </a:solidFill>
              </a:rPr>
              <a:t>....................</a:t>
            </a:r>
            <a:endParaRPr lang="en-US" altLang="ar-SY" dirty="0">
              <a:solidFill>
                <a:schemeClr val="bg1"/>
              </a:solidFill>
            </a:endParaRPr>
          </a:p>
          <a:p>
            <a:pPr algn="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 dirty="0">
                <a:solidFill>
                  <a:srgbClr val="000000"/>
                </a:solidFill>
              </a:rPr>
              <a:t>على مدرج الأنشطة الطلابية</a:t>
            </a:r>
          </a:p>
          <a:p>
            <a:pPr algn="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endParaRPr lang="en-US" altLang="ar-SY" dirty="0">
              <a:solidFill>
                <a:srgbClr val="000000"/>
              </a:solidFill>
            </a:endParaRPr>
          </a:p>
          <a:p>
            <a:pPr algn="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 dirty="0">
                <a:solidFill>
                  <a:srgbClr val="000000"/>
                </a:solidFill>
              </a:rPr>
              <a:t> </a:t>
            </a:r>
            <a:endParaRPr lang="en-US" altLang="ar-SY" dirty="0">
              <a:solidFill>
                <a:srgbClr val="000000"/>
              </a:solidFill>
            </a:endParaRPr>
          </a:p>
        </p:txBody>
      </p:sp>
      <p:sp>
        <p:nvSpPr>
          <p:cNvPr id="18" name="TextBox 21">
            <a:extLst>
              <a:ext uri="{FF2B5EF4-FFF2-40B4-BE49-F238E27FC236}">
                <a16:creationId xmlns:a16="http://schemas.microsoft.com/office/drawing/2014/main" id="{BD68B6F3-89FB-203F-2653-940D6A8D2AF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57400" y="2408238"/>
            <a:ext cx="4114800" cy="7000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 sz="4000" b="1">
                <a:solidFill>
                  <a:schemeClr val="accent1"/>
                </a:solidFill>
                <a:ea typeface="DIN Next LT Arabic Medium"/>
                <a:cs typeface="DIN Next LT Arabic Medium"/>
              </a:rPr>
              <a:t>دعـــــوة</a:t>
            </a:r>
            <a:endParaRPr lang="en-US" altLang="ar-SY" sz="4000" b="1">
              <a:solidFill>
                <a:schemeClr val="accent1"/>
              </a:solidFill>
              <a:ea typeface="DIN Next LT Arabic Medium"/>
              <a:cs typeface="DIN Next LT Arabic Medium"/>
            </a:endParaRPr>
          </a:p>
        </p:txBody>
      </p:sp>
      <p:sp>
        <p:nvSpPr>
          <p:cNvPr id="19" name="TextBox 22">
            <a:extLst>
              <a:ext uri="{FF2B5EF4-FFF2-40B4-BE49-F238E27FC236}">
                <a16:creationId xmlns:a16="http://schemas.microsoft.com/office/drawing/2014/main" id="{DF763CAA-3F0F-BB33-4ABE-B11107FAD1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72038" y="5002213"/>
            <a:ext cx="2890837" cy="3651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>
                <a:solidFill>
                  <a:srgbClr val="000000"/>
                </a:solidFill>
              </a:rPr>
              <a:t>بإشراف الدكتور</a:t>
            </a:r>
          </a:p>
        </p:txBody>
      </p:sp>
      <p:sp>
        <p:nvSpPr>
          <p:cNvPr id="20" name="TextBox 23">
            <a:extLst>
              <a:ext uri="{FF2B5EF4-FFF2-40B4-BE49-F238E27FC236}">
                <a16:creationId xmlns:a16="http://schemas.microsoft.com/office/drawing/2014/main" id="{AD0979A3-C94D-4B78-4BD9-C78C27C0AB6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0238" y="5002213"/>
            <a:ext cx="2889250" cy="3651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tabLst>
                <a:tab pos="3835400" algn="l"/>
              </a:tabLs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rtl="1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ar-SY" altLang="ar-SY">
                <a:solidFill>
                  <a:srgbClr val="000000"/>
                </a:solidFill>
              </a:rPr>
              <a:t> المشرف المشارك </a:t>
            </a:r>
          </a:p>
        </p:txBody>
      </p:sp>
      <p:sp>
        <p:nvSpPr>
          <p:cNvPr id="21" name="TextBox 24">
            <a:extLst>
              <a:ext uri="{FF2B5EF4-FFF2-40B4-BE49-F238E27FC236}">
                <a16:creationId xmlns:a16="http://schemas.microsoft.com/office/drawing/2014/main" id="{92BCCFC0-5CB3-88E0-925F-500DE54C1FF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73050" y="7507288"/>
            <a:ext cx="3494088" cy="5064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1pPr>
            <a:lvl2pPr marL="742950" indent="-285750"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2pPr>
            <a:lvl3pPr marL="1143000" indent="-228600"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3pPr>
            <a:lvl4pPr marL="1600200" indent="-228600"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4pPr>
            <a:lvl5pPr marL="2057400" indent="-228600"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5pPr>
            <a:lvl6pPr marL="2514600" indent="-228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6pPr>
            <a:lvl7pPr marL="2971800" indent="-228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7pPr>
            <a:lvl8pPr marL="3429000" indent="-228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8pPr>
            <a:lvl9pPr marL="3886200" indent="-228600" algn="l" defTabSz="4572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IN Next LT Arabic Light"/>
                <a:ea typeface="DIN Next LT Arabic Light"/>
                <a:cs typeface="DIN Next LT Arabic Light"/>
              </a:defRPr>
            </a:lvl9pPr>
          </a:lstStyle>
          <a:p>
            <a:pPr algn="ctr" eaLnBrk="1" hangingPunct="1">
              <a:lnSpc>
                <a:spcPct val="70000"/>
              </a:lnSpc>
              <a:spcAft>
                <a:spcPts val="800"/>
              </a:spcAft>
              <a:defRPr/>
            </a:pPr>
            <a:r>
              <a:rPr lang="ar-SY" altLang="ar-SY" sz="1400">
                <a:ea typeface="DIN Next LT Arabic Medium"/>
                <a:cs typeface="DIN Next LT Arabic Medium"/>
              </a:rPr>
              <a:t>عميد كلية الهندسة الميكانيكية والكهربائية</a:t>
            </a:r>
            <a:endParaRPr lang="en-US" altLang="ar-SY" sz="1400">
              <a:ea typeface="DIN Next LT Arabic Medium"/>
              <a:cs typeface="DIN Next LT Arabic Medium"/>
            </a:endParaRPr>
          </a:p>
          <a:p>
            <a:pPr algn="ctr" eaLnBrk="1" hangingPunct="1">
              <a:lnSpc>
                <a:spcPct val="70000"/>
              </a:lnSpc>
              <a:spcAft>
                <a:spcPts val="800"/>
              </a:spcAft>
              <a:defRPr/>
            </a:pPr>
            <a:r>
              <a:rPr lang="ar-SY" altLang="ar-SY" sz="1400">
                <a:ea typeface="DIN Next LT Arabic Medium"/>
                <a:cs typeface="DIN Next LT Arabic Medium"/>
              </a:rPr>
              <a:t>الأستاذ الدكتور مصطفى الحزوري</a:t>
            </a:r>
            <a:endParaRPr lang="en-US" altLang="ar-SY" sz="1400">
              <a:ea typeface="DIN Next LT Arabic Medium"/>
              <a:cs typeface="DIN Next LT Arabic Medium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199" y="3617620"/>
            <a:ext cx="2077659" cy="351494"/>
          </a:xfrm>
          <a:prstGeom prst="rect">
            <a:avLst/>
          </a:prstGeom>
        </p:spPr>
        <p:txBody>
          <a:bodyPr anchor="ctr"/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67360" y="4576558"/>
            <a:ext cx="7294880" cy="3514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8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67360" y="6172175"/>
            <a:ext cx="7294880" cy="3514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205967" y="6694265"/>
            <a:ext cx="896146" cy="351494"/>
          </a:xfrm>
          <a:prstGeom prst="rect">
            <a:avLst/>
          </a:prstGeom>
        </p:spPr>
        <p:txBody>
          <a:bodyPr anchor="ctr"/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1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84220" y="6694265"/>
            <a:ext cx="1356360" cy="351494"/>
          </a:xfrm>
          <a:prstGeom prst="rect">
            <a:avLst/>
          </a:prstGeom>
        </p:spPr>
        <p:txBody>
          <a:bodyPr anchor="ctr"/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777240" y="6694265"/>
            <a:ext cx="1356360" cy="351494"/>
          </a:xfrm>
          <a:prstGeom prst="rect">
            <a:avLst/>
          </a:prstGeom>
        </p:spPr>
        <p:txBody>
          <a:bodyPr anchor="ctr"/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4970545" y="5371084"/>
            <a:ext cx="2693558" cy="33500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81688" y="5371084"/>
            <a:ext cx="3385640" cy="33500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993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0864E-0150-B276-B9CD-8D3FE8B70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50" y="7627938"/>
            <a:ext cx="1852613" cy="4381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014DD2-CA6C-4FF9-89D7-440E0B6E6707}" type="datetimeFigureOut">
              <a:rPr lang="en-US" altLang="ar-SY"/>
              <a:pPr>
                <a:defRPr/>
              </a:pPr>
              <a:t>2/19/2025</a:t>
            </a:fld>
            <a:endParaRPr lang="en-US" altLang="ar-S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12061-FF76-CBD6-AE82-0E08EEAF1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5738" y="7627938"/>
            <a:ext cx="2778125" cy="4381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ar-SY" altLang="ar-S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23394-118B-C1BC-CD95-BE16013B6B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11838" y="7627938"/>
            <a:ext cx="1852612" cy="4381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A52F1B8-B6F3-473B-980A-16EBCF81176A}" type="slidenum">
              <a:rPr lang="en-US" altLang="ar-SY"/>
              <a:pPr>
                <a:defRPr/>
              </a:pPr>
              <a:t>‹#›</a:t>
            </a:fld>
            <a:endParaRPr lang="en-US" alt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</p:sldLayoutIdLst>
  <p:txStyles>
    <p:titleStyle>
      <a:lvl1pPr algn="l" defTabSz="8223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DIN Next LT Arabic Medium"/>
          <a:cs typeface="+mj-cs"/>
        </a:defRPr>
      </a:lvl1pPr>
      <a:lvl2pPr algn="l" defTabSz="8223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DIN Next LT Arabic Medium"/>
          <a:ea typeface="DIN Next LT Arabic Medium"/>
          <a:cs typeface="DIN Next LT Arabic Medium"/>
        </a:defRPr>
      </a:lvl2pPr>
      <a:lvl3pPr algn="l" defTabSz="8223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DIN Next LT Arabic Medium"/>
          <a:ea typeface="DIN Next LT Arabic Medium"/>
          <a:cs typeface="DIN Next LT Arabic Medium"/>
        </a:defRPr>
      </a:lvl3pPr>
      <a:lvl4pPr algn="l" defTabSz="8223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DIN Next LT Arabic Medium"/>
          <a:ea typeface="DIN Next LT Arabic Medium"/>
          <a:cs typeface="DIN Next LT Arabic Medium"/>
        </a:defRPr>
      </a:lvl4pPr>
      <a:lvl5pPr algn="l" defTabSz="8223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DIN Next LT Arabic Medium"/>
          <a:ea typeface="DIN Next LT Arabic Medium"/>
          <a:cs typeface="DIN Next LT Arabic Medium"/>
        </a:defRPr>
      </a:lvl5pPr>
      <a:lvl6pPr marL="457200" algn="l" defTabSz="822325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DIN Next LT Arabic Medium"/>
          <a:ea typeface="DIN Next LT Arabic Medium"/>
          <a:cs typeface="DIN Next LT Arabic Medium"/>
        </a:defRPr>
      </a:lvl6pPr>
      <a:lvl7pPr marL="914400" algn="l" defTabSz="822325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DIN Next LT Arabic Medium"/>
          <a:ea typeface="DIN Next LT Arabic Medium"/>
          <a:cs typeface="DIN Next LT Arabic Medium"/>
        </a:defRPr>
      </a:lvl7pPr>
      <a:lvl8pPr marL="1371600" algn="l" defTabSz="822325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DIN Next LT Arabic Medium"/>
          <a:ea typeface="DIN Next LT Arabic Medium"/>
          <a:cs typeface="DIN Next LT Arabic Medium"/>
        </a:defRPr>
      </a:lvl8pPr>
      <a:lvl9pPr marL="1828800" algn="l" defTabSz="822325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DIN Next LT Arabic Medium"/>
          <a:ea typeface="DIN Next LT Arabic Medium"/>
          <a:cs typeface="DIN Next LT Arabic Medium"/>
        </a:defRPr>
      </a:lvl9pPr>
    </p:titleStyle>
    <p:bodyStyle>
      <a:lvl1pPr marL="204788" indent="-204788" algn="l" defTabSz="822325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DIN Next LT Arabic Light"/>
          <a:cs typeface="+mn-cs"/>
        </a:defRPr>
      </a:lvl1pPr>
      <a:lvl2pPr marL="615950" indent="-204788" algn="l" defTabSz="822325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DIN Next LT Arabic Light"/>
          <a:cs typeface="+mn-cs"/>
        </a:defRPr>
      </a:lvl2pPr>
      <a:lvl3pPr marL="1028700" indent="-204788" algn="l" defTabSz="822325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DIN Next LT Arabic Light"/>
          <a:cs typeface="+mn-cs"/>
        </a:defRPr>
      </a:lvl3pPr>
      <a:lvl4pPr marL="1439863" indent="-204788" algn="l" defTabSz="822325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DIN Next LT Arabic Light"/>
          <a:cs typeface="+mn-cs"/>
        </a:defRPr>
      </a:lvl4pPr>
      <a:lvl5pPr marL="1851025" indent="-204788" algn="l" defTabSz="822325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DIN Next LT Arabic Light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DB7C03-0CDB-DC71-06F0-035ED0327A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3617913"/>
            <a:ext cx="2078038" cy="350837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ar-SY" altLang="ar-SY">
                <a:ea typeface="DIN Next LT Arabic Medium"/>
              </a:rPr>
              <a:t>الاتصالات والالكترونيات </a:t>
            </a:r>
            <a:endParaRPr lang="it-IT" altLang="ar-SY">
              <a:ea typeface="DIN Next LT Arabic Medium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DDDEB-FC0A-4683-0B82-0A425398CE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6725" y="4576763"/>
            <a:ext cx="7296150" cy="350837"/>
          </a:xfrm>
        </p:spPr>
        <p:txBody>
          <a:bodyPr rtlCol="0"/>
          <a:lstStyle/>
          <a:p>
            <a:pPr eaLnBrk="1" hangingPunct="1">
              <a:defRPr/>
            </a:pPr>
            <a:r>
              <a:rPr lang="ar-SY" altLang="ar-SY">
                <a:ea typeface="DIN Next LT Arabic Medium"/>
              </a:rPr>
              <a:t>عبير محسن صالح</a:t>
            </a:r>
            <a:endParaRPr lang="it-IT" altLang="ar-SY">
              <a:ea typeface="DIN Next LT Arabic Medium"/>
            </a:endParaRPr>
          </a:p>
        </p:txBody>
      </p:sp>
      <p:sp>
        <p:nvSpPr>
          <p:cNvPr id="4100" name="Text Placeholder 3">
            <a:extLst>
              <a:ext uri="{FF2B5EF4-FFF2-40B4-BE49-F238E27FC236}">
                <a16:creationId xmlns:a16="http://schemas.microsoft.com/office/drawing/2014/main" id="{6C4F49F7-3930-9158-F871-37BD7D3FF8C4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466725" y="6172200"/>
            <a:ext cx="7296150" cy="350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ar-SY" altLang="ar-SY" sz="1800">
                <a:solidFill>
                  <a:srgbClr val="000000"/>
                </a:solidFill>
                <a:ea typeface="Calibri" panose="020F0502020204030204" pitchFamily="34" charset="0"/>
                <a:cs typeface="Simplified Arabic" panose="02020603050405020304" pitchFamily="18" charset="-78"/>
              </a:rPr>
              <a:t>تطوير خوارزميات التعرف على الأشخاص باستخدام نماذج السير</a:t>
            </a:r>
            <a:endParaRPr lang="it-IT" altLang="ar-SY"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5E505-451F-B12E-4BF5-0819C37701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5413" y="6694488"/>
            <a:ext cx="896937" cy="350837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ar-SY" altLang="ar-SY">
                <a:ea typeface="DIN Next LT Arabic Medium"/>
              </a:rPr>
              <a:t>الثلاثاء</a:t>
            </a:r>
            <a:endParaRPr lang="it-IT" altLang="ar-SY">
              <a:ea typeface="DIN Next LT Arabic Medium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BD6DECF-8A3A-0AD2-6A7D-646B3DE7B8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77875" y="6694488"/>
            <a:ext cx="1355725" cy="350837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it-IT" altLang="ar-SY" dirty="0">
                <a:ea typeface="DIN Next LT Arabic Medium"/>
              </a:rPr>
              <a:t>10</a:t>
            </a:r>
            <a:r>
              <a:rPr lang="ar-SY" altLang="ar-SY" dirty="0">
                <a:ea typeface="DIN Next LT Arabic Medium"/>
              </a:rPr>
              <a:t> صباحا</a:t>
            </a:r>
            <a:endParaRPr lang="it-IT" altLang="ar-SY" dirty="0">
              <a:ea typeface="DIN Next LT Arabic Medium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A7DD27-F2B9-0228-198C-8A4E33CE458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84538" y="6694488"/>
            <a:ext cx="1355725" cy="350837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altLang="ar-SY">
                <a:ea typeface="DIN Next LT Arabic Medium"/>
              </a:rPr>
              <a:t>2025/2/25</a:t>
            </a:r>
            <a:endParaRPr lang="it-IT" altLang="ar-SY">
              <a:ea typeface="DIN Next LT Arabic Medium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0361D27-B840-BD07-8603-17C51EB8B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70463" y="5370513"/>
            <a:ext cx="2693987" cy="334962"/>
          </a:xfrm>
        </p:spPr>
        <p:txBody>
          <a:bodyPr rtlCol="0"/>
          <a:lstStyle/>
          <a:p>
            <a:pPr eaLnBrk="1" hangingPunct="1">
              <a:defRPr/>
            </a:pPr>
            <a:r>
              <a:rPr lang="ar-SY" altLang="ar-SY">
                <a:ea typeface="DIN Next LT Arabic Medium"/>
              </a:rPr>
              <a:t>د. طلال حمود</a:t>
            </a:r>
            <a:endParaRPr lang="it-IT" altLang="ar-SY">
              <a:ea typeface="DIN Next LT Arabic Medium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6AEC5CC-0C0F-F84A-B630-C6A8D4B4D6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1000" y="5370513"/>
            <a:ext cx="3386138" cy="334962"/>
          </a:xfrm>
        </p:spPr>
        <p:txBody>
          <a:bodyPr rtlCol="0"/>
          <a:lstStyle/>
          <a:p>
            <a:pPr eaLnBrk="1" hangingPunct="1">
              <a:defRPr/>
            </a:pPr>
            <a:r>
              <a:rPr lang="ar-SY" altLang="ar-SY">
                <a:ea typeface="DIN Next LT Arabic Medium"/>
              </a:rPr>
              <a:t>د. حازم ونوس</a:t>
            </a:r>
            <a:endParaRPr lang="it-IT" altLang="ar-SY">
              <a:ea typeface="DIN Next LT Arabic Medium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5F36B9F2-D7E9-5DAC-F3D5-581BF0EFEACF}"/>
              </a:ext>
            </a:extLst>
          </p:cNvPr>
          <p:cNvSpPr/>
          <p:nvPr/>
        </p:nvSpPr>
        <p:spPr>
          <a:xfrm>
            <a:off x="5997575" y="7248525"/>
            <a:ext cx="46038" cy="44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هم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E204B"/>
      </a:accent1>
      <a:accent2>
        <a:srgbClr val="FCD932"/>
      </a:accent2>
      <a:accent3>
        <a:srgbClr val="A5A5A5"/>
      </a:accent3>
      <a:accent4>
        <a:srgbClr val="7E204B"/>
      </a:accent4>
      <a:accent5>
        <a:srgbClr val="FCD932"/>
      </a:accent5>
      <a:accent6>
        <a:srgbClr val="3C3C3C"/>
      </a:accent6>
      <a:hlink>
        <a:srgbClr val="0563C1"/>
      </a:hlink>
      <a:folHlink>
        <a:srgbClr val="954F72"/>
      </a:folHlink>
    </a:clrScheme>
    <a:fontScheme name="دين نيكست">
      <a:majorFont>
        <a:latin typeface="DIN Next LT Arabic Medium"/>
        <a:ea typeface=""/>
        <a:cs typeface="DIN Next LT Arabic Medium"/>
      </a:majorFont>
      <a:minorFont>
        <a:latin typeface="DIN Next LT Arabic Light"/>
        <a:ea typeface=""/>
        <a:cs typeface="DIN Next LT Arabic Light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25</Words>
  <Application>Microsoft Office PowerPoint</Application>
  <PresentationFormat>مخصص</PresentationFormat>
  <Paragraphs>8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DIN Next LT Arabic Light</vt:lpstr>
      <vt:lpstr>Arial</vt:lpstr>
      <vt:lpstr>Times New Roman</vt:lpstr>
      <vt:lpstr>DIN Next LT Arabic Medium</vt:lpstr>
      <vt:lpstr>Office Theme</vt:lpstr>
      <vt:lpstr>عرض تقديمي في PowerPoint</vt:lpstr>
    </vt:vector>
  </TitlesOfParts>
  <Company>Moness.designer@gmail.com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moness kassab</dc:creator>
  <cp:lastModifiedBy>USER</cp:lastModifiedBy>
  <cp:revision>28</cp:revision>
  <dcterms:created xsi:type="dcterms:W3CDTF">2023-01-13T19:11:45Z</dcterms:created>
  <dcterms:modified xsi:type="dcterms:W3CDTF">2025-02-19T07:55:56Z</dcterms:modified>
</cp:coreProperties>
</file>