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54" r:id="rId2"/>
    <p:sldId id="355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444" autoAdjust="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4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78"/>
    </p:cViewPr>
  </p:sorterViewPr>
  <p:notesViewPr>
    <p:cSldViewPr>
      <p:cViewPr varScale="1">
        <p:scale>
          <a:sx n="56" d="100"/>
          <a:sy n="56" d="100"/>
        </p:scale>
        <p:origin x="-180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1AF38-A1EC-4F9D-9AF0-78EB50BDECBB}" type="datetimeFigureOut">
              <a:rPr lang="en-US" smtClean="0"/>
              <a:pPr/>
              <a:t>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07FB4-F7A1-45CD-A95E-0203921F0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5603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07FB4-F7A1-45CD-A95E-0203921F011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90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931B-76EF-4F7F-8435-9089543A464C}" type="datetimeFigureOut">
              <a:rPr lang="en-US" smtClean="0"/>
              <a:pPr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28FF-32BB-4970-B9E5-FE5918C995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2430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931B-76EF-4F7F-8435-9089543A464C}" type="datetimeFigureOut">
              <a:rPr lang="en-US" smtClean="0"/>
              <a:pPr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28FF-32BB-4970-B9E5-FE5918C995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176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931B-76EF-4F7F-8435-9089543A464C}" type="datetimeFigureOut">
              <a:rPr lang="en-US" smtClean="0"/>
              <a:pPr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28FF-32BB-4970-B9E5-FE5918C995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236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931B-76EF-4F7F-8435-9089543A464C}" type="datetimeFigureOut">
              <a:rPr lang="en-US" smtClean="0"/>
              <a:pPr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28FF-32BB-4970-B9E5-FE5918C995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4093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931B-76EF-4F7F-8435-9089543A464C}" type="datetimeFigureOut">
              <a:rPr lang="en-US" smtClean="0"/>
              <a:pPr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28FF-32BB-4970-B9E5-FE5918C995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748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931B-76EF-4F7F-8435-9089543A464C}" type="datetimeFigureOut">
              <a:rPr lang="en-US" smtClean="0"/>
              <a:pPr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28FF-32BB-4970-B9E5-FE5918C995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355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931B-76EF-4F7F-8435-9089543A464C}" type="datetimeFigureOut">
              <a:rPr lang="en-US" smtClean="0"/>
              <a:pPr/>
              <a:t>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28FF-32BB-4970-B9E5-FE5918C995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580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931B-76EF-4F7F-8435-9089543A464C}" type="datetimeFigureOut">
              <a:rPr lang="en-US" smtClean="0"/>
              <a:pPr/>
              <a:t>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28FF-32BB-4970-B9E5-FE5918C995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36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931B-76EF-4F7F-8435-9089543A464C}" type="datetimeFigureOut">
              <a:rPr lang="en-US" smtClean="0"/>
              <a:pPr/>
              <a:t>1/19/2019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28FF-32BB-4970-B9E5-FE5918C995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540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931B-76EF-4F7F-8435-9089543A464C}" type="datetimeFigureOut">
              <a:rPr lang="en-US" smtClean="0"/>
              <a:pPr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28FF-32BB-4970-B9E5-FE5918C995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893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931B-76EF-4F7F-8435-9089543A464C}" type="datetimeFigureOut">
              <a:rPr lang="en-US" smtClean="0"/>
              <a:pPr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E28FF-32BB-4970-B9E5-FE5918C995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2453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F931B-76EF-4F7F-8435-9089543A464C}" type="datetimeFigureOut">
              <a:rPr lang="en-US" smtClean="0"/>
              <a:pPr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E28FF-32BB-4970-B9E5-FE5918C995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175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10" Type="http://schemas.openxmlformats.org/officeDocument/2006/relationships/image" Target="../media/image3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7" Type="http://schemas.openxmlformats.org/officeDocument/2006/relationships/image" Target="../media/image3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emf"/><Relationship Id="rId2" Type="http://schemas.openxmlformats.org/officeDocument/2006/relationships/image" Target="../media/image6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3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3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dirty="0" smtClean="0"/>
              <a:t>نظرية المصفوفات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Theory of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SY" sz="2400" dirty="0" smtClean="0"/>
              <a:t>مثال على مصفوفة:</a:t>
            </a:r>
          </a:p>
          <a:p>
            <a:pPr algn="r" rtl="1"/>
            <a:endParaRPr lang="ar-SY" sz="2400" dirty="0"/>
          </a:p>
          <a:p>
            <a:pPr algn="r" rtl="1"/>
            <a:endParaRPr lang="ar-SY" sz="2400" dirty="0" smtClean="0"/>
          </a:p>
          <a:p>
            <a:pPr algn="r" rtl="1"/>
            <a:endParaRPr lang="ar-SY" sz="2400" dirty="0"/>
          </a:p>
          <a:p>
            <a:pPr algn="r" rtl="1"/>
            <a:r>
              <a:rPr lang="ar-SY" sz="2400" dirty="0" smtClean="0"/>
              <a:t>مصفوفة بـ</a:t>
            </a:r>
            <a:r>
              <a:rPr lang="en-US" sz="2400" dirty="0" smtClean="0"/>
              <a:t>m</a:t>
            </a:r>
            <a:r>
              <a:rPr lang="ar-SY" sz="2400" dirty="0"/>
              <a:t> </a:t>
            </a:r>
            <a:r>
              <a:rPr lang="ar-SY" sz="2400" dirty="0" smtClean="0"/>
              <a:t>سطر و</a:t>
            </a:r>
            <a:r>
              <a:rPr lang="en-US" sz="2400" dirty="0" smtClean="0"/>
              <a:t>n</a:t>
            </a:r>
            <a:r>
              <a:rPr lang="ar-SY" sz="2400" dirty="0"/>
              <a:t> </a:t>
            </a:r>
            <a:r>
              <a:rPr lang="ar-SY" sz="2400" dirty="0" smtClean="0"/>
              <a:t>عمود تدعى مصفوفة مستطيلة بـ</a:t>
            </a:r>
            <a:r>
              <a:rPr lang="en-US" sz="2400" dirty="0" err="1" smtClean="0"/>
              <a:t>mxn</a:t>
            </a:r>
            <a:r>
              <a:rPr lang="ar-SY" sz="2400" dirty="0"/>
              <a:t> </a:t>
            </a:r>
            <a:r>
              <a:rPr lang="ar-SY" sz="2400" dirty="0" smtClean="0"/>
              <a:t>عنصر (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ij</a:t>
            </a:r>
            <a:r>
              <a:rPr lang="ar-SY" sz="2400" dirty="0" smtClean="0"/>
              <a:t>).</a:t>
            </a:r>
          </a:p>
          <a:p>
            <a:pPr algn="r" rtl="1"/>
            <a:r>
              <a:rPr lang="ar-SY" sz="2400" dirty="0" smtClean="0"/>
              <a:t>المصفوفة المربعة يكون فيها </a:t>
            </a:r>
            <a:r>
              <a:rPr lang="en-US" sz="2400" dirty="0" smtClean="0"/>
              <a:t>m=n</a:t>
            </a:r>
            <a:r>
              <a:rPr lang="ar-SY" sz="2400" dirty="0" smtClean="0"/>
              <a:t> وهي ذات </a:t>
            </a:r>
            <a:r>
              <a:rPr lang="en-US" sz="2400" dirty="0" smtClean="0"/>
              <a:t>n</a:t>
            </a:r>
            <a:r>
              <a:rPr lang="ar-SY" sz="2400" dirty="0" smtClean="0"/>
              <a:t> بعد.</a:t>
            </a:r>
            <a:endParaRPr lang="en-US" sz="2400" dirty="0" smtClean="0"/>
          </a:p>
          <a:p>
            <a:pPr algn="r" rtl="1"/>
            <a:r>
              <a:rPr lang="ar-SY" sz="2400" dirty="0" smtClean="0"/>
              <a:t>من بين عناصر المصفوفة العناصر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ij</a:t>
            </a:r>
            <a:r>
              <a:rPr lang="ar-SY" sz="2400" dirty="0"/>
              <a:t> </a:t>
            </a:r>
            <a:r>
              <a:rPr lang="ar-SY" sz="2400" dirty="0" smtClean="0"/>
              <a:t>تدعى بالعناصر القطرية (عندما </a:t>
            </a:r>
            <a:r>
              <a:rPr lang="en-US" sz="2400" dirty="0" smtClean="0"/>
              <a:t>i=j</a:t>
            </a:r>
            <a:r>
              <a:rPr lang="ar-SY" sz="2400" dirty="0" smtClean="0"/>
              <a:t>) أو بقطر المصفوفة.</a:t>
            </a:r>
          </a:p>
          <a:p>
            <a:pPr algn="r" rtl="1"/>
            <a:r>
              <a:rPr lang="ar-SY" sz="2400" dirty="0" smtClean="0"/>
              <a:t>عندما تكون المصفوفة مربعة , فتدعى قطرية عندما جميع عناصرها تساوي الصفر ما عدا عناصر القطر.</a:t>
            </a:r>
          </a:p>
          <a:p>
            <a:pPr algn="r" rtl="1"/>
            <a:r>
              <a:rPr lang="ar-SY" sz="2400" dirty="0" smtClean="0"/>
              <a:t>المصفوفة الواحدية </a:t>
            </a:r>
            <a:r>
              <a:rPr lang="en-US" sz="2400" dirty="0" smtClean="0"/>
              <a:t>(Identity Matrix)</a:t>
            </a:r>
            <a:r>
              <a:rPr lang="ar-SY" sz="2400" dirty="0" smtClean="0"/>
              <a:t>هي مصفوفة قطرية عناصر القطر جيمعها متساوية وتساوي الواحد</a:t>
            </a:r>
          </a:p>
          <a:p>
            <a:pPr algn="r" rtl="1"/>
            <a:r>
              <a:rPr lang="ar-SY" sz="2400" dirty="0" smtClean="0"/>
              <a:t>تدعى القيمة الجبرية لمجموع عناصر قطر المصفوفة بأثر المصفوفة .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(matrix trace)</a:t>
            </a:r>
            <a:endParaRPr lang="en-US" sz="24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038350"/>
            <a:ext cx="236220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657350"/>
            <a:ext cx="54292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124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5638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dirty="0" smtClean="0"/>
              <a:t>محدد مصفوفة ومقلوب مصفوفة</a:t>
            </a:r>
            <a:br>
              <a:rPr lang="ar-SY" dirty="0" smtClean="0"/>
            </a:br>
            <a:r>
              <a:rPr lang="en-US" sz="3300" dirty="0" smtClean="0"/>
              <a:t>Inverse and Determinant of a Matrix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algn="r" rtl="1"/>
            <a:r>
              <a:rPr lang="ar-SY" sz="2400" dirty="0" smtClean="0"/>
              <a:t>يمكن حساب الجداء الخارجي (إشارة الضرب) لشعاعين عن طريق تطبيق مبدأ حساب محدد لمصفوفة </a:t>
            </a:r>
            <a:r>
              <a:rPr lang="en-US" sz="2400" b="1" dirty="0" smtClean="0"/>
              <a:t>C</a:t>
            </a:r>
            <a:r>
              <a:rPr lang="ar-SY" sz="2400" dirty="0" smtClean="0"/>
              <a:t> هي:</a:t>
            </a:r>
          </a:p>
          <a:p>
            <a:pPr algn="r" rtl="1"/>
            <a:endParaRPr lang="ar-SY" sz="2400" dirty="0"/>
          </a:p>
          <a:p>
            <a:pPr algn="r" rtl="1"/>
            <a:endParaRPr lang="ar-SY" sz="2400" dirty="0" smtClean="0"/>
          </a:p>
          <a:p>
            <a:pPr algn="r" rtl="1"/>
            <a:r>
              <a:rPr lang="ar-SY" sz="2400" dirty="0" smtClean="0"/>
              <a:t>كما يمكن حساب الجداء الثلاثي للأشعة (جداء داخلي لشعاع مع جداء خارجي لشعاعين والنتيجة قيمة عددية) </a:t>
            </a:r>
            <a:r>
              <a:rPr lang="en-US" sz="2400" dirty="0" smtClean="0"/>
              <a:t>A.(</a:t>
            </a:r>
            <a:r>
              <a:rPr lang="en-US" sz="2400" dirty="0" err="1" smtClean="0"/>
              <a:t>BxC</a:t>
            </a:r>
            <a:r>
              <a:rPr lang="en-US" sz="2400" dirty="0" smtClean="0"/>
              <a:t>)</a:t>
            </a:r>
            <a:endParaRPr lang="ar-SY" sz="2400" dirty="0" smtClean="0"/>
          </a:p>
          <a:p>
            <a:pPr algn="r" rtl="1"/>
            <a:endParaRPr lang="ar-SY" sz="2400" dirty="0"/>
          </a:p>
          <a:p>
            <a:pPr algn="r" rtl="1"/>
            <a:endParaRPr lang="ar-SY" sz="2400" dirty="0" smtClean="0"/>
          </a:p>
          <a:p>
            <a:pPr marL="0" indent="0" algn="r" rtl="1">
              <a:buNone/>
            </a:pPr>
            <a:endParaRPr lang="ar-SY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133600"/>
            <a:ext cx="270510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725" y="4343400"/>
            <a:ext cx="330517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124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05646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خصائص المحددات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19" y="1600200"/>
            <a:ext cx="2905125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0275"/>
            <a:ext cx="882015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124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4606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Minor and Cofactor of a Matrix Element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ij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Y" sz="2000" dirty="0" smtClean="0"/>
              <a:t>ندعو محدد المصفوفة ذات مرتبة </a:t>
            </a:r>
            <a:r>
              <a:rPr lang="en-US" sz="2000" dirty="0" smtClean="0"/>
              <a:t>(n-1)x(n-1)</a:t>
            </a:r>
            <a:r>
              <a:rPr lang="ar-SY" sz="2000" dirty="0" smtClean="0"/>
              <a:t> والمشتقة عن المصفوفة </a:t>
            </a:r>
            <a:r>
              <a:rPr lang="en-US" sz="2000" dirty="0" smtClean="0"/>
              <a:t>A</a:t>
            </a:r>
            <a:r>
              <a:rPr lang="ar-SY" sz="2000" dirty="0" smtClean="0"/>
              <a:t> ذات المرتبة </a:t>
            </a:r>
            <a:r>
              <a:rPr lang="en-US" sz="2000" dirty="0" err="1" smtClean="0"/>
              <a:t>nxn</a:t>
            </a:r>
            <a:r>
              <a:rPr lang="ar-SY" sz="2000" dirty="0" smtClean="0"/>
              <a:t> بحذف السطر </a:t>
            </a:r>
            <a:r>
              <a:rPr lang="en-US" sz="2000" dirty="0" smtClean="0"/>
              <a:t>i</a:t>
            </a:r>
            <a:r>
              <a:rPr lang="ar-SY" sz="2000" dirty="0" smtClean="0"/>
              <a:t> والعمود </a:t>
            </a:r>
            <a:r>
              <a:rPr lang="en-US" sz="2000" dirty="0" smtClean="0"/>
              <a:t>j</a:t>
            </a:r>
            <a:r>
              <a:rPr lang="ar-SY" sz="2000" dirty="0" smtClean="0"/>
              <a:t> ندعوه بمصغر </a:t>
            </a:r>
            <a:r>
              <a:rPr lang="en-US" sz="2000" dirty="0" smtClean="0"/>
              <a:t>(Minor)</a:t>
            </a:r>
            <a:r>
              <a:rPr lang="ar-SY" sz="2000" dirty="0" smtClean="0"/>
              <a:t>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ij</a:t>
            </a:r>
            <a:r>
              <a:rPr lang="ar-SY" sz="2000" dirty="0" smtClean="0"/>
              <a:t> ويرمز بـ</a:t>
            </a:r>
          </a:p>
          <a:p>
            <a:pPr algn="r" rtl="1"/>
            <a:r>
              <a:rPr lang="ar-SY" sz="2000" dirty="0" smtClean="0"/>
              <a:t>استمراراً للتعريف السابق ولدى ضرب المصغر بالمقدار             يصبح لدينا كوفاكتور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ij</a:t>
            </a:r>
            <a:r>
              <a:rPr lang="ar-SY" sz="2000" dirty="0" smtClean="0"/>
              <a:t>أو </a:t>
            </a:r>
          </a:p>
          <a:p>
            <a:pPr marL="0" indent="0" algn="r" rtl="1">
              <a:buNone/>
            </a:pPr>
            <a:r>
              <a:rPr lang="ar-SY" sz="2000" dirty="0" smtClean="0"/>
              <a:t>                  حيث يصبح لدينا:</a:t>
            </a:r>
          </a:p>
          <a:p>
            <a:pPr algn="r" rtl="1"/>
            <a:r>
              <a:rPr lang="ar-SY" sz="2000" dirty="0" smtClean="0"/>
              <a:t>يصبح لدينا بالإمكان تمثيل محدد مصفوفة ما </a:t>
            </a:r>
            <a:r>
              <a:rPr lang="en-US" altLang="ja-JP" sz="2000" b="1" dirty="0" smtClean="0"/>
              <a:t>A</a:t>
            </a:r>
            <a:r>
              <a:rPr lang="ar-SY" altLang="ja-JP" sz="2000" dirty="0"/>
              <a:t> </a:t>
            </a:r>
            <a:r>
              <a:rPr lang="ar-SY" altLang="ja-JP" sz="2000" dirty="0" smtClean="0"/>
              <a:t>عن طريق المصغر والكوفاكتور بالصيغة التالية:</a:t>
            </a:r>
          </a:p>
          <a:p>
            <a:pPr marL="0" indent="0" algn="r" rtl="1">
              <a:buNone/>
            </a:pPr>
            <a:r>
              <a:rPr lang="ar-SY" altLang="ja-JP" sz="2000" dirty="0" smtClean="0"/>
              <a:t>                                                                                من أجل أي قيمة لـ</a:t>
            </a:r>
            <a:r>
              <a:rPr lang="en-US" altLang="ja-JP" sz="2000" dirty="0" smtClean="0"/>
              <a:t>j</a:t>
            </a:r>
            <a:r>
              <a:rPr lang="ar-SY" altLang="ja-JP" sz="2000" dirty="0" smtClean="0"/>
              <a:t> </a:t>
            </a:r>
          </a:p>
          <a:p>
            <a:pPr marL="0" indent="0" algn="r" rtl="1">
              <a:buNone/>
            </a:pPr>
            <a:endParaRPr lang="ar-SY" altLang="ja-JP" sz="2000" dirty="0"/>
          </a:p>
          <a:p>
            <a:pPr algn="r" rtl="1"/>
            <a:r>
              <a:rPr lang="ar-SY" altLang="ja-JP" sz="2000" dirty="0" smtClean="0"/>
              <a:t>نعرف الـ</a:t>
            </a:r>
            <a:r>
              <a:rPr lang="en-US" altLang="ja-JP" sz="2000" dirty="0" smtClean="0"/>
              <a:t>adjunct (</a:t>
            </a:r>
            <a:r>
              <a:rPr lang="en-US" altLang="ja-JP" sz="2000" dirty="0" err="1" smtClean="0"/>
              <a:t>adjoint</a:t>
            </a:r>
            <a:r>
              <a:rPr lang="en-US" altLang="ja-JP" sz="2000" dirty="0" smtClean="0"/>
              <a:t>)</a:t>
            </a:r>
            <a:r>
              <a:rPr lang="ar-SY" altLang="ja-JP" sz="2000" dirty="0" smtClean="0"/>
              <a:t> لمصفوفة </a:t>
            </a:r>
            <a:r>
              <a:rPr lang="en-US" altLang="ja-JP" sz="2000" b="1" dirty="0"/>
              <a:t>A</a:t>
            </a:r>
            <a:r>
              <a:rPr lang="ar-SY" altLang="ja-JP" sz="2000" dirty="0" smtClean="0"/>
              <a:t> بأنه المعكوس </a:t>
            </a:r>
            <a:r>
              <a:rPr lang="ar-SY" altLang="ja-JP" sz="2000" smtClean="0"/>
              <a:t>(المنقول) </a:t>
            </a:r>
            <a:r>
              <a:rPr lang="ar-SY" altLang="ja-JP" sz="2000" dirty="0" smtClean="0"/>
              <a:t>للمصفوفة المتشكلة بتبديل كل عنصر من عناصر المصفوفة </a:t>
            </a:r>
            <a:r>
              <a:rPr lang="en-US" altLang="ja-JP" sz="2000" b="1" dirty="0" smtClean="0"/>
              <a:t>A</a:t>
            </a:r>
            <a:r>
              <a:rPr lang="ar-SY" altLang="ja-JP" sz="2000" dirty="0" smtClean="0"/>
              <a:t> بالكوفاكتور لذلك العنصر. ويرمز له بـ</a:t>
            </a:r>
          </a:p>
          <a:p>
            <a:pPr algn="r" rtl="1"/>
            <a:r>
              <a:rPr lang="ar-SY" altLang="ja-JP" sz="2000" dirty="0" smtClean="0"/>
              <a:t>بذلك نحوذ على الأدوات اللازمة لحساب مقلوب مصفوفة (على فرض أنها غير أحادية)</a:t>
            </a:r>
            <a:r>
              <a:rPr lang="ja-JP" altLang="en-US" sz="2000" dirty="0" smtClean="0"/>
              <a:t>　</a:t>
            </a:r>
            <a:r>
              <a:rPr lang="ar-SY" altLang="ja-JP" sz="2000" dirty="0"/>
              <a:t> </a:t>
            </a:r>
            <a:r>
              <a:rPr lang="ar-SY" altLang="ja-JP" sz="2000" dirty="0" smtClean="0"/>
              <a:t>وذلك بكتابة مايلي:  </a:t>
            </a:r>
            <a:endParaRPr lang="ar-SY" altLang="ja-JP" sz="2000" dirty="0"/>
          </a:p>
          <a:p>
            <a:pPr algn="r" rtl="1"/>
            <a:endParaRPr lang="ar-SY" altLang="ja-JP" sz="2000" dirty="0" smtClean="0"/>
          </a:p>
          <a:p>
            <a:pPr algn="r" rtl="1"/>
            <a:endParaRPr lang="ar-SY" altLang="ja-JP" sz="2000" dirty="0" smtClean="0"/>
          </a:p>
          <a:p>
            <a:pPr marL="0" indent="0" algn="r" rtl="1">
              <a:buNone/>
            </a:pPr>
            <a:endParaRPr lang="ar-SY" sz="2000" b="1" dirty="0" smtClean="0"/>
          </a:p>
          <a:p>
            <a:pPr marL="0" indent="0" algn="r" rtl="1">
              <a:buNone/>
            </a:pPr>
            <a:endParaRPr lang="en-US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90725"/>
            <a:ext cx="79057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700" y="2286000"/>
            <a:ext cx="8763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687683"/>
            <a:ext cx="914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106" y="2687683"/>
            <a:ext cx="27813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352800"/>
            <a:ext cx="25812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337" y="4445726"/>
            <a:ext cx="6381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899" y="5181600"/>
            <a:ext cx="204787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124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3862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أمثلة على مقلوب مصفوفة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Y" sz="2400" dirty="0" smtClean="0"/>
              <a:t>مثال 1: احسب مقلوب المصفوفة </a:t>
            </a:r>
          </a:p>
          <a:p>
            <a:pPr marL="0" indent="0" algn="r" rtl="1">
              <a:buNone/>
            </a:pPr>
            <a:endParaRPr lang="ar-SY" sz="2400" dirty="0" smtClean="0"/>
          </a:p>
          <a:p>
            <a:pPr marL="0" indent="0" algn="r" rtl="1">
              <a:buNone/>
            </a:pPr>
            <a:endParaRPr lang="ar-SY" sz="2400" dirty="0"/>
          </a:p>
          <a:p>
            <a:pPr marL="0" indent="0" algn="r" rtl="1">
              <a:buNone/>
            </a:pPr>
            <a:endParaRPr lang="en-US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22516"/>
            <a:ext cx="2352675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52400" y="2803616"/>
            <a:ext cx="5323795" cy="3792527"/>
            <a:chOff x="152400" y="2803616"/>
            <a:chExt cx="5323795" cy="3792527"/>
          </a:xfrm>
        </p:grpSpPr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864" y="2803616"/>
              <a:ext cx="5264331" cy="22228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72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5105400"/>
              <a:ext cx="3471863" cy="14907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193530"/>
            <a:ext cx="2362200" cy="816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63" y="6262768"/>
            <a:ext cx="41529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124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54301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Y" dirty="0"/>
              <a:t> </a:t>
            </a:r>
            <a:r>
              <a:rPr lang="en-US" dirty="0" smtClean="0"/>
              <a:t>linear Independence of Vectors</a:t>
            </a:r>
            <a:endParaRPr lang="ar-S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Y" sz="2000" dirty="0" smtClean="0"/>
              <a:t>يمكن القول بأن مجموعة من </a:t>
            </a:r>
            <a:r>
              <a:rPr lang="en-US" sz="2000" dirty="0" smtClean="0"/>
              <a:t>n</a:t>
            </a:r>
            <a:r>
              <a:rPr lang="ar-SY" sz="2000" dirty="0" smtClean="0"/>
              <a:t> شعاع تكون غير مستقلة خطياً </a:t>
            </a:r>
            <a:r>
              <a:rPr lang="en-US" sz="2000" dirty="0" smtClean="0"/>
              <a:t>Linearly dependent</a:t>
            </a:r>
            <a:r>
              <a:rPr lang="ar-SY" sz="2000" dirty="0" smtClean="0"/>
              <a:t> إذا وجدت مجموعة من الأعداد عددها </a:t>
            </a:r>
            <a:r>
              <a:rPr lang="en-US" sz="2000" dirty="0" smtClean="0"/>
              <a:t>n</a:t>
            </a:r>
            <a:r>
              <a:rPr lang="ar-SY" sz="2000" dirty="0" smtClean="0"/>
              <a:t> وبحيث تعطي المعادلة التالية:</a:t>
            </a:r>
          </a:p>
          <a:p>
            <a:pPr marL="0" indent="0" algn="r" rtl="1">
              <a:buNone/>
            </a:pPr>
            <a:r>
              <a:rPr lang="ar-SY" sz="2000" dirty="0" smtClean="0"/>
              <a:t>حيث أن هذه الأعداد                       ليست جميعها أصفاراً حتماً.</a:t>
            </a:r>
          </a:p>
          <a:p>
            <a:pPr marL="0" indent="0" algn="r" rtl="1">
              <a:buNone/>
            </a:pPr>
            <a:r>
              <a:rPr lang="ar-SY" sz="2000" dirty="0" smtClean="0"/>
              <a:t>بحالة لم تصح المساواة بغير أن تكون جميع الأعداد السابقة أصفاراً حينها يطلق على الأشعة بالأشعة المستقلة خطياً </a:t>
            </a:r>
            <a:r>
              <a:rPr lang="en-US" sz="2000" dirty="0" smtClean="0"/>
              <a:t>Linearly Independent</a:t>
            </a:r>
            <a:r>
              <a:rPr lang="ar-SY" sz="2000" dirty="0" smtClean="0"/>
              <a:t> </a:t>
            </a:r>
          </a:p>
          <a:p>
            <a:pPr marL="0" indent="0" algn="r" rtl="1">
              <a:buNone/>
            </a:pPr>
            <a:endParaRPr lang="ar-SY" sz="2000" dirty="0" smtClean="0"/>
          </a:p>
          <a:p>
            <a:pPr marL="0" indent="0" algn="r" rtl="1">
              <a:buNone/>
            </a:pPr>
            <a:r>
              <a:rPr lang="ar-SY" sz="2000" dirty="0"/>
              <a:t>يمكن التعبير عن الأشعة المتواجدة خطياً </a:t>
            </a:r>
            <a:r>
              <a:rPr lang="en-US" sz="2000" dirty="0"/>
              <a:t>Collinear</a:t>
            </a:r>
            <a:r>
              <a:rPr lang="ar-SY" sz="2000" dirty="0"/>
              <a:t> والأشعة المتواجدة مستوياً </a:t>
            </a:r>
            <a:r>
              <a:rPr lang="en-US" sz="2000" dirty="0"/>
              <a:t>Coplanar</a:t>
            </a:r>
            <a:r>
              <a:rPr lang="ar-SY" sz="2000" dirty="0"/>
              <a:t> بمصطلحات جبرية.</a:t>
            </a:r>
          </a:p>
          <a:p>
            <a:pPr marL="0" indent="0" algn="r" rtl="1">
              <a:buNone/>
            </a:pPr>
            <a:endParaRPr lang="ar-SY" sz="2000" dirty="0"/>
          </a:p>
          <a:p>
            <a:pPr marL="0" indent="0" algn="r" rtl="1">
              <a:buNone/>
            </a:pPr>
            <a:r>
              <a:rPr lang="ar-SY" sz="2000" dirty="0" smtClean="0"/>
              <a:t>نتائج: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Y" sz="2000" dirty="0" smtClean="0"/>
              <a:t>إذا صدف أن كان هناك شعاعين غير مستقلين خطياً فهما حتماً متواجدين خطياً.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Y" sz="2000" dirty="0" smtClean="0"/>
              <a:t>إذا صدف أن كان هناك ثلاثة أشعة غير مستقلة خطياً فهذه الأشعة هي حتماً متواجدة مستوياً.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Y" sz="2000" dirty="0" smtClean="0"/>
              <a:t>أربعة أشعة أو أكثر في فضاء ثلاثي البعد هي دائماً مرتبطة خطياً..... </a:t>
            </a:r>
            <a:r>
              <a:rPr lang="ar-SY" sz="2000" b="1" dirty="0" smtClean="0">
                <a:solidFill>
                  <a:srgbClr val="FF0000"/>
                </a:solidFill>
              </a:rPr>
              <a:t>ماذا يمكنك أن تضيف؟</a:t>
            </a:r>
          </a:p>
          <a:p>
            <a:pPr marL="0" indent="0" algn="r" rtl="1">
              <a:buNone/>
            </a:pPr>
            <a:endParaRPr lang="ar-SY" sz="2000" dirty="0" smtClean="0"/>
          </a:p>
          <a:p>
            <a:pPr marL="0" indent="0" algn="r" rtl="1">
              <a:buNone/>
            </a:pPr>
            <a:endParaRPr lang="ar-SY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905000"/>
            <a:ext cx="3354353" cy="3429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5330" y="2166096"/>
            <a:ext cx="1423059" cy="3048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054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dirty="0" smtClean="0"/>
              <a:t>نظرية المصفوفات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Theory of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algn="r" rtl="1"/>
            <a:r>
              <a:rPr lang="ar-SY" sz="2400" dirty="0" smtClean="0"/>
              <a:t>تستخدم مصفوفة ذات عمود وحيد أو سطر وحيد في الإشارة إلى شعاع ونستخدم لها عادة لاحقة وحيدة.</a:t>
            </a:r>
          </a:p>
          <a:p>
            <a:pPr algn="r" rtl="1"/>
            <a:r>
              <a:rPr lang="ar-SY" sz="2400" dirty="0" smtClean="0"/>
              <a:t>إذا كان لدينا مصفوفة </a:t>
            </a:r>
            <a:r>
              <a:rPr lang="en-US" sz="2400" b="1" dirty="0" smtClean="0"/>
              <a:t>A</a:t>
            </a:r>
            <a:r>
              <a:rPr lang="en-US" sz="2400" dirty="0" smtClean="0"/>
              <a:t> </a:t>
            </a:r>
            <a:r>
              <a:rPr lang="ar-SY" sz="2400" dirty="0" smtClean="0"/>
              <a:t> بـ</a:t>
            </a:r>
            <a:r>
              <a:rPr lang="en-US" sz="2400" dirty="0" err="1" smtClean="0"/>
              <a:t>mxn</a:t>
            </a:r>
            <a:r>
              <a:rPr lang="ar-SY" sz="2400" dirty="0" smtClean="0"/>
              <a:t> ومصفوفة </a:t>
            </a:r>
            <a:r>
              <a:rPr lang="en-US" sz="2400" b="1" dirty="0" smtClean="0"/>
              <a:t>B</a:t>
            </a:r>
            <a:r>
              <a:rPr lang="ar-SY" sz="2400" dirty="0" smtClean="0"/>
              <a:t> بـ</a:t>
            </a:r>
            <a:r>
              <a:rPr lang="en-US" sz="2400" dirty="0"/>
              <a:t> </a:t>
            </a:r>
            <a:r>
              <a:rPr lang="en-US" sz="2400" dirty="0" err="1" smtClean="0"/>
              <a:t>mxn</a:t>
            </a:r>
            <a:r>
              <a:rPr lang="ar-SY" sz="2400" dirty="0"/>
              <a:t> </a:t>
            </a:r>
            <a:r>
              <a:rPr lang="ar-SY" sz="2400" dirty="0" smtClean="0"/>
              <a:t>فمجموعهما هو أيضاً مصفوفة </a:t>
            </a:r>
            <a:r>
              <a:rPr lang="en-US" sz="2400" b="1" dirty="0" smtClean="0"/>
              <a:t>C</a:t>
            </a:r>
            <a:r>
              <a:rPr lang="ar-SY" sz="2400" dirty="0" smtClean="0"/>
              <a:t> </a:t>
            </a:r>
            <a:r>
              <a:rPr lang="ar-SY" sz="2400" dirty="0"/>
              <a:t>بـ</a:t>
            </a:r>
            <a:r>
              <a:rPr lang="en-US" sz="2400" dirty="0" err="1" smtClean="0"/>
              <a:t>mxn</a:t>
            </a:r>
            <a:r>
              <a:rPr lang="ar-SY" sz="2400" dirty="0" smtClean="0"/>
              <a:t>حيث عناصرها هي: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ij</a:t>
            </a:r>
            <a:r>
              <a:rPr lang="en-US" sz="2400" dirty="0" smtClean="0"/>
              <a:t>=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ij</a:t>
            </a:r>
            <a:r>
              <a:rPr lang="en-US" sz="2400" dirty="0" err="1" smtClean="0"/>
              <a:t>+b</a:t>
            </a:r>
            <a:r>
              <a:rPr lang="en-US" sz="2400" baseline="-25000" dirty="0" err="1" smtClean="0"/>
              <a:t>ij</a:t>
            </a:r>
            <a:r>
              <a:rPr lang="ar-SY" sz="2400" dirty="0" smtClean="0"/>
              <a:t> من أجل جميع </a:t>
            </a:r>
            <a:r>
              <a:rPr lang="en-US" sz="2400" dirty="0" err="1" smtClean="0"/>
              <a:t>i,j</a:t>
            </a:r>
            <a:r>
              <a:rPr lang="ar-SY" sz="2400" dirty="0" smtClean="0"/>
              <a:t>.</a:t>
            </a:r>
          </a:p>
          <a:p>
            <a:pPr algn="r" rtl="1"/>
            <a:r>
              <a:rPr lang="ar-SY" sz="2400" dirty="0" smtClean="0"/>
              <a:t>ضرب عدد ثابت بمصفوفة:</a:t>
            </a:r>
          </a:p>
          <a:p>
            <a:pPr algn="r" rtl="1"/>
            <a:endParaRPr lang="ar-SY" sz="2400" dirty="0"/>
          </a:p>
          <a:p>
            <a:pPr algn="r" rtl="1"/>
            <a:endParaRPr lang="ar-SY" sz="2400" dirty="0" smtClean="0"/>
          </a:p>
          <a:p>
            <a:pPr algn="r" rtl="1"/>
            <a:r>
              <a:rPr lang="ar-SY" sz="2400" dirty="0" smtClean="0"/>
              <a:t>بعض خصائص جمع المصفوفات:</a:t>
            </a:r>
            <a:endParaRPr lang="en-US" sz="24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3254301"/>
            <a:ext cx="5334000" cy="1095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029200"/>
            <a:ext cx="169545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10149"/>
            <a:ext cx="31051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312" y="5486400"/>
            <a:ext cx="218122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7" y="5505450"/>
            <a:ext cx="162877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6219825" y="5968093"/>
            <a:ext cx="2362200" cy="323850"/>
            <a:chOff x="5310187" y="6019800"/>
            <a:chExt cx="2362200" cy="323850"/>
          </a:xfrm>
        </p:grpSpPr>
        <p:pic>
          <p:nvPicPr>
            <p:cNvPr id="17415" name="Picture 7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0187" y="6019800"/>
              <a:ext cx="20002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416" name="Picture 8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0437" y="6048375"/>
              <a:ext cx="3619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943600"/>
            <a:ext cx="2495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124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7623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معكوس مصفوفة والمصفوفة المتناظرة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algn="r" rtl="1"/>
            <a:endParaRPr lang="ar-SY" sz="2400" dirty="0" smtClean="0"/>
          </a:p>
          <a:p>
            <a:pPr algn="r" rtl="1"/>
            <a:endParaRPr lang="ar-SY" sz="2400" dirty="0"/>
          </a:p>
          <a:p>
            <a:pPr algn="r" rtl="1"/>
            <a:r>
              <a:rPr lang="ar-SY" sz="2400" dirty="0" smtClean="0"/>
              <a:t>المصفوفة </a:t>
            </a:r>
            <a:r>
              <a:rPr lang="en-US" sz="2400" dirty="0" smtClean="0"/>
              <a:t>A</a:t>
            </a:r>
            <a:r>
              <a:rPr lang="en-US" sz="2400" baseline="30000" dirty="0" smtClean="0"/>
              <a:t>T</a:t>
            </a:r>
            <a:r>
              <a:rPr lang="ar-SY" sz="2400" dirty="0" smtClean="0"/>
              <a:t> هي معكوس المصفوفة </a:t>
            </a:r>
            <a:r>
              <a:rPr lang="en-US" sz="2400" dirty="0" smtClean="0"/>
              <a:t>A</a:t>
            </a:r>
            <a:r>
              <a:rPr lang="ar-SY" sz="2400" dirty="0" smtClean="0"/>
              <a:t> حيث نتجت عنها بتبديل الأعمدة مكان الأسطر وبنفس الترتيب.</a:t>
            </a:r>
          </a:p>
          <a:p>
            <a:pPr algn="r" rtl="1"/>
            <a:r>
              <a:rPr lang="ar-SY" sz="2400" dirty="0" smtClean="0"/>
              <a:t>خصائص:</a:t>
            </a:r>
          </a:p>
          <a:p>
            <a:pPr algn="r" rtl="1"/>
            <a:endParaRPr lang="ar-SY" sz="2400" dirty="0"/>
          </a:p>
          <a:p>
            <a:pPr algn="r" rtl="1"/>
            <a:r>
              <a:rPr lang="ar-SY" sz="2400" dirty="0" smtClean="0"/>
              <a:t>تكون المصفوفة متناظرة عندما                  ومتناظراً عكساً عندما</a:t>
            </a:r>
          </a:p>
          <a:p>
            <a:pPr algn="r" rtl="1"/>
            <a:r>
              <a:rPr lang="ar-SY" sz="2400" dirty="0" smtClean="0"/>
              <a:t>في حالة التناظر العكسي فنظراً لأن               فذلك يؤدي إلى أن          عندما</a:t>
            </a:r>
            <a:endParaRPr lang="ar-SY" sz="2400" dirty="0"/>
          </a:p>
          <a:p>
            <a:pPr algn="r" rtl="1"/>
            <a:endParaRPr lang="ar-SY" sz="2400" dirty="0" smtClean="0"/>
          </a:p>
          <a:p>
            <a:pPr algn="r" rtl="1"/>
            <a:r>
              <a:rPr lang="ar-SY" sz="2400" dirty="0" smtClean="0"/>
              <a:t>أمثلة على التناظر والتناظر العكسي:</a:t>
            </a:r>
          </a:p>
          <a:p>
            <a:pPr algn="r" rtl="1"/>
            <a:endParaRPr lang="en-US" sz="2400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6892"/>
          <a:stretch/>
        </p:blipFill>
        <p:spPr bwMode="auto">
          <a:xfrm>
            <a:off x="1943100" y="1219200"/>
            <a:ext cx="2250077" cy="1295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937" y="1314617"/>
            <a:ext cx="27813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850" y="3333750"/>
            <a:ext cx="26479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926" y="4191000"/>
            <a:ext cx="86677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257675"/>
            <a:ext cx="10953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648200"/>
            <a:ext cx="10858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676775"/>
            <a:ext cx="7620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029200"/>
            <a:ext cx="600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46" y="5353050"/>
            <a:ext cx="3976687" cy="92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124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9966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جداء المصفوفات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Y" sz="2400" dirty="0" smtClean="0"/>
              <a:t>الشعاع                                في نظام إحداثيات كارتيزي يمكن أن يمثل بجداء مصفوفة سطرية بمصفوفة عمودية:</a:t>
            </a:r>
          </a:p>
          <a:p>
            <a:pPr algn="r" rtl="1"/>
            <a:endParaRPr lang="ar-SY" sz="2400" dirty="0" smtClean="0"/>
          </a:p>
          <a:p>
            <a:pPr algn="r" rtl="1"/>
            <a:endParaRPr lang="ar-SY" sz="2400" dirty="0" smtClean="0"/>
          </a:p>
          <a:p>
            <a:pPr algn="r" rtl="1"/>
            <a:r>
              <a:rPr lang="ar-SY" sz="2400" dirty="0" smtClean="0"/>
              <a:t>إذا كان لدينا شعاعين:                           </a:t>
            </a:r>
            <a:r>
              <a:rPr lang="ar-SY" sz="2400" dirty="0"/>
              <a:t>نعرف الجداء      بالقيمة العددية</a:t>
            </a:r>
          </a:p>
          <a:p>
            <a:pPr algn="r" rtl="1"/>
            <a:endParaRPr lang="ar-SY" sz="2400" dirty="0" smtClean="0"/>
          </a:p>
          <a:p>
            <a:pPr marL="0" indent="0" algn="r" rtl="1">
              <a:buNone/>
            </a:pPr>
            <a:r>
              <a:rPr lang="ar-SY" sz="2400" dirty="0" smtClean="0"/>
              <a:t> </a:t>
            </a:r>
            <a:endParaRPr lang="ar-SY" sz="2400" dirty="0"/>
          </a:p>
          <a:p>
            <a:pPr algn="r" rtl="1"/>
            <a:endParaRPr lang="ar-SY" sz="2400" dirty="0" smtClean="0"/>
          </a:p>
          <a:p>
            <a:pPr marL="0" indent="0" algn="r" rtl="1">
              <a:buNone/>
            </a:pPr>
            <a:r>
              <a:rPr lang="ar-SY" sz="2400" dirty="0" smtClean="0"/>
              <a:t> </a:t>
            </a:r>
            <a:endParaRPr lang="en-US" sz="24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675" y="1660616"/>
            <a:ext cx="25241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7598" b="8831"/>
          <a:stretch/>
        </p:blipFill>
        <p:spPr bwMode="auto">
          <a:xfrm>
            <a:off x="1905000" y="2057400"/>
            <a:ext cx="2057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501" y="3309081"/>
            <a:ext cx="4286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11" y="3678107"/>
            <a:ext cx="4429125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943672"/>
            <a:ext cx="2181225" cy="117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124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557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/>
              <a:t>جداء المصفوفات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Y" sz="2400" dirty="0" smtClean="0"/>
              <a:t>بتعميم الجداء:</a:t>
            </a:r>
            <a:endParaRPr lang="en-US" sz="24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24860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1992767"/>
            <a:ext cx="344805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2895600"/>
            <a:ext cx="64484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676275" y="2801439"/>
            <a:ext cx="2166802" cy="333375"/>
            <a:chOff x="676275" y="2801439"/>
            <a:chExt cx="2166802" cy="333375"/>
          </a:xfrm>
        </p:grpSpPr>
        <p:pic>
          <p:nvPicPr>
            <p:cNvPr id="20484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275" y="2819400"/>
              <a:ext cx="371475" cy="276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485" name="Picture 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2926" y="2838450"/>
              <a:ext cx="228600" cy="209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486" name="Picture 6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7652" y="2801439"/>
              <a:ext cx="1495425" cy="333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488" name="Picture 8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8421" b="10737"/>
          <a:stretch/>
        </p:blipFill>
        <p:spPr bwMode="auto">
          <a:xfrm>
            <a:off x="2309812" y="4038600"/>
            <a:ext cx="4695825" cy="73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124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2084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خصائص الجداء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65497"/>
            <a:ext cx="8791303" cy="5187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124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11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مثال: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Y" sz="2400" dirty="0" smtClean="0"/>
              <a:t>تأكد من الميزة التاسعة عبر المصفوفتين:</a:t>
            </a:r>
            <a:endParaRPr lang="en-US" sz="2400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87" y="2038350"/>
            <a:ext cx="5534025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" y="3733800"/>
            <a:ext cx="47434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" y="5257799"/>
            <a:ext cx="49625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Brace 3"/>
          <p:cNvSpPr/>
          <p:nvPr/>
        </p:nvSpPr>
        <p:spPr>
          <a:xfrm>
            <a:off x="5105400" y="4191000"/>
            <a:ext cx="685800" cy="172878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45843"/>
            <a:ext cx="17145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ction Button: Help 4">
            <a:hlinkClick r:id="" action="ppaction://noaction" highlightClick="1"/>
          </p:cNvPr>
          <p:cNvSpPr/>
          <p:nvPr/>
        </p:nvSpPr>
        <p:spPr>
          <a:xfrm>
            <a:off x="7772400" y="4629150"/>
            <a:ext cx="685800" cy="838200"/>
          </a:xfrm>
          <a:prstGeom prst="actionButtonHelp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124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410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dirty="0" smtClean="0"/>
              <a:t>محدد مصفوفة ومقلوب مصفوفة</a:t>
            </a:r>
            <a:br>
              <a:rPr lang="ar-SY" dirty="0" smtClean="0"/>
            </a:br>
            <a:r>
              <a:rPr lang="en-US" sz="3300" dirty="0" smtClean="0"/>
              <a:t>Inverse and Determinant of a Matrix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Y" sz="2400" dirty="0" smtClean="0"/>
              <a:t>إذا كان </a:t>
            </a:r>
            <a:r>
              <a:rPr lang="en-US" sz="2400" b="1" dirty="0" smtClean="0"/>
              <a:t>A</a:t>
            </a:r>
            <a:r>
              <a:rPr lang="en-US" sz="2400" dirty="0" smtClean="0"/>
              <a:t> (</a:t>
            </a:r>
            <a:r>
              <a:rPr lang="en-US" sz="2400" dirty="0" err="1" smtClean="0"/>
              <a:t>nxn</a:t>
            </a:r>
            <a:r>
              <a:rPr lang="en-US" sz="2400" dirty="0" smtClean="0"/>
              <a:t>)</a:t>
            </a:r>
            <a:r>
              <a:rPr lang="ar-SY" sz="2400" dirty="0" smtClean="0"/>
              <a:t> و </a:t>
            </a:r>
            <a:r>
              <a:rPr lang="en-US" sz="2400" b="1" dirty="0" smtClean="0"/>
              <a:t>B</a:t>
            </a:r>
            <a:r>
              <a:rPr lang="en-US" sz="2400" dirty="0" smtClean="0"/>
              <a:t> (</a:t>
            </a:r>
            <a:r>
              <a:rPr lang="en-US" sz="2400" dirty="0" err="1" smtClean="0"/>
              <a:t>nxn</a:t>
            </a:r>
            <a:r>
              <a:rPr lang="en-US" sz="2400" dirty="0" smtClean="0"/>
              <a:t>)</a:t>
            </a:r>
            <a:r>
              <a:rPr lang="ar-SY" sz="2400" dirty="0" smtClean="0"/>
              <a:t> مصفوفتين مربعتين وكان </a:t>
            </a:r>
            <a:r>
              <a:rPr lang="en-US" sz="2400" b="1" dirty="0" smtClean="0"/>
              <a:t>AB = BA = I</a:t>
            </a:r>
            <a:r>
              <a:rPr lang="ar-SY" sz="2400" dirty="0"/>
              <a:t> </a:t>
            </a:r>
            <a:r>
              <a:rPr lang="ar-SY" sz="2400" dirty="0" smtClean="0"/>
              <a:t>فندعو </a:t>
            </a:r>
            <a:r>
              <a:rPr lang="en-US" sz="2400" b="1" dirty="0" smtClean="0"/>
              <a:t>B</a:t>
            </a:r>
            <a:r>
              <a:rPr lang="ar-SY" sz="2400" dirty="0" smtClean="0"/>
              <a:t> بمقلوب المصفوفة </a:t>
            </a:r>
            <a:r>
              <a:rPr lang="en-US" sz="2400" b="1" dirty="0" smtClean="0"/>
              <a:t>A</a:t>
            </a:r>
            <a:r>
              <a:rPr lang="ar-SY" sz="2400" dirty="0" smtClean="0"/>
              <a:t>. ويكون هذا المقلوب فريداً.</a:t>
            </a:r>
          </a:p>
          <a:p>
            <a:pPr algn="r" rtl="1"/>
            <a:r>
              <a:rPr lang="ar-SY" sz="2400" dirty="0" smtClean="0"/>
              <a:t>يرمز للمقلوب بـ </a:t>
            </a:r>
            <a:r>
              <a:rPr lang="en-US" sz="2400" b="1" dirty="0" smtClean="0"/>
              <a:t>A</a:t>
            </a:r>
            <a:r>
              <a:rPr lang="en-US" sz="2400" b="1" baseline="30000" dirty="0" smtClean="0"/>
              <a:t>-1</a:t>
            </a:r>
            <a:r>
              <a:rPr lang="ar-SY" sz="2400" dirty="0" smtClean="0"/>
              <a:t> .</a:t>
            </a:r>
          </a:p>
          <a:p>
            <a:pPr algn="r" rtl="1"/>
            <a:r>
              <a:rPr lang="ar-SY" sz="2400" dirty="0" smtClean="0"/>
              <a:t>تدعى المصفوفة أحادية </a:t>
            </a:r>
            <a:r>
              <a:rPr lang="en-US" sz="2400" dirty="0" smtClean="0"/>
              <a:t>singular</a:t>
            </a:r>
            <a:r>
              <a:rPr lang="ar-SY" sz="2400" dirty="0" smtClean="0"/>
              <a:t> إذا لم يكن لها مقلوب.</a:t>
            </a:r>
          </a:p>
          <a:p>
            <a:pPr algn="r" rtl="1"/>
            <a:r>
              <a:rPr lang="ar-SY" sz="2400" dirty="0" smtClean="0"/>
              <a:t>إذا لم تكن المصفوفة أحادية فمعكوس </a:t>
            </a:r>
            <a:r>
              <a:rPr lang="ar-SY" sz="2400" dirty="0"/>
              <a:t>مقلوبها </a:t>
            </a:r>
            <a:r>
              <a:rPr lang="ar-SY" sz="2400" dirty="0" smtClean="0"/>
              <a:t>يساوي </a:t>
            </a:r>
            <a:r>
              <a:rPr lang="ar-SY" sz="2400" dirty="0"/>
              <a:t>مقلوب معكوسها</a:t>
            </a:r>
            <a:r>
              <a:rPr lang="ar-SY" sz="2400" dirty="0" smtClean="0"/>
              <a:t>.</a:t>
            </a:r>
          </a:p>
          <a:p>
            <a:pPr algn="r" rtl="1"/>
            <a:endParaRPr lang="ar-SY" sz="2400" dirty="0" smtClean="0"/>
          </a:p>
          <a:p>
            <a:pPr algn="r" rtl="1"/>
            <a:r>
              <a:rPr lang="ar-SY" sz="2400" dirty="0" smtClean="0"/>
              <a:t>محدد المصفوفة </a:t>
            </a:r>
            <a:r>
              <a:rPr lang="en-US" sz="2400" dirty="0" smtClean="0"/>
              <a:t>A</a:t>
            </a:r>
            <a:r>
              <a:rPr lang="ar-SY" sz="2400" dirty="0" smtClean="0"/>
              <a:t> يحسب بالتعريف التالي:</a:t>
            </a:r>
            <a:endParaRPr lang="ar-SY" sz="2400" dirty="0"/>
          </a:p>
          <a:p>
            <a:pPr algn="r" rtl="1"/>
            <a:endParaRPr lang="ar-SY" sz="2400" dirty="0" smtClean="0"/>
          </a:p>
          <a:p>
            <a:pPr algn="r" rtl="1"/>
            <a:endParaRPr lang="ar-SY" sz="2400" dirty="0"/>
          </a:p>
          <a:p>
            <a:pPr algn="r" rtl="1"/>
            <a:r>
              <a:rPr lang="ar-SY" sz="2400" dirty="0"/>
              <a:t>حيث </a:t>
            </a:r>
            <a:r>
              <a:rPr lang="en-US" sz="2400" dirty="0" smtClean="0"/>
              <a:t>IA</a:t>
            </a:r>
            <a:r>
              <a:rPr lang="en-US" sz="2400" baseline="-25000" dirty="0" smtClean="0"/>
              <a:t>i1</a:t>
            </a:r>
            <a:r>
              <a:rPr lang="en-US" sz="2400" dirty="0" smtClean="0"/>
              <a:t>I</a:t>
            </a:r>
            <a:r>
              <a:rPr lang="ar-SY" sz="2400" dirty="0" smtClean="0"/>
              <a:t> </a:t>
            </a:r>
            <a:r>
              <a:rPr lang="ar-SY" sz="2400" dirty="0"/>
              <a:t>هو محدد المصفوفة المتشكلة من </a:t>
            </a:r>
            <a:r>
              <a:rPr lang="en-US" altLang="ja-JP" sz="2400" b="1" dirty="0"/>
              <a:t>A</a:t>
            </a:r>
            <a:r>
              <a:rPr lang="ar-SY" altLang="ja-JP" sz="2400" dirty="0"/>
              <a:t> بعد حذف السطر </a:t>
            </a:r>
            <a:r>
              <a:rPr lang="en-US" altLang="ja-JP" sz="2400" dirty="0" err="1"/>
              <a:t>i</a:t>
            </a:r>
            <a:r>
              <a:rPr lang="ar-SY" altLang="ja-JP" sz="2400" dirty="0"/>
              <a:t> والعمود </a:t>
            </a:r>
            <a:r>
              <a:rPr lang="ar-SY" altLang="ja-JP" sz="2400" dirty="0" smtClean="0"/>
              <a:t>1.</a:t>
            </a:r>
            <a:endParaRPr lang="ar-SY" altLang="ja-JP" sz="2400" dirty="0"/>
          </a:p>
          <a:p>
            <a:pPr algn="r" rtl="1"/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2286000" y="3733800"/>
            <a:ext cx="1838325" cy="432707"/>
            <a:chOff x="2286000" y="3853543"/>
            <a:chExt cx="1838325" cy="432707"/>
          </a:xfrm>
        </p:grpSpPr>
        <p:pic>
          <p:nvPicPr>
            <p:cNvPr id="2355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886200"/>
              <a:ext cx="1047750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555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2800" y="3853543"/>
              <a:ext cx="771525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791075"/>
            <a:ext cx="10001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572000"/>
            <a:ext cx="36766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2057400" y="4791075"/>
            <a:ext cx="752475" cy="323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124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7002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dirty="0" smtClean="0"/>
              <a:t>محدد مصفوفة ومقلوب مصفوفة</a:t>
            </a:r>
            <a:br>
              <a:rPr lang="ar-SY" dirty="0" smtClean="0"/>
            </a:br>
            <a:r>
              <a:rPr lang="en-US" sz="3300" dirty="0" smtClean="0"/>
              <a:t>Inverse and Determinant of a Matrix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Y" sz="2400" dirty="0" smtClean="0"/>
              <a:t>مثال: محدد </a:t>
            </a:r>
            <a:r>
              <a:rPr lang="en-US" sz="2400" dirty="0" smtClean="0"/>
              <a:t>A</a:t>
            </a:r>
            <a:r>
              <a:rPr lang="ar-SY" sz="2400" dirty="0" smtClean="0"/>
              <a:t>.</a:t>
            </a:r>
          </a:p>
          <a:p>
            <a:pPr marL="0" indent="0" algn="r" rtl="1">
              <a:buNone/>
            </a:pPr>
            <a:endParaRPr lang="ar-SY" sz="2400" dirty="0"/>
          </a:p>
          <a:p>
            <a:pPr algn="r" rtl="1"/>
            <a:r>
              <a:rPr lang="ar-SY" sz="2400" dirty="0" smtClean="0"/>
              <a:t>مثال: استناداً للتعريف السابق أوجد محدد المصفوفة.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58959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2786058"/>
            <a:ext cx="2238375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66" y="4071942"/>
            <a:ext cx="7081407" cy="2401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1240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452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5024</TotalTime>
  <Words>638</Words>
  <Application>Microsoft Office PowerPoint</Application>
  <PresentationFormat>On-screen Show (4:3)</PresentationFormat>
  <Paragraphs>89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نظرية المصفوفات Theory of Matrices</vt:lpstr>
      <vt:lpstr>نظرية المصفوفات Theory of Matrices</vt:lpstr>
      <vt:lpstr>معكوس مصفوفة والمصفوفة المتناظرة</vt:lpstr>
      <vt:lpstr>جداء المصفوفات</vt:lpstr>
      <vt:lpstr>جداء المصفوفات</vt:lpstr>
      <vt:lpstr>خصائص الجداء</vt:lpstr>
      <vt:lpstr>مثال:</vt:lpstr>
      <vt:lpstr>محدد مصفوفة ومقلوب مصفوفة Inverse and Determinant of a Matrix</vt:lpstr>
      <vt:lpstr>محدد مصفوفة ومقلوب مصفوفة Inverse and Determinant of a Matrix</vt:lpstr>
      <vt:lpstr>محدد مصفوفة ومقلوب مصفوفة Inverse and Determinant of a Matrix</vt:lpstr>
      <vt:lpstr>خصائص المحددات</vt:lpstr>
      <vt:lpstr>Minor and Cofactor of a Matrix Element aij</vt:lpstr>
      <vt:lpstr>أمثلة على مقلوب مصفوفة</vt:lpstr>
      <vt:lpstr> linear Independence of Vectors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mustafa</cp:lastModifiedBy>
  <cp:revision>592</cp:revision>
  <dcterms:created xsi:type="dcterms:W3CDTF">2013-11-18T09:19:16Z</dcterms:created>
  <dcterms:modified xsi:type="dcterms:W3CDTF">2019-01-19T22:15:41Z</dcterms:modified>
</cp:coreProperties>
</file>