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61" r:id="rId2"/>
    <p:sldId id="364" r:id="rId3"/>
    <p:sldId id="365" r:id="rId4"/>
    <p:sldId id="366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49" r:id="rId13"/>
    <p:sldId id="350" r:id="rId14"/>
    <p:sldId id="351" r:id="rId15"/>
    <p:sldId id="352" r:id="rId16"/>
    <p:sldId id="353" r:id="rId17"/>
    <p:sldId id="354" r:id="rId18"/>
    <p:sldId id="355" r:id="rId19"/>
    <p:sldId id="356" r:id="rId20"/>
    <p:sldId id="357" r:id="rId21"/>
    <p:sldId id="358" r:id="rId22"/>
    <p:sldId id="359" r:id="rId2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593" autoAdjust="0"/>
    <p:restoredTop sz="94660"/>
  </p:normalViewPr>
  <p:slideViewPr>
    <p:cSldViewPr snapToGrid="0">
      <p:cViewPr>
        <p:scale>
          <a:sx n="60" d="100"/>
          <a:sy n="60" d="100"/>
        </p:scale>
        <p:origin x="-96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D5AA2-B24D-4019-9DB1-B79974CB4EF7}" type="datetimeFigureOut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 smtClean="0"/>
              <a:t>Dr.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77B7-96D1-42FB-BE84-E81A4FCD8A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071313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B5A5634-F303-4E92-BB73-BF95E0D11066}" type="datetimeFigureOut">
              <a:rPr lang="ar-SY" smtClean="0"/>
              <a:pPr/>
              <a:t>10/08/1441</a:t>
            </a:fld>
            <a:endParaRPr lang="ar-S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en-US" smtClean="0"/>
              <a:t>Dr.</a:t>
            </a:r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0B4325B-26A1-48E9-994F-9FD4368D084F}" type="slidenum">
              <a:rPr lang="ar-SY" smtClean="0"/>
              <a:pPr/>
              <a:t>‹#›</a:t>
            </a:fld>
            <a:endParaRPr lang="ar-SY"/>
          </a:p>
        </p:txBody>
      </p:sp>
    </p:spTree>
    <p:extLst>
      <p:ext uri="{BB962C8B-B14F-4D97-AF65-F5344CB8AC3E}">
        <p14:creationId xmlns="" xmlns:p14="http://schemas.microsoft.com/office/powerpoint/2010/main" val="12724053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CCD0F-F214-4DF6-BEDA-6538B74E63BA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81003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BA6C-5814-4782-A3F0-F12F78348CCC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64250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52778-5EAB-4208-AAAF-88504210F920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20379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A4DC-E322-4185-BCC8-EB6187C76388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9894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089F-CA66-4BF3-8468-F3EF4013E15C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96009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0673-34D0-448E-A1D0-93ECF87C0929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66075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C9FB-A289-4909-AECB-EA9E3ED8C05C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763561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5E08-6008-4CFF-8195-D6A5F7F22E14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89021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E37-6931-44BC-A5B2-794802D50F2C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2800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AC3D6-AEF4-4553-A34F-65AC2358D619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70914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373C-16C1-4137-AE89-B3BDF75A13C9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549449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18A0E-0A1E-45DE-9782-16817EF81166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13709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image" Target="../media/image19.wmf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11" y="428604"/>
            <a:ext cx="7486643" cy="785818"/>
          </a:xfrm>
        </p:spPr>
        <p:txBody>
          <a:bodyPr/>
          <a:lstStyle/>
          <a:p>
            <a:pPr algn="l"/>
            <a:r>
              <a:rPr lang="en-GB" b="1" dirty="0" smtClean="0">
                <a:solidFill>
                  <a:schemeClr val="tx1"/>
                </a:solidFill>
              </a:rPr>
              <a:t>Example1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11" y="1500174"/>
            <a:ext cx="1125148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73" y="3214687"/>
            <a:ext cx="8382059" cy="2031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7923" y="115774"/>
            <a:ext cx="7564891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ar-SY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ar-SY" sz="4000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7384" y="2452907"/>
            <a:ext cx="6710855" cy="396464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7862" y="906345"/>
            <a:ext cx="10985938" cy="129266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Solve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two-bar truss supported by a spring shown in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figure below.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bars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E=210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GPa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A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=5.0×10</a:t>
            </a:r>
            <a:r>
              <a:rPr lang="en-US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Bar one has a length of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5m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bar two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length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spring stiffness is k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/m.</a:t>
            </a:r>
            <a:endParaRPr lang="ar-SY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6930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7892" y="756745"/>
            <a:ext cx="9725352" cy="5439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1181" y="898635"/>
            <a:ext cx="10631128" cy="4950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  <p:pic>
        <p:nvPicPr>
          <p:cNvPr id="962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5557" y="1135117"/>
            <a:ext cx="9255965" cy="3657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pic>
        <p:nvPicPr>
          <p:cNvPr id="972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7144" y="940594"/>
            <a:ext cx="9892952" cy="4482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  <p:pic>
        <p:nvPicPr>
          <p:cNvPr id="983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9255" y="316675"/>
            <a:ext cx="9632731" cy="591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  <p:pic>
        <p:nvPicPr>
          <p:cNvPr id="9933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9849" y="1403131"/>
            <a:ext cx="10852302" cy="405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995120" y="782998"/>
            <a:ext cx="1543127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ar-S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ar-SY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732" y="397751"/>
            <a:ext cx="6653047" cy="344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3365" y="3411428"/>
            <a:ext cx="6611190" cy="3115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745" y="552246"/>
            <a:ext cx="4440083" cy="1654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0778" y="467382"/>
            <a:ext cx="598170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82" y="3105644"/>
            <a:ext cx="611505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7721" y="324343"/>
            <a:ext cx="6477000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586" y="3612602"/>
            <a:ext cx="54864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27480" y="1414626"/>
            <a:ext cx="41910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61" y="642918"/>
            <a:ext cx="11328012" cy="3027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73" y="4302108"/>
            <a:ext cx="6572296" cy="2555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9686" y="1175516"/>
            <a:ext cx="9473761" cy="5050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5078" y="1787087"/>
            <a:ext cx="9440260" cy="467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5259" y="835572"/>
            <a:ext cx="8797964" cy="47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26" y="1071546"/>
            <a:ext cx="7112036" cy="2035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95736" y="3264001"/>
            <a:ext cx="3905277" cy="79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480" y="4214818"/>
            <a:ext cx="5527661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81224" y="5715016"/>
            <a:ext cx="677508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60" y="1928802"/>
            <a:ext cx="1022118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4977" y="1081924"/>
            <a:ext cx="8610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800" dirty="0">
                <a:latin typeface="Times New Roman" panose="02020603050405020304" pitchFamily="18" charset="0"/>
              </a:rPr>
              <a:t>A simple plane truss is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made of </a:t>
            </a:r>
            <a:r>
              <a:rPr lang="en-US" altLang="ja-JP" sz="2800" dirty="0">
                <a:latin typeface="Times New Roman" panose="02020603050405020304" pitchFamily="18" charset="0"/>
              </a:rPr>
              <a:t>two identical bars (with </a:t>
            </a:r>
            <a:r>
              <a:rPr lang="en-US" altLang="ja-JP" sz="2800" i="1" dirty="0">
                <a:latin typeface="Times New Roman" panose="02020603050405020304" pitchFamily="18" charset="0"/>
              </a:rPr>
              <a:t>E, A,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and </a:t>
            </a:r>
            <a:r>
              <a:rPr lang="en-US" altLang="ja-JP" sz="2800" i="1" dirty="0" smtClean="0">
                <a:latin typeface="Times New Roman" panose="02020603050405020304" pitchFamily="18" charset="0"/>
              </a:rPr>
              <a:t>L</a:t>
            </a:r>
            <a:r>
              <a:rPr lang="en-US" altLang="ja-JP" sz="2800" dirty="0">
                <a:latin typeface="Times New Roman" panose="02020603050405020304" pitchFamily="18" charset="0"/>
              </a:rPr>
              <a:t>), and loaded as shown in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the </a:t>
            </a:r>
            <a:r>
              <a:rPr lang="en-GB" altLang="ja-JP" sz="2800" dirty="0" smtClean="0">
                <a:latin typeface="Times New Roman" panose="02020603050405020304" pitchFamily="18" charset="0"/>
              </a:rPr>
              <a:t>figure</a:t>
            </a:r>
            <a:r>
              <a:rPr lang="en-GB" altLang="ja-JP" sz="2800" dirty="0">
                <a:latin typeface="Times New Roman" panose="02020603050405020304" pitchFamily="18" charset="0"/>
              </a:rPr>
              <a:t>. Find</a:t>
            </a:r>
          </a:p>
          <a:p>
            <a:pPr>
              <a:lnSpc>
                <a:spcPct val="150000"/>
              </a:lnSpc>
            </a:pPr>
            <a:r>
              <a:rPr lang="en-US" altLang="ja-JP" sz="2800" dirty="0">
                <a:latin typeface="Times New Roman" panose="02020603050405020304" pitchFamily="18" charset="0"/>
              </a:rPr>
              <a:t>1) displacement of node 2;</a:t>
            </a:r>
          </a:p>
          <a:p>
            <a:pPr>
              <a:lnSpc>
                <a:spcPct val="150000"/>
              </a:lnSpc>
            </a:pPr>
            <a:r>
              <a:rPr lang="en-US" altLang="ja-JP" sz="2800" dirty="0">
                <a:latin typeface="Times New Roman" panose="02020603050405020304" pitchFamily="18" charset="0"/>
              </a:rPr>
              <a:t>2) stress in each bar.</a:t>
            </a:r>
            <a:endParaRPr lang="ja-JP" alt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1105" y="1855977"/>
            <a:ext cx="3802189" cy="450037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923" y="115774"/>
            <a:ext cx="7564891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Example</a:t>
            </a:r>
            <a:r>
              <a:rPr lang="ar-SY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endParaRPr lang="ar-SY" sz="4000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1079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25" y="3506015"/>
            <a:ext cx="8893175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4718" y="631996"/>
            <a:ext cx="80313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1: Obtaining the direction cosines of the elements</a:t>
            </a:r>
            <a:endParaRPr lang="ja-JP" alt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3296" y="1131440"/>
            <a:ext cx="3062775" cy="106063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4717" y="1415538"/>
            <a:ext cx="163859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 1:</a:t>
            </a:r>
            <a:endParaRPr lang="ja-JP" altLang="en-US" sz="2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717" y="2192078"/>
            <a:ext cx="163859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 2:</a:t>
            </a:r>
            <a:endParaRPr lang="ja-JP" altLang="en-US" sz="2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3296" y="2054147"/>
            <a:ext cx="4157713" cy="104262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04717" y="3013572"/>
            <a:ext cx="98450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2: Calculation of element matrices in global coordinate system</a:t>
            </a:r>
            <a:endParaRPr lang="ja-JP" alt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98412" y="4625968"/>
            <a:ext cx="956603" cy="6353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Rectangle 10"/>
          <p:cNvSpPr/>
          <p:nvPr/>
        </p:nvSpPr>
        <p:spPr>
          <a:xfrm>
            <a:off x="87923" y="115774"/>
            <a:ext cx="7564891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Solution</a:t>
            </a:r>
            <a:endParaRPr lang="ar-SY" sz="4000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6611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92" y="339552"/>
            <a:ext cx="5584331" cy="238781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7117" y="339552"/>
            <a:ext cx="5230392" cy="238781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559" y="1448966"/>
            <a:ext cx="1603716" cy="4783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Rectangle 4"/>
          <p:cNvSpPr/>
          <p:nvPr/>
        </p:nvSpPr>
        <p:spPr>
          <a:xfrm>
            <a:off x="5880296" y="1448966"/>
            <a:ext cx="1659988" cy="4783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1406176" y="1413850"/>
            <a:ext cx="53572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ja-JP" altLang="en-US" sz="26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55987" y="1451630"/>
            <a:ext cx="53572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ja-JP" altLang="en-US" sz="26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3" y="2616185"/>
            <a:ext cx="7731542" cy="427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65295" y="2811776"/>
            <a:ext cx="5884368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3: Assembly of global FE matrices</a:t>
            </a:r>
            <a:endParaRPr lang="ja-JP" alt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7923" y="115774"/>
            <a:ext cx="7564891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Solution</a:t>
            </a:r>
            <a:endParaRPr lang="ar-SY" sz="4000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0969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9" y="1063626"/>
            <a:ext cx="7812087" cy="477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19089" y="1063626"/>
            <a:ext cx="5647123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4: Applying boundary conditions</a:t>
            </a:r>
            <a:endParaRPr lang="ja-JP" alt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82" y="2322314"/>
            <a:ext cx="5785558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5: Solving the FE matrix equation</a:t>
            </a:r>
            <a:endParaRPr lang="ja-JP" alt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923" y="115774"/>
            <a:ext cx="7564891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Solution</a:t>
            </a:r>
            <a:endParaRPr lang="ar-SY" sz="4000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0356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2283"/>
            <a:ext cx="8497888" cy="480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41300" y="829166"/>
            <a:ext cx="8199315" cy="4924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obtain the stresses in the elements,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923" y="115774"/>
            <a:ext cx="7564891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Solution</a:t>
            </a:r>
            <a:endParaRPr lang="ar-SY" sz="4000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986714" y="1080809"/>
            <a:ext cx="2943224" cy="783804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ar-SY">
                <a:noFill/>
              </a:rPr>
              <a:t> </a:t>
            </a:r>
          </a:p>
        </p:txBody>
      </p:sp>
      <p:sp>
        <p:nvSpPr>
          <p:cNvPr id="9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172450" y="158865"/>
            <a:ext cx="4019550" cy="914225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r>
              <a:rPr lang="ar-SY">
                <a:noFill/>
              </a:rPr>
              <a:t> 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6038850" y="3319463"/>
          <a:ext cx="114300" cy="215900"/>
        </p:xfrm>
        <a:graphic>
          <a:graphicData uri="http://schemas.openxmlformats.org/presentationml/2006/ole">
            <p:oleObj spid="_x0000_s1027" name="معادلة" r:id="rId6" imgW="114120" imgH="215640" progId="Equation.3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26758" y="283779"/>
            <a:ext cx="1664844" cy="504498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70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16565" y="2482837"/>
            <a:ext cx="3203969" cy="161619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32755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3040</TotalTime>
  <Words>173</Words>
  <Application>Microsoft Office PowerPoint</Application>
  <PresentationFormat>Custom</PresentationFormat>
  <Paragraphs>36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معادلة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reemsalman_seh@outlook.jp</dc:creator>
  <cp:lastModifiedBy>mustafa</cp:lastModifiedBy>
  <cp:revision>254</cp:revision>
  <dcterms:created xsi:type="dcterms:W3CDTF">2016-07-19T04:49:46Z</dcterms:created>
  <dcterms:modified xsi:type="dcterms:W3CDTF">2020-04-03T18:18:07Z</dcterms:modified>
</cp:coreProperties>
</file>