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72" r:id="rId2"/>
    <p:sldId id="373" r:id="rId3"/>
    <p:sldId id="375" r:id="rId4"/>
    <p:sldId id="377" r:id="rId5"/>
    <p:sldId id="383" r:id="rId6"/>
    <p:sldId id="384" r:id="rId7"/>
    <p:sldId id="392" r:id="rId8"/>
    <p:sldId id="385" r:id="rId9"/>
    <p:sldId id="386" r:id="rId10"/>
    <p:sldId id="388" r:id="rId11"/>
    <p:sldId id="389" r:id="rId12"/>
    <p:sldId id="390" r:id="rId13"/>
    <p:sldId id="391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93" autoAdjust="0"/>
    <p:restoredTop sz="94660"/>
  </p:normalViewPr>
  <p:slideViewPr>
    <p:cSldViewPr snapToGrid="0">
      <p:cViewPr>
        <p:scale>
          <a:sx n="53" d="100"/>
          <a:sy n="53" d="100"/>
        </p:scale>
        <p:origin x="-372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10/08/1441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CD0F-F214-4DF6-BEDA-6538B74E63BA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BA6C-5814-4782-A3F0-F12F78348CC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778-5EAB-4208-AAAF-88504210F920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A4DC-E322-4185-BCC8-EB6187C76388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089F-CA66-4BF3-8468-F3EF4013E15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0673-34D0-448E-A1D0-93ECF87C092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C9FB-A289-4909-AECB-EA9E3ED8C05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5E08-6008-4CFF-8195-D6A5F7F22E14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E37-6931-44BC-A5B2-794802D50F2C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C3D6-AEF4-4553-A34F-65AC2358D61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373C-16C1-4137-AE89-B3BDF75A13C9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8A0E-0A1E-45DE-9782-16817EF81166}" type="datetime1">
              <a:rPr kumimoji="1" lang="ja-JP" altLang="en-US" smtClean="0"/>
              <a:pPr/>
              <a:t>2020/4/3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emf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2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image" Target="../media/image7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2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emf"/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8.emf"/><Relationship Id="rId4" Type="http://schemas.openxmlformats.org/officeDocument/2006/relationships/image" Target="../media/image77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emf"/><Relationship Id="rId2" Type="http://schemas.openxmlformats.org/officeDocument/2006/relationships/image" Target="../media/image7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1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image" Target="../media/image8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emf"/><Relationship Id="rId2" Type="http://schemas.openxmlformats.org/officeDocument/2006/relationships/image" Target="../media/image85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9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emf"/><Relationship Id="rId2" Type="http://schemas.openxmlformats.org/officeDocument/2006/relationships/image" Target="../media/image9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437" y="2094162"/>
            <a:ext cx="6627451" cy="30081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3910" y="898841"/>
            <a:ext cx="1128849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50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200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/m, </a:t>
            </a:r>
            <a:r>
              <a:rPr lang="en-US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 m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ja-JP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210 GPa, </a:t>
            </a:r>
            <a:r>
              <a:rPr lang="it-IT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2x10</a:t>
            </a:r>
            <a:r>
              <a:rPr lang="it-IT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altLang="ja-JP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Deflections, rotations and reaction forces.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9079" y="481073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3</a:t>
            </a:r>
            <a:endParaRPr lang="ja-JP" altLang="en-US" sz="3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9079" y="5269641"/>
            <a:ext cx="1151122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</a:rPr>
              <a:t>The beam has a roller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support </a:t>
            </a:r>
            <a:r>
              <a:rPr lang="en-US" altLang="ja-JP" sz="2600" dirty="0">
                <a:latin typeface="Times New Roman" panose="02020603050405020304" pitchFamily="18" charset="0"/>
              </a:rPr>
              <a:t>at node 2 and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a spring </a:t>
            </a:r>
            <a:r>
              <a:rPr lang="en-US" altLang="ja-JP" sz="2600" dirty="0">
                <a:latin typeface="Times New Roman" panose="02020603050405020304" pitchFamily="18" charset="0"/>
              </a:rPr>
              <a:t>support at node 3. We use two beam elements and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one spring </a:t>
            </a:r>
            <a:r>
              <a:rPr lang="en-US" altLang="ja-JP" sz="2600" dirty="0">
                <a:latin typeface="Times New Roman" panose="02020603050405020304" pitchFamily="18" charset="0"/>
              </a:rPr>
              <a:t>element to solve this problem.</a:t>
            </a:r>
            <a:endParaRPr lang="ja-JP" altLang="en-US" sz="2600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21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1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36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84" y="1076472"/>
            <a:ext cx="11910158" cy="13608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338" y="3269246"/>
            <a:ext cx="5228493" cy="199759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05633" y="226458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ar-SY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ja-JP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00900" y="1562100"/>
            <a:ext cx="68580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31632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37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633" y="15444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ja-JP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633" y="561425"/>
            <a:ext cx="11581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dvTmath1"/>
              </a:rPr>
              <a:t>Discretize the beam into three elements, </a:t>
            </a:r>
            <a:r>
              <a:rPr lang="en-US" sz="2800" dirty="0" smtClean="0">
                <a:latin typeface="AdvTmath1"/>
              </a:rPr>
              <a:t>to determine </a:t>
            </a:r>
            <a:r>
              <a:rPr lang="en-US" sz="2800" dirty="0">
                <a:latin typeface="AdvTmath1"/>
              </a:rPr>
              <a:t>element one stiffness matrix as</a:t>
            </a:r>
            <a:endParaRPr lang="ar-SY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674" y="1515532"/>
            <a:ext cx="11457326" cy="25921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902" y="4283145"/>
            <a:ext cx="5011617" cy="25748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0125" y="4295250"/>
            <a:ext cx="68806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dvTmath1"/>
              </a:rPr>
              <a:t>Assume the hinge as part of element 2 </a:t>
            </a:r>
            <a:r>
              <a:rPr lang="en-US" sz="2800" dirty="0" smtClean="0">
                <a:latin typeface="AdvTmath1"/>
              </a:rPr>
              <a:t>the stiffness </a:t>
            </a:r>
            <a:r>
              <a:rPr lang="en-US" sz="2800" dirty="0">
                <a:latin typeface="AdvTmath1"/>
              </a:rPr>
              <a:t>matrix as</a:t>
            </a:r>
            <a:endParaRPr lang="ar-SY" sz="2800" dirty="0">
              <a:latin typeface="AdvTmath1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75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38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633" y="15444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ja-JP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633" y="561425"/>
            <a:ext cx="11581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dvTmath1"/>
              </a:rPr>
              <a:t>As the hinge is considered to be at the right end of element 2, we do not consider it </a:t>
            </a:r>
            <a:r>
              <a:rPr lang="en-US" sz="2800" dirty="0" smtClean="0">
                <a:latin typeface="AdvTmath1"/>
              </a:rPr>
              <a:t>to be </a:t>
            </a:r>
            <a:r>
              <a:rPr lang="en-US" sz="2800" dirty="0">
                <a:latin typeface="AdvTmath1"/>
              </a:rPr>
              <a:t>part of element 3. So we use </a:t>
            </a:r>
            <a:r>
              <a:rPr lang="en-US" sz="2800" dirty="0" smtClean="0">
                <a:latin typeface="AdvTmath1"/>
              </a:rPr>
              <a:t>beam stiffness matrix to </a:t>
            </a:r>
            <a:r>
              <a:rPr lang="en-US" sz="2800" dirty="0">
                <a:latin typeface="AdvTmath1"/>
              </a:rPr>
              <a:t>obtain the stiffness matrix as</a:t>
            </a:r>
            <a:endParaRPr lang="ar-SY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33" y="1946420"/>
            <a:ext cx="5200136" cy="2361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671" y="2297723"/>
            <a:ext cx="6789204" cy="39864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81327" y="5146005"/>
            <a:ext cx="4360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dvTmath1"/>
              </a:rPr>
              <a:t>we assemble the global stiffness matrix as</a:t>
            </a:r>
            <a:endParaRPr lang="ar-SY" sz="2800" dirty="0">
              <a:latin typeface="AdvTmath1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602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39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633" y="15444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ja-JP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33" y="818567"/>
            <a:ext cx="11627060" cy="854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755" y="1673312"/>
            <a:ext cx="6178445" cy="13512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632" y="3024552"/>
            <a:ext cx="11316652" cy="13598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701016"/>
            <a:ext cx="12290499" cy="6072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4652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238" y="299792"/>
            <a:ext cx="6323043" cy="43604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939" y="299792"/>
            <a:ext cx="2020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Example </a:t>
            </a:r>
            <a:r>
              <a:rPr lang="ar-SY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7221" y="5305337"/>
            <a:ext cx="84437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30x10</a:t>
            </a:r>
            <a:r>
              <a:rPr lang="it-IT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psi, </a:t>
            </a:r>
            <a:r>
              <a:rPr lang="it-IT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65 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ja-JP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6.8 </a:t>
            </a:r>
            <a:r>
              <a:rPr lang="it-IT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it-IT" altLang="ja-JP" sz="2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displacements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rotations of the two joints 1 and 2.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55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631" y="2457965"/>
            <a:ext cx="6148921" cy="36130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6939" y="299792"/>
            <a:ext cx="16193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Solution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509" y="1005185"/>
            <a:ext cx="112364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For this example, we first convert the distributed load to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its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equivalent </a:t>
            </a:r>
            <a:r>
              <a:rPr lang="en-GB" altLang="ja-JP" sz="2600" dirty="0">
                <a:latin typeface="Times New Roman" panose="02020603050405020304" pitchFamily="18" charset="0"/>
              </a:rPr>
              <a:t>nodal loads.</a:t>
            </a:r>
            <a:endParaRPr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480989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8704" y="373572"/>
            <a:ext cx="1101398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In </a:t>
            </a:r>
            <a:r>
              <a:rPr lang="en-US" altLang="ja-JP" sz="26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local coordinate system</a:t>
            </a:r>
            <a:r>
              <a:rPr lang="en-US" altLang="ja-JP" sz="2600" dirty="0">
                <a:latin typeface="Times New Roman" panose="02020603050405020304" pitchFamily="18" charset="0"/>
              </a:rPr>
              <a:t>, the stiffness matrix for a general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2-D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beam </a:t>
            </a:r>
            <a:r>
              <a:rPr lang="en-GB" altLang="ja-JP" sz="2600" dirty="0">
                <a:latin typeface="Times New Roman" panose="02020603050405020304" pitchFamily="18" charset="0"/>
              </a:rPr>
              <a:t>element is</a:t>
            </a:r>
            <a:endParaRPr lang="ja-JP" alt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231" y="1255770"/>
            <a:ext cx="6294605" cy="440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6967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670" y="501134"/>
            <a:ext cx="20361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solidFill>
                  <a:srgbClr val="00B050"/>
                </a:solidFill>
                <a:latin typeface="Times New Roman" panose="02020603050405020304" pitchFamily="18" charset="0"/>
              </a:rPr>
              <a:t>For element </a:t>
            </a:r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</a:t>
            </a:r>
            <a:endParaRPr lang="ja-JP" altLang="en-US" sz="2600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0864"/>
            <a:ext cx="9608303" cy="367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967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12327"/>
            <a:ext cx="9214338" cy="36104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2935" y="387348"/>
            <a:ext cx="1045158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solidFill>
                  <a:srgbClr val="00B050"/>
                </a:solidFill>
                <a:latin typeface="Times New Roman" panose="02020603050405020304" pitchFamily="18" charset="0"/>
              </a:rPr>
              <a:t>For elements 2 and 3</a:t>
            </a:r>
            <a:r>
              <a:rPr lang="en-US" altLang="ja-JP" sz="2600" dirty="0">
                <a:latin typeface="Times New Roman" panose="02020603050405020304" pitchFamily="18" charset="0"/>
              </a:rPr>
              <a:t>, we have the stiffness matrix in </a:t>
            </a:r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local </a:t>
            </a:r>
            <a:r>
              <a:rPr lang="en-GB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system</a:t>
            </a:r>
            <a:r>
              <a:rPr lang="en-GB" altLang="ja-JP" sz="2600" dirty="0">
                <a:latin typeface="Times New Roman" panose="02020603050405020304" pitchFamily="18" charset="0"/>
              </a:rPr>
              <a:t>,</a:t>
            </a:r>
            <a:endParaRPr lang="ja-JP" alt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372935" y="5415184"/>
            <a:ext cx="76530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2600">
                <a:latin typeface="Times New Roman" panose="02020603050405020304" pitchFamily="18" charset="0"/>
              </a:rPr>
              <a:t>where </a:t>
            </a:r>
            <a:r>
              <a:rPr lang="en-GB" altLang="ja-JP" sz="2600" dirty="0" err="1">
                <a:latin typeface="Times New Roman" panose="02020603050405020304" pitchFamily="18" charset="0"/>
              </a:rPr>
              <a:t>i</a:t>
            </a:r>
            <a:r>
              <a:rPr lang="en-GB" altLang="ja-JP" sz="2600" dirty="0">
                <a:latin typeface="Times New Roman" panose="02020603050405020304" pitchFamily="18" charset="0"/>
              </a:rPr>
              <a:t>=3, j=1 for element 2 and </a:t>
            </a:r>
            <a:r>
              <a:rPr lang="en-GB" altLang="ja-JP" sz="2600" dirty="0" err="1">
                <a:latin typeface="Times New Roman" panose="02020603050405020304" pitchFamily="18" charset="0"/>
              </a:rPr>
              <a:t>i</a:t>
            </a:r>
            <a:r>
              <a:rPr lang="en-GB" altLang="ja-JP" sz="2600" dirty="0">
                <a:latin typeface="Times New Roman" panose="02020603050405020304" pitchFamily="18" charset="0"/>
              </a:rPr>
              <a:t>=4, j=2 for element 3.</a:t>
            </a:r>
            <a:endParaRPr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23513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8842" y="2170961"/>
            <a:ext cx="430841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</a:rPr>
              <a:t>Transformation </a:t>
            </a:r>
            <a:r>
              <a:rPr lang="en-US" altLang="ja-JP" sz="2600" dirty="0">
                <a:latin typeface="Times New Roman" panose="02020603050405020304" pitchFamily="18" charset="0"/>
              </a:rPr>
              <a:t>matrix </a:t>
            </a:r>
            <a:r>
              <a:rPr lang="en-US" altLang="ja-JP" sz="2600" b="1" dirty="0">
                <a:latin typeface="Times New Roman" panose="02020603050405020304" pitchFamily="18" charset="0"/>
              </a:rPr>
              <a:t>T </a:t>
            </a:r>
            <a:endParaRPr lang="ja-JP" alt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618818" y="4776124"/>
            <a:ext cx="479718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600" dirty="0">
                <a:latin typeface="Times New Roman" panose="02020603050405020304" pitchFamily="18" charset="0"/>
              </a:rPr>
              <a:t>We have</a:t>
            </a:r>
          </a:p>
          <a:p>
            <a:r>
              <a:rPr lang="en-GB" altLang="ja-JP" sz="2600" i="1" dirty="0">
                <a:latin typeface="Times New Roman" panose="02020603050405020304" pitchFamily="18" charset="0"/>
              </a:rPr>
              <a:t>l = </a:t>
            </a:r>
            <a:r>
              <a:rPr lang="en-GB" altLang="ja-JP" sz="2600" dirty="0">
                <a:latin typeface="Times New Roman" panose="02020603050405020304" pitchFamily="18" charset="0"/>
              </a:rPr>
              <a:t>0, </a:t>
            </a:r>
            <a:r>
              <a:rPr lang="en-GB" altLang="ja-JP" sz="2600" i="1" dirty="0">
                <a:latin typeface="Times New Roman" panose="02020603050405020304" pitchFamily="18" charset="0"/>
              </a:rPr>
              <a:t>m </a:t>
            </a:r>
            <a:r>
              <a:rPr lang="en-GB" altLang="ja-JP" sz="2600" dirty="0">
                <a:latin typeface="Times New Roman" panose="02020603050405020304" pitchFamily="18" charset="0"/>
              </a:rPr>
              <a:t>= 1</a:t>
            </a:r>
          </a:p>
          <a:p>
            <a:r>
              <a:rPr lang="en-US" altLang="ja-JP" sz="2600" dirty="0">
                <a:latin typeface="Times New Roman" panose="02020603050405020304" pitchFamily="18" charset="0"/>
              </a:rPr>
              <a:t>for both elements 2 and 3. Thus,</a:t>
            </a:r>
            <a:endParaRPr lang="ja-JP" altLang="en-US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870" y="3986911"/>
            <a:ext cx="3509963" cy="2871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999" y="1358118"/>
            <a:ext cx="4762683" cy="2521364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01799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0138" y="90714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ja-JP" altLang="en-US" sz="3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138" y="635264"/>
            <a:ext cx="53699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The spring stiffness matrix is given by,</a:t>
            </a:r>
            <a:endParaRPr lang="ja-JP" altLang="en-US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092" y="1703"/>
            <a:ext cx="2591767" cy="15969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0138" y="1426035"/>
            <a:ext cx="86546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Adding this stiffness matrix to the global FE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equation, We have,</a:t>
            </a:r>
            <a:endParaRPr lang="ja-JP" altLang="en-US" sz="2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22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0139"/>
            <a:ext cx="9406100" cy="432437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155071" y="5599347"/>
            <a:ext cx="13420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2600" dirty="0">
                <a:latin typeface="Times New Roman" panose="02020603050405020304" pitchFamily="18" charset="0"/>
              </a:rPr>
              <a:t>in which</a:t>
            </a:r>
            <a:endParaRPr lang="ja-JP" altLang="en-US" sz="2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7105" y="5479804"/>
            <a:ext cx="1560151" cy="8569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17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05" y="203056"/>
            <a:ext cx="6096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ja-JP" sz="2600" dirty="0">
                <a:latin typeface="Times New Roman" panose="02020603050405020304" pitchFamily="18" charset="0"/>
              </a:rPr>
              <a:t>Using the transformation relation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,</a:t>
            </a:r>
            <a:endParaRPr lang="en-GB" altLang="ja-JP" sz="2600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605" y="736763"/>
            <a:ext cx="1174127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we obtain the stiffness matrices in the </a:t>
            </a:r>
            <a:r>
              <a:rPr lang="en-US" altLang="ja-JP" sz="26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global coordinate </a:t>
            </a:r>
            <a:r>
              <a:rPr lang="en-US" altLang="ja-JP" sz="2600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system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for </a:t>
            </a:r>
            <a:r>
              <a:rPr lang="en-US" altLang="ja-JP" sz="2600" dirty="0">
                <a:latin typeface="Times New Roman" panose="02020603050405020304" pitchFamily="18" charset="0"/>
              </a:rPr>
              <a:t>elements 2 and 3,</a:t>
            </a:r>
            <a:endParaRPr lang="ja-JP" alt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578" y="254359"/>
            <a:ext cx="1738354" cy="501312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086" y="1166071"/>
            <a:ext cx="6543327" cy="28129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6086" y="4094299"/>
            <a:ext cx="6583932" cy="276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2756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3705" y="263400"/>
            <a:ext cx="1171193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Assembling the global FE equation and noticing the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following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boundary </a:t>
            </a:r>
            <a:r>
              <a:rPr lang="en-GB" altLang="ja-JP" sz="2600" dirty="0">
                <a:latin typeface="Times New Roman" panose="02020603050405020304" pitchFamily="18" charset="0"/>
              </a:rPr>
              <a:t>conditions,</a:t>
            </a:r>
            <a:endParaRPr lang="ja-JP" alt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04" y="1009023"/>
            <a:ext cx="5672178" cy="13811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3704" y="3135820"/>
            <a:ext cx="52565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we obtain the condensed FE equation,</a:t>
            </a:r>
            <a:endParaRPr lang="ja-JP" alt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05" y="3628264"/>
            <a:ext cx="8310181" cy="3015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3885" y="3628264"/>
            <a:ext cx="1808007" cy="30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6453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5130" y="3833165"/>
            <a:ext cx="4676870" cy="30138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7801" y="457198"/>
            <a:ext cx="28344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2600" dirty="0">
                <a:latin typeface="Times New Roman" panose="02020603050405020304" pitchFamily="18" charset="0"/>
              </a:rPr>
              <a:t>Solving this, we get</a:t>
            </a:r>
            <a:endParaRPr lang="ja-JP" alt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579" y="949641"/>
            <a:ext cx="2921017" cy="25919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7121" y="3523957"/>
            <a:ext cx="785553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To calculate the reaction forces and moments at the two ends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, we </a:t>
            </a:r>
            <a:r>
              <a:rPr lang="en-US" altLang="ja-JP" sz="2600" dirty="0">
                <a:latin typeface="Times New Roman" panose="02020603050405020304" pitchFamily="18" charset="0"/>
              </a:rPr>
              <a:t>employ the element FE equations for element 2 and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element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3</a:t>
            </a:r>
            <a:r>
              <a:rPr lang="en-GB" altLang="ja-JP" sz="2600" dirty="0">
                <a:latin typeface="Times New Roman" panose="02020603050405020304" pitchFamily="18" charset="0"/>
              </a:rPr>
              <a:t>.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We </a:t>
            </a:r>
            <a:r>
              <a:rPr lang="en-GB" altLang="ja-JP" sz="2600" dirty="0">
                <a:latin typeface="Times New Roman" panose="02020603050405020304" pitchFamily="18" charset="0"/>
              </a:rPr>
              <a:t>obtain,</a:t>
            </a:r>
            <a:endParaRPr lang="ja-JP" altLang="en-US" sz="2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121" y="5302375"/>
            <a:ext cx="3138610" cy="15119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9151" y="5377807"/>
            <a:ext cx="2943888" cy="137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9219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992" y="222642"/>
            <a:ext cx="2020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Example </a:t>
            </a:r>
            <a:r>
              <a:rPr lang="ar-SY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181" y="762621"/>
            <a:ext cx="1195881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first example of rigid plane frame analysis, The frame is fixed at nodes 1 and 4 and subjected to a positive horizontal force of 10,000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applied at node 2 and to a positive moment of 5000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-in. applied at node 3. The global-coordinate axes and the element lengths are shown in the figure. Let 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=30x10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 and A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 in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all elements, and let I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=200 in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elements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and 3, and I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=100 in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element 2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ja-JP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773" y="2855502"/>
            <a:ext cx="5510327" cy="400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7515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181" y="423360"/>
            <a:ext cx="16193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Solution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866" y="2570197"/>
            <a:ext cx="113574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equation, 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the global stiffness matrices for each element.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67" y="3062640"/>
            <a:ext cx="7890345" cy="36857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60" y="4249258"/>
            <a:ext cx="1141875" cy="65624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3181" y="1008135"/>
            <a:ext cx="116351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</a:t>
            </a:r>
            <a:r>
              <a:rPr lang="en-US" altLang="ja-JP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general transformed global stiffness matrix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beam element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includes axial force, shear force, and bending moment effects as follows: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598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616" y="268412"/>
            <a:ext cx="121013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ja-JP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1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element 1, the angle between the global x and the local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axes is 90 (counterclockwise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because 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assumed to be directed from node 1 to node 2. </a:t>
            </a:r>
            <a:endParaRPr lang="en-US" altLang="ja-JP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96" y="2582265"/>
            <a:ext cx="5295561" cy="410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9314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91" y="1287383"/>
            <a:ext cx="8327633" cy="27527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0691" y="317495"/>
            <a:ext cx="102472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element 1, we obtain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 </a:t>
            </a:r>
            <a:r>
              <a:rPr lang="en-GB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stiffness matrix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206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" y="262616"/>
            <a:ext cx="11464413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ja-JP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2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element 2, the angle between x and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zero because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directed from node 2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en-GB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Therefore,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2482541"/>
            <a:ext cx="3606586" cy="34785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1385" y="3038956"/>
            <a:ext cx="8230838" cy="292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1109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196" y="219454"/>
            <a:ext cx="1153779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altLang="ja-JP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3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element 3, the angle between x and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270 (or 90) because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x`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directed from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3 to node 4. Therefore,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278" y="1554762"/>
            <a:ext cx="2255630" cy="5252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459" y="2274850"/>
            <a:ext cx="7896797" cy="27769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0196" y="5051778"/>
            <a:ext cx="1153779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Superposition of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application of the boundary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u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=v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=f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u</a:t>
            </a:r>
            <a:r>
              <a:rPr lang="en-US" altLang="ja-JP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=v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=f</a:t>
            </a:r>
            <a:r>
              <a:rPr lang="en-US" altLang="ja-JP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at nodes 1 and 4 yield the reduced set of equations for a longhand solution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131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16" y="680716"/>
            <a:ext cx="9580366" cy="24704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4009" y="3551884"/>
            <a:ext cx="1025452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equation for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displacements and rotations, we have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113" y="4044327"/>
            <a:ext cx="3439230" cy="247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344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07" y="2386024"/>
            <a:ext cx="5769131" cy="17146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0907" y="277989"/>
            <a:ext cx="54895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We now apply the boundary conditions,</a:t>
            </a:r>
            <a:endParaRPr lang="ja-JP" alt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180907" y="1693527"/>
            <a:ext cx="461324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</a:rPr>
              <a:t>The </a:t>
            </a:r>
            <a:r>
              <a:rPr lang="en-US" altLang="ja-JP" sz="2600" dirty="0">
                <a:latin typeface="Times New Roman" panose="02020603050405020304" pitchFamily="18" charset="0"/>
              </a:rPr>
              <a:t>following reduced equation,</a:t>
            </a:r>
            <a:endParaRPr lang="ja-JP" altLang="en-US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07" y="774489"/>
            <a:ext cx="4271402" cy="1071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6424" y="11415"/>
            <a:ext cx="5497847" cy="2495422"/>
          </a:xfrm>
          <a:prstGeom prst="rect">
            <a:avLst/>
          </a:prstGeom>
        </p:spPr>
      </p:pic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24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896" y="4446683"/>
            <a:ext cx="4394449" cy="19652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3804" y="4001616"/>
            <a:ext cx="114377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Solving this equation, we obtain the deflection and rotations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at node </a:t>
            </a:r>
            <a:r>
              <a:rPr lang="en-US" altLang="ja-JP" sz="2600" dirty="0">
                <a:latin typeface="Times New Roman" panose="02020603050405020304" pitchFamily="18" charset="0"/>
              </a:rPr>
              <a:t>2 and node 3,</a:t>
            </a:r>
            <a:endParaRPr lang="ja-JP" altLang="en-US" sz="2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0038" y="4700975"/>
            <a:ext cx="3546626" cy="1583100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4928345" y="5257908"/>
            <a:ext cx="635328" cy="469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="" xmlns:p14="http://schemas.microsoft.com/office/powerpoint/2010/main" val="9370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792" y="523437"/>
            <a:ext cx="637386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element forces can now be obtained using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7343" y="624888"/>
            <a:ext cx="2227391" cy="390992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48792" y="991793"/>
            <a:ext cx="56060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displacements at node 2, we have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339" y="1494268"/>
            <a:ext cx="7020456" cy="26316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4339" y="4135988"/>
            <a:ext cx="3282637" cy="248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0349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732" y="322714"/>
            <a:ext cx="27671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using </a:t>
            </a:r>
            <a:r>
              <a:rPr lang="en-GB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k` </a:t>
            </a:r>
            <a:r>
              <a:rPr lang="en-GB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15" y="992069"/>
            <a:ext cx="6997165" cy="2406402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295732" y="3412471"/>
            <a:ext cx="48654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 element 1 local forces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09" y="3918914"/>
            <a:ext cx="10080333" cy="241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8904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496" y="384937"/>
            <a:ext cx="119095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equation, 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the local forces acting on element 1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06" y="877380"/>
            <a:ext cx="4033466" cy="2882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93" y="3695250"/>
            <a:ext cx="8216862" cy="1481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38" y="5284388"/>
            <a:ext cx="8397643" cy="157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103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92" y="1144633"/>
            <a:ext cx="3180896" cy="42851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458" y="546194"/>
            <a:ext cx="4046697" cy="25707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487" y="3116979"/>
            <a:ext cx="2439897" cy="374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42251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496" y="384937"/>
            <a:ext cx="1190950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equation, 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the local forces acting on element 1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06" y="877380"/>
            <a:ext cx="4033466" cy="2882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93" y="3695250"/>
            <a:ext cx="8216862" cy="1481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38" y="5284388"/>
            <a:ext cx="8397643" cy="157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103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92" y="1144633"/>
            <a:ext cx="3180896" cy="42851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458" y="546194"/>
            <a:ext cx="4046697" cy="25707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487" y="3116979"/>
            <a:ext cx="2439897" cy="374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4225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181" y="206599"/>
            <a:ext cx="2020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Example </a:t>
            </a:r>
            <a:r>
              <a:rPr lang="ar-SY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181" y="1008135"/>
            <a:ext cx="1195881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illustrate the procedure for solving frames subjected to distributed loads, solve the</a:t>
            </a:r>
          </a:p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rigid plane frame shown in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 below.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 is fixed at nodes 1 and 3 and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subjected to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uniformly distributed load of 1000 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ja-JP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applied downward over element 2.</a:t>
            </a:r>
          </a:p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global-coordinate axes have been established at node 1. The element lengths are</a:t>
            </a:r>
          </a:p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shown in the figure. Let 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30x10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psi, A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I=1000 in</a:t>
            </a:r>
            <a:r>
              <a:rPr lang="en-US" altLang="ja-JP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both</a:t>
            </a:r>
          </a:p>
          <a:p>
            <a:r>
              <a:rPr lang="en-GB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the frame.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975" y="3717886"/>
            <a:ext cx="4403284" cy="2927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540" y="3717886"/>
            <a:ext cx="4943517" cy="29270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17529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5" y="937102"/>
            <a:ext cx="7357285" cy="16114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4188" y="3657600"/>
            <a:ext cx="5535710" cy="3113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4410" y="233003"/>
            <a:ext cx="4787590" cy="31327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087" y="334152"/>
            <a:ext cx="16193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Solution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879" y="2617983"/>
            <a:ext cx="6635930" cy="16640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9910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102" y="340333"/>
            <a:ext cx="11136352" cy="1220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then use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equation of global stiffness matrix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each element stiffness matrix: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611" y="2313020"/>
            <a:ext cx="7864162" cy="15413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102" y="1692401"/>
            <a:ext cx="11136352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1</a:t>
            </a:r>
            <a:endParaRPr lang="ja-JP" altLang="en-US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03" y="3911224"/>
            <a:ext cx="5025482" cy="139525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37137" y="4367367"/>
            <a:ext cx="49920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Simplifying the equation,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2892" y="5042823"/>
            <a:ext cx="4460562" cy="146949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27101" y="5521134"/>
            <a:ext cx="667579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only the parts of the stiffness matrix associated with degrees of freedom at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 2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included because node 1 is fixed.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8003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191" y="802888"/>
            <a:ext cx="6165755" cy="13427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5440" y="182269"/>
            <a:ext cx="11136352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2</a:t>
            </a:r>
            <a:endParaRPr lang="ja-JP" altLang="en-US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40" y="2273951"/>
            <a:ext cx="4691097" cy="1323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440" y="4056922"/>
            <a:ext cx="4891820" cy="15835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5440" y="3525285"/>
            <a:ext cx="49920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Simplifying the equation,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7034" y="5679692"/>
            <a:ext cx="1073475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where, again, only the parts of the stiffness matrix associated with degrees of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 at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2 are included because node 3 is fixed. </a:t>
            </a:r>
            <a:endParaRPr lang="en-US" altLang="ja-JP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74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411" y="1297530"/>
            <a:ext cx="3621816" cy="21370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2282" y="569112"/>
            <a:ext cx="1066800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</a:rPr>
              <a:t>From the global FE equation, we obtain the nodal </a:t>
            </a:r>
            <a:r>
              <a:rPr lang="en-US" altLang="ja-JP" sz="2600" dirty="0" smtClean="0">
                <a:latin typeface="Times New Roman" panose="02020603050405020304" pitchFamily="18" charset="0"/>
              </a:rPr>
              <a:t>reaction </a:t>
            </a:r>
            <a:r>
              <a:rPr lang="en-GB" altLang="ja-JP" sz="2600" dirty="0" smtClean="0">
                <a:latin typeface="Times New Roman" panose="02020603050405020304" pitchFamily="18" charset="0"/>
              </a:rPr>
              <a:t>forces </a:t>
            </a:r>
            <a:r>
              <a:rPr lang="en-GB" altLang="ja-JP" sz="2600" dirty="0">
                <a:latin typeface="Times New Roman" panose="02020603050405020304" pitchFamily="18" charset="0"/>
              </a:rPr>
              <a:t>as,</a:t>
            </a:r>
            <a:endParaRPr lang="ja-JP" altLang="en-US" sz="2600" dirty="0"/>
          </a:p>
        </p:txBody>
      </p:sp>
      <p:sp>
        <p:nvSpPr>
          <p:cNvPr id="6" name="Rectangle 5"/>
          <p:cNvSpPr/>
          <p:nvPr/>
        </p:nvSpPr>
        <p:spPr>
          <a:xfrm>
            <a:off x="452282" y="3670532"/>
            <a:ext cx="488306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</a:rPr>
              <a:t>The free </a:t>
            </a:r>
            <a:r>
              <a:rPr lang="en-US" altLang="ja-JP" sz="2600" dirty="0">
                <a:latin typeface="Times New Roman" panose="02020603050405020304" pitchFamily="18" charset="0"/>
              </a:rPr>
              <a:t>body diagram of the beam</a:t>
            </a:r>
            <a:endParaRPr lang="ja-JP" altLang="en-US" sz="2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649" y="4293893"/>
            <a:ext cx="5773410" cy="2468861"/>
          </a:xfrm>
          <a:prstGeom prst="rect">
            <a:avLst/>
          </a:prstGeom>
        </p:spPr>
      </p:pic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25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55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219" y="353266"/>
            <a:ext cx="11247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superimposing the stiffness matrices of the elements,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nodal forces and moments only at node 2 (because the structure is fixed at node 3), we have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19" y="1449660"/>
            <a:ext cx="7168424" cy="15921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3219" y="3245676"/>
            <a:ext cx="112478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equation for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displacements and the rotation at node 2, we obtain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19" y="3738119"/>
            <a:ext cx="3844350" cy="14584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6045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722" y="334537"/>
            <a:ext cx="1168647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forces in each element can now be determined. The procedure for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that are subjected to a distributed load must be applied to element 2. </a:t>
            </a:r>
            <a:endParaRPr lang="en-US" altLang="ja-JP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Recall that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local forces are given by </a:t>
            </a:r>
            <a:endParaRPr lang="en-US" altLang="ja-JP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 1, we then have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219" y="1777324"/>
            <a:ext cx="2257676" cy="386013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64" y="2827527"/>
            <a:ext cx="7751231" cy="24925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3999" y="3047969"/>
            <a:ext cx="3048001" cy="2472872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8452624" y="3925229"/>
            <a:ext cx="691376" cy="602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17177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7354"/>
            <a:ext cx="9362143" cy="29216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3172" y="612646"/>
            <a:ext cx="82850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local stiffness matrix for frame element, 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3172" y="4486572"/>
            <a:ext cx="442140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forces in element 1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18" y="5116614"/>
            <a:ext cx="7114820" cy="10265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541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079" y="481073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ar-SY" altLang="ja-JP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ja-JP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956" y="1096626"/>
            <a:ext cx="11862921" cy="1220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displacement and rotation at node 2 and the element forces for the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uniform beam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 internal hinge at node 2 shown in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Figure.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EI be a constant.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901" y="2714979"/>
            <a:ext cx="4764810" cy="2068035"/>
          </a:xfrm>
          <a:prstGeom prst="rect">
            <a:avLst/>
          </a:prstGeom>
        </p:spPr>
      </p:pic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32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3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621" y="2006772"/>
            <a:ext cx="4367037" cy="207372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9079" y="270059"/>
            <a:ext cx="5013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ja-JP" altLang="en-US" sz="3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079" y="885612"/>
            <a:ext cx="11675352" cy="1220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consider the hinge as part of element 1. Therefore, with the hinge located</a:t>
            </a:r>
          </a:p>
          <a:p>
            <a:pPr>
              <a:lnSpc>
                <a:spcPct val="150000"/>
              </a:lnSpc>
            </a:pP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right end of element 1,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stiffness matrix of element 1 with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L=a is,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654" y="4811356"/>
            <a:ext cx="5184945" cy="20466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9079" y="4008452"/>
            <a:ext cx="1167535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consider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hinge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 as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 2. So we use the standard beam element stiffness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matrix for element 2.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33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486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3035" y="4593974"/>
            <a:ext cx="9861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Superimposing the two stiffness equations and applying the boundary conditions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597" y="5363212"/>
            <a:ext cx="5655212" cy="472716"/>
          </a:xfrm>
          <a:prstGeom prst="rect">
            <a:avLst/>
          </a:prstGeom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19238" y="619758"/>
            <a:ext cx="4959350" cy="3557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3414" y="695705"/>
            <a:ext cx="88860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 the total stiffness matrix and total set of equations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3767" y="3454564"/>
            <a:ext cx="46025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equation,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038" y="4314797"/>
            <a:ext cx="3098121" cy="1914531"/>
          </a:xfrm>
          <a:prstGeom prst="rect">
            <a:avLst/>
          </a:prstGeom>
        </p:spPr>
      </p:pic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34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7294" y="1667435"/>
            <a:ext cx="3290748" cy="1474135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1334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3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799" y="152400"/>
            <a:ext cx="5930519" cy="17892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0883" y="1875930"/>
            <a:ext cx="690605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Simplifying </a:t>
            </a:r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equation,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obtain the forces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3" y="2354305"/>
            <a:ext cx="2039574" cy="8883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6729" y="2326170"/>
            <a:ext cx="2193821" cy="9627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5190" y="2368374"/>
            <a:ext cx="2268023" cy="10020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800" y="3697677"/>
            <a:ext cx="8162707" cy="28178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9725" y="3315782"/>
            <a:ext cx="2352675" cy="307279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0883" y="3274791"/>
            <a:ext cx="117230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ja-JP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the element 2 forces as</a:t>
            </a:r>
            <a:endParaRPr lang="ja-JP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39200" y="6364518"/>
            <a:ext cx="2743200" cy="365125"/>
          </a:xfrm>
        </p:spPr>
        <p:txBody>
          <a:bodyPr/>
          <a:lstStyle/>
          <a:p>
            <a:r>
              <a:rPr kumimoji="1" lang="en-US" altLang="ja-JP" sz="2400" b="1" dirty="0" smtClean="0">
                <a:solidFill>
                  <a:schemeClr val="tx1"/>
                </a:solidFill>
                <a:cs typeface="+mj-cs"/>
              </a:rPr>
              <a:t>35</a:t>
            </a:r>
            <a:endParaRPr kumimoji="1" lang="ja-JP" altLang="en-US" sz="2400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39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3606</TotalTime>
  <Words>1203</Words>
  <Application>Microsoft Office PowerPoint</Application>
  <PresentationFormat>Custom</PresentationFormat>
  <Paragraphs>109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300</cp:revision>
  <dcterms:created xsi:type="dcterms:W3CDTF">2016-07-19T04:49:46Z</dcterms:created>
  <dcterms:modified xsi:type="dcterms:W3CDTF">2020-04-03T18:27:08Z</dcterms:modified>
</cp:coreProperties>
</file>