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78" r:id="rId2"/>
    <p:sldId id="363" r:id="rId3"/>
    <p:sldId id="372" r:id="rId4"/>
    <p:sldId id="360" r:id="rId5"/>
    <p:sldId id="364" r:id="rId6"/>
    <p:sldId id="365" r:id="rId7"/>
    <p:sldId id="366" r:id="rId8"/>
    <p:sldId id="367" r:id="rId9"/>
    <p:sldId id="368" r:id="rId10"/>
    <p:sldId id="369" r:id="rId11"/>
    <p:sldId id="370" r:id="rId12"/>
    <p:sldId id="373" r:id="rId13"/>
    <p:sldId id="374" r:id="rId14"/>
    <p:sldId id="375" r:id="rId15"/>
    <p:sldId id="376" r:id="rId16"/>
    <p:sldId id="378" r:id="rId17"/>
    <p:sldId id="377" r:id="rId18"/>
    <p:sldId id="379" r:id="rId19"/>
    <p:sldId id="380" r:id="rId20"/>
    <p:sldId id="381" r:id="rId21"/>
    <p:sldId id="383" r:id="rId22"/>
    <p:sldId id="384" r:id="rId23"/>
    <p:sldId id="386" r:id="rId24"/>
    <p:sldId id="388" r:id="rId25"/>
    <p:sldId id="389" r:id="rId26"/>
    <p:sldId id="390" r:id="rId27"/>
    <p:sldId id="391" r:id="rId28"/>
    <p:sldId id="392" r:id="rId29"/>
    <p:sldId id="395" r:id="rId30"/>
    <p:sldId id="393" r:id="rId31"/>
    <p:sldId id="394" r:id="rId3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67" autoAdjust="0"/>
    <p:restoredTop sz="94660"/>
  </p:normalViewPr>
  <p:slideViewPr>
    <p:cSldViewPr snapToGrid="0">
      <p:cViewPr varScale="1">
        <p:scale>
          <a:sx n="42" d="100"/>
          <a:sy n="42" d="100"/>
        </p:scale>
        <p:origin x="126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D5AA2-B24D-4019-9DB1-B79974CB4EF7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 smtClean="0"/>
              <a:t>Dr.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77B7-96D1-42FB-BE84-E81A4FCD8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313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5A5634-F303-4E92-BB73-BF95E0D11066}" type="datetimeFigureOut">
              <a:rPr lang="ar-SY" smtClean="0"/>
              <a:t>15/09/1439</a:t>
            </a:fld>
            <a:endParaRPr lang="ar-S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en-US" smtClean="0"/>
              <a:t>Dr.</a:t>
            </a:r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0B4325B-26A1-48E9-994F-9FD4368D084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2724053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3F92-A14D-471A-AA26-68C68FAE4BEB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3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2A86-57DC-4BDC-AFC0-376F488B2251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50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F43C-3F17-4178-881F-A3D44DD0CE39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79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EFC6-F168-4645-8772-6B86AE4F4B10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4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B0A7-866F-407D-A694-191774122396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09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0903-DD81-4890-8F4C-6498868C40F4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75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4DC5-CC75-41EA-A0C7-7D427BB52008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561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831C-6A4C-4CBE-8072-32074C5A3B4B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21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FCCF-03BE-419E-88D5-55AA8B38E487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0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F10D1-6D71-4FF0-88A6-93370029B5ED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14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CC98-B571-4824-8800-E5B5FA2175F3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44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18D43-6C1D-496A-8BE4-2B5BD218EF23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09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2465" y="1081467"/>
            <a:ext cx="9144000" cy="1815622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Finite element programming with </a:t>
            </a:r>
            <a:r>
              <a:rPr lang="en-GB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Matlab</a:t>
            </a:r>
            <a:endParaRPr lang="en-GB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4016" y="3999982"/>
            <a:ext cx="9800897" cy="465466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70C0"/>
                </a:solidFill>
                <a:latin typeface="Aharoni" panose="02010803020104030203" pitchFamily="2" charset="-79"/>
              </a:rPr>
              <a:t>Matrix Algebra with MATLAB </a:t>
            </a:r>
            <a:endParaRPr lang="ar-SY" sz="3600" dirty="0">
              <a:solidFill>
                <a:srgbClr val="0070C0"/>
              </a:solidFill>
              <a:latin typeface="Aharoni" panose="02010803020104030203" pitchFamily="2" charset="-79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19293" y="3366726"/>
            <a:ext cx="2890345" cy="52152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ja-JP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Lecture-9</a:t>
            </a:r>
            <a:endParaRPr lang="ja-JP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580098" y="6499274"/>
            <a:ext cx="2501543" cy="35872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ja-JP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GB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ja-JP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Reem</a:t>
            </a:r>
            <a:r>
              <a:rPr lang="en-GB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ja-JP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Alsehnawi</a:t>
            </a:r>
            <a:endParaRPr lang="ja-JP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44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8585" y="999587"/>
            <a:ext cx="1144172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Ø"/>
            </a:pPr>
            <a:r>
              <a:rPr lang="ar-SY" altLang="ja-JP" sz="2800" b="1" dirty="0" smtClean="0">
                <a:solidFill>
                  <a:srgbClr val="7030A0"/>
                </a:solidFill>
              </a:rPr>
              <a:t>الترتيب </a:t>
            </a:r>
            <a:r>
              <a:rPr lang="ar-SY" altLang="ja-JP" sz="2800" b="1" dirty="0">
                <a:solidFill>
                  <a:srgbClr val="7030A0"/>
                </a:solidFill>
              </a:rPr>
              <a:t>المفرد </a:t>
            </a:r>
            <a:r>
              <a:rPr lang="en-US" altLang="ja-JP" sz="2800" b="1" dirty="0">
                <a:solidFill>
                  <a:srgbClr val="7030A0"/>
                </a:solidFill>
              </a:rPr>
              <a:t>Single Index Number</a:t>
            </a:r>
            <a:r>
              <a:rPr lang="ar-SY" altLang="ja-JP" sz="2800" b="1" dirty="0">
                <a:solidFill>
                  <a:srgbClr val="7030A0"/>
                </a:solidFill>
              </a:rPr>
              <a:t> </a:t>
            </a:r>
          </a:p>
          <a:p>
            <a:pPr rtl="1"/>
            <a:endParaRPr lang="ar-SY" altLang="ja-JP" sz="2800" dirty="0" smtClean="0"/>
          </a:p>
          <a:p>
            <a:pPr rtl="1"/>
            <a:endParaRPr lang="ar-SY" altLang="ja-JP" sz="2800" dirty="0"/>
          </a:p>
          <a:p>
            <a:pPr rtl="1"/>
            <a:endParaRPr lang="ar-SY" altLang="ja-JP" sz="2800" dirty="0" smtClean="0"/>
          </a:p>
          <a:p>
            <a:pPr rtl="1"/>
            <a:endParaRPr lang="ar-SY" altLang="ja-JP" sz="2800" dirty="0" smtClean="0"/>
          </a:p>
          <a:p>
            <a:pPr rtl="1"/>
            <a:endParaRPr lang="ar-SY" altLang="ja-JP" sz="2800" dirty="0"/>
          </a:p>
          <a:p>
            <a:pPr rtl="1"/>
            <a:r>
              <a:rPr lang="en-US" altLang="ja-JP" sz="2800" dirty="0" smtClean="0"/>
              <a:t>&gt;&gt; </a:t>
            </a:r>
            <a:r>
              <a:rPr lang="en-US" altLang="ja-JP" sz="2800" dirty="0"/>
              <a:t>A=[</a:t>
            </a:r>
            <a:r>
              <a:rPr lang="en-US" altLang="ja-JP" sz="2800" dirty="0" smtClean="0"/>
              <a:t>2    4     17     62</a:t>
            </a:r>
            <a:endParaRPr lang="en-US" altLang="ja-JP" sz="2800" dirty="0"/>
          </a:p>
          <a:p>
            <a:pPr rtl="1"/>
            <a:r>
              <a:rPr lang="en-US" altLang="ja-JP" sz="2800" dirty="0"/>
              <a:t>3 </a:t>
            </a:r>
            <a:r>
              <a:rPr lang="en-US" altLang="ja-JP" sz="2800" dirty="0" smtClean="0"/>
              <a:t>     2      </a:t>
            </a:r>
            <a:r>
              <a:rPr lang="en-US" altLang="ja-JP" sz="2800" dirty="0"/>
              <a:t>1 </a:t>
            </a:r>
            <a:r>
              <a:rPr lang="en-US" altLang="ja-JP" sz="2800" dirty="0" smtClean="0"/>
              <a:t>     8</a:t>
            </a:r>
            <a:endParaRPr lang="en-US" altLang="ja-JP" sz="2800" dirty="0"/>
          </a:p>
          <a:p>
            <a:pPr rtl="1"/>
            <a:r>
              <a:rPr lang="en-US" altLang="ja-JP" sz="2800" dirty="0" smtClean="0"/>
              <a:t>9      21    </a:t>
            </a:r>
            <a:r>
              <a:rPr lang="en-US" altLang="ja-JP" sz="2800" dirty="0"/>
              <a:t>5 </a:t>
            </a:r>
            <a:r>
              <a:rPr lang="en-US" altLang="ja-JP" sz="2800" dirty="0" smtClean="0"/>
              <a:t>     11];</a:t>
            </a:r>
            <a:endParaRPr lang="ar-SY" altLang="ja-JP" sz="2800" dirty="0" smtClean="0"/>
          </a:p>
          <a:p>
            <a:pPr rtl="1"/>
            <a:endParaRPr lang="en-US" altLang="ja-JP" sz="2800" dirty="0"/>
          </a:p>
          <a:p>
            <a:pPr rtl="1"/>
            <a:r>
              <a:rPr lang="en-US" altLang="ja-JP" sz="2800" dirty="0"/>
              <a:t>&gt;&gt; A(</a:t>
            </a:r>
            <a:r>
              <a:rPr lang="en-US" altLang="ja-JP" sz="2800" b="1" dirty="0">
                <a:solidFill>
                  <a:srgbClr val="FF0000"/>
                </a:solidFill>
              </a:rPr>
              <a:t>8</a:t>
            </a:r>
            <a:r>
              <a:rPr lang="en-US" altLang="ja-JP" sz="2800" dirty="0"/>
              <a:t>)</a:t>
            </a:r>
          </a:p>
          <a:p>
            <a:pPr rtl="1"/>
            <a:r>
              <a:rPr lang="en-US" altLang="ja-JP" sz="2800" dirty="0" err="1"/>
              <a:t>ans</a:t>
            </a:r>
            <a:r>
              <a:rPr lang="en-US" altLang="ja-JP" sz="2800" dirty="0"/>
              <a:t> =</a:t>
            </a:r>
          </a:p>
          <a:p>
            <a:pPr rtl="1"/>
            <a:r>
              <a:rPr lang="en-US" altLang="ja-JP" sz="2800" dirty="0">
                <a:solidFill>
                  <a:srgbClr val="FF0000"/>
                </a:solidFill>
              </a:rPr>
              <a:t>1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257608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 </a:t>
            </a:r>
            <a:r>
              <a:rPr lang="en-GB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 with matrices)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10</a:t>
            </a:fld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42199"/>
          <a:stretch/>
        </p:blipFill>
        <p:spPr>
          <a:xfrm>
            <a:off x="4974682" y="1756498"/>
            <a:ext cx="6379118" cy="2841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662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107941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 </a:t>
            </a:r>
            <a:r>
              <a:rPr lang="en-GB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 with matrices)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11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45169" y="754272"/>
            <a:ext cx="81827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Ø"/>
            </a:pPr>
            <a:r>
              <a:rPr lang="ar-SY" altLang="ja-JP" sz="2800" b="1" dirty="0" smtClean="0">
                <a:solidFill>
                  <a:srgbClr val="7030A0"/>
                </a:solidFill>
              </a:rPr>
              <a:t>الترتيب المزدوج 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7572" y="1152536"/>
            <a:ext cx="1184030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GB" altLang="ja-JP" sz="2800" dirty="0" smtClean="0"/>
              <a:t>&gt;&gt;</a:t>
            </a:r>
            <a:r>
              <a:rPr lang="en-US" altLang="ja-JP" sz="2800" dirty="0" smtClean="0"/>
              <a:t>A(2,3</a:t>
            </a:r>
            <a:r>
              <a:rPr lang="en-US" altLang="ja-JP" sz="2800" dirty="0"/>
              <a:t>)</a:t>
            </a:r>
          </a:p>
          <a:p>
            <a:pPr rtl="1"/>
            <a:r>
              <a:rPr lang="en-US" altLang="ja-JP" sz="2800" dirty="0" err="1"/>
              <a:t>ans</a:t>
            </a:r>
            <a:r>
              <a:rPr lang="en-US" altLang="ja-JP" sz="2800" dirty="0"/>
              <a:t> =</a:t>
            </a:r>
          </a:p>
          <a:p>
            <a:pPr rtl="1"/>
            <a:r>
              <a:rPr lang="en-US" altLang="ja-JP" sz="2800" dirty="0" smtClean="0"/>
              <a:t>         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1</a:t>
            </a:r>
            <a:endParaRPr lang="en-US" altLang="ja-JP" sz="2800" b="1" dirty="0">
              <a:solidFill>
                <a:srgbClr val="FF0000"/>
              </a:solidFill>
            </a:endParaRPr>
          </a:p>
          <a:p>
            <a:pPr algn="r"/>
            <a:r>
              <a:rPr lang="en-GB" altLang="ja-JP" sz="2800" dirty="0" smtClean="0"/>
              <a:t> </a:t>
            </a:r>
            <a:r>
              <a:rPr lang="ar-SY" altLang="ja-JP" sz="2800" dirty="0" smtClean="0"/>
              <a:t> لتعريف </a:t>
            </a:r>
            <a:r>
              <a:rPr lang="ar-SY" altLang="ja-JP" sz="2800" dirty="0"/>
              <a:t>آخر سطر أو عمود في المصفوفة. </a:t>
            </a:r>
            <a:r>
              <a:rPr lang="en-US" altLang="ja-JP" sz="2800" dirty="0"/>
              <a:t>end </a:t>
            </a:r>
            <a:r>
              <a:rPr lang="ar-SY" altLang="ja-JP" sz="2800" dirty="0"/>
              <a:t>ملاحظة هامة: يمكن استخدام كلمة</a:t>
            </a:r>
          </a:p>
          <a:p>
            <a:pPr rtl="1"/>
            <a:r>
              <a:rPr lang="en-US" altLang="ja-JP" sz="2800" dirty="0" smtClean="0"/>
              <a:t>&gt;&gt;A(end,2)</a:t>
            </a:r>
            <a:endParaRPr lang="en-US" altLang="ja-JP" sz="2800" dirty="0"/>
          </a:p>
          <a:p>
            <a:pPr rtl="1"/>
            <a:r>
              <a:rPr lang="en-US" altLang="ja-JP" sz="2800" dirty="0" err="1"/>
              <a:t>ans</a:t>
            </a:r>
            <a:r>
              <a:rPr lang="en-US" altLang="ja-JP" sz="2800" dirty="0"/>
              <a:t> =</a:t>
            </a:r>
          </a:p>
          <a:p>
            <a:pPr rtl="1"/>
            <a:r>
              <a:rPr lang="en-US" altLang="ja-JP" sz="2800" dirty="0" smtClean="0">
                <a:solidFill>
                  <a:srgbClr val="FF0000"/>
                </a:solidFill>
              </a:rPr>
              <a:t>         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21</a:t>
            </a:r>
            <a:endParaRPr lang="en-US" altLang="ja-JP" sz="2800" b="1" dirty="0">
              <a:solidFill>
                <a:srgbClr val="FF0000"/>
              </a:solidFill>
            </a:endParaRPr>
          </a:p>
          <a:p>
            <a:pPr algn="r" rtl="1"/>
            <a:r>
              <a:rPr lang="ar-SY" altLang="ja-JP" sz="2800" dirty="0"/>
              <a:t>لاستخلاص العنصر الأخير في المصفوفة، أي العنصر الذي يوجد عند تقاطع آخر سطر و آخر عمود، نستخدم:</a:t>
            </a:r>
          </a:p>
          <a:p>
            <a:pPr rtl="1"/>
            <a:r>
              <a:rPr lang="en-US" altLang="ja-JP" sz="2800" dirty="0" smtClean="0"/>
              <a:t>&gt;&gt;A(end</a:t>
            </a:r>
            <a:r>
              <a:rPr lang="en-US" altLang="ja-JP" sz="2800" dirty="0"/>
              <a:t>)</a:t>
            </a:r>
          </a:p>
          <a:p>
            <a:pPr rtl="1"/>
            <a:r>
              <a:rPr lang="en-US" altLang="ja-JP" sz="2800" dirty="0" err="1"/>
              <a:t>ans</a:t>
            </a:r>
            <a:r>
              <a:rPr lang="en-US" altLang="ja-JP" sz="2800" dirty="0"/>
              <a:t> =</a:t>
            </a:r>
          </a:p>
          <a:p>
            <a:pPr rtl="1"/>
            <a:r>
              <a:rPr lang="en-US" altLang="ja-JP" sz="2800" dirty="0" smtClean="0"/>
              <a:t>         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11</a:t>
            </a:r>
            <a:endParaRPr lang="ja-JP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740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107941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 </a:t>
            </a:r>
            <a:r>
              <a:rPr lang="en-GB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 with matrices)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12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1885" y="754272"/>
            <a:ext cx="1096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Ø"/>
            </a:pPr>
            <a:r>
              <a:rPr lang="ar-SY" altLang="ja-JP" sz="2800" b="1" dirty="0" smtClean="0">
                <a:solidFill>
                  <a:srgbClr val="7030A0"/>
                </a:solidFill>
              </a:rPr>
              <a:t>التوابع </a:t>
            </a:r>
            <a:r>
              <a:rPr lang="ar-SY" altLang="ja-JP" sz="2800" b="1" dirty="0">
                <a:solidFill>
                  <a:srgbClr val="7030A0"/>
                </a:solidFill>
              </a:rPr>
              <a:t>المستخدمة لتحديد أبعاد المصفوفة 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Matrix </a:t>
            </a:r>
            <a:r>
              <a:rPr lang="en-US" altLang="ja-JP" sz="2800" b="1" dirty="0">
                <a:solidFill>
                  <a:srgbClr val="7030A0"/>
                </a:solidFill>
              </a:rPr>
              <a:t>Dimension Functions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160" y="1400603"/>
            <a:ext cx="11392718" cy="492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177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107941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 </a:t>
            </a:r>
            <a:r>
              <a:rPr lang="en-GB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 with matrices)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13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1885" y="754272"/>
            <a:ext cx="1096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مسألة: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7572" y="1152536"/>
            <a:ext cx="118403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dirty="0" smtClean="0"/>
              <a:t>أنشأ كلاً من المصفوفات التالية:</a:t>
            </a:r>
            <a:endParaRPr lang="ja-JP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645" y="948925"/>
            <a:ext cx="5876237" cy="145366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21753" y="2428879"/>
            <a:ext cx="1109003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400" dirty="0" smtClean="0"/>
              <a:t>1- أنشأ </a:t>
            </a:r>
            <a:r>
              <a:rPr lang="ar-SY" altLang="ja-JP" sz="2400" dirty="0"/>
              <a:t>شعاع عمودي </a:t>
            </a:r>
            <a:r>
              <a:rPr lang="ar-SY" altLang="ja-JP" sz="2400" dirty="0" smtClean="0"/>
              <a:t>يدعى</a:t>
            </a:r>
            <a:r>
              <a:rPr lang="en-US" altLang="ja-JP" sz="2400" dirty="0" smtClean="0"/>
              <a:t>d </a:t>
            </a:r>
            <a:r>
              <a:rPr lang="ar-SY" altLang="ja-JP" sz="2400" dirty="0" smtClean="0"/>
              <a:t> مؤلف </a:t>
            </a:r>
            <a:r>
              <a:rPr lang="ar-SY" altLang="ja-JP" sz="2400" dirty="0"/>
              <a:t>من من العناصر الموجودة ضمن العمود الثالث في المصفوفة </a:t>
            </a:r>
            <a:r>
              <a:rPr lang="en-US" altLang="ja-JP" sz="2400" dirty="0" smtClean="0"/>
              <a:t>A</a:t>
            </a:r>
            <a:r>
              <a:rPr lang="ar-SY" altLang="ja-JP" sz="2400" dirty="0" smtClean="0"/>
              <a:t>.</a:t>
            </a:r>
            <a:endParaRPr lang="ar-SY" altLang="ja-JP" sz="2400" dirty="0"/>
          </a:p>
          <a:p>
            <a:pPr algn="r" rtl="1"/>
            <a:r>
              <a:rPr lang="ar-SY" altLang="ja-JP" sz="2400" dirty="0" smtClean="0"/>
              <a:t>2-</a:t>
            </a:r>
            <a:r>
              <a:rPr lang="en-US" altLang="ja-JP" sz="2400" dirty="0" smtClean="0"/>
              <a:t> </a:t>
            </a:r>
            <a:r>
              <a:rPr lang="ar-SY" altLang="ja-JP" sz="2400" dirty="0"/>
              <a:t>أنشأ مصفوفة تدعى </a:t>
            </a:r>
            <a:r>
              <a:rPr lang="en-US" altLang="ja-JP" sz="2400" dirty="0"/>
              <a:t>E </a:t>
            </a:r>
            <a:r>
              <a:rPr lang="ar-SY" altLang="ja-JP" sz="2400" dirty="0" smtClean="0"/>
              <a:t> بحيث </a:t>
            </a:r>
            <a:r>
              <a:rPr lang="ar-SY" altLang="ja-JP" sz="2400" dirty="0"/>
              <a:t>يكون العمود الأول فيها الشعاع </a:t>
            </a:r>
            <a:r>
              <a:rPr lang="en-US" altLang="ja-JP" sz="2400" dirty="0"/>
              <a:t>b </a:t>
            </a:r>
            <a:r>
              <a:rPr lang="ar-SY" altLang="ja-JP" sz="2400" dirty="0" smtClean="0"/>
              <a:t> و </a:t>
            </a:r>
            <a:r>
              <a:rPr lang="ar-SY" altLang="ja-JP" sz="2400" dirty="0"/>
              <a:t>الثاني الشعاع </a:t>
            </a:r>
            <a:r>
              <a:rPr lang="en-US" altLang="ja-JP" sz="2400" dirty="0" smtClean="0"/>
              <a:t>d</a:t>
            </a:r>
            <a:r>
              <a:rPr lang="ar-SY" altLang="ja-JP" sz="2400" dirty="0" smtClean="0"/>
              <a:t>.</a:t>
            </a:r>
          </a:p>
          <a:p>
            <a:pPr algn="r" rtl="1"/>
            <a:r>
              <a:rPr lang="ar-SY" altLang="ja-JP" sz="2400" dirty="0" smtClean="0"/>
              <a:t>3- أنشأ </a:t>
            </a:r>
            <a:r>
              <a:rPr lang="ar-SY" altLang="ja-JP" sz="2400" dirty="0"/>
              <a:t>شعاع عمودي يدعى </a:t>
            </a:r>
            <a:r>
              <a:rPr lang="en-US" altLang="ja-JP" sz="2400" dirty="0"/>
              <a:t>f </a:t>
            </a:r>
            <a:r>
              <a:rPr lang="ar-SY" altLang="ja-JP" sz="2400" dirty="0" smtClean="0"/>
              <a:t> بحيث </a:t>
            </a:r>
            <a:r>
              <a:rPr lang="ar-SY" altLang="ja-JP" sz="2400" dirty="0"/>
              <a:t>تكون أول ثلاثة عناصر فيه هي عناصر الشعاع </a:t>
            </a:r>
            <a:r>
              <a:rPr lang="en-US" altLang="ja-JP" sz="2400" dirty="0"/>
              <a:t>b </a:t>
            </a:r>
            <a:r>
              <a:rPr lang="ar-SY" altLang="ja-JP" sz="2400" dirty="0" smtClean="0"/>
              <a:t> و </a:t>
            </a:r>
            <a:r>
              <a:rPr lang="ar-SY" altLang="ja-JP" sz="2400" dirty="0"/>
              <a:t>آخر ثلاثة عناصر </a:t>
            </a:r>
            <a:r>
              <a:rPr lang="ar-SY" altLang="ja-JP" sz="2400" dirty="0" smtClean="0"/>
              <a:t>فيه هي </a:t>
            </a:r>
            <a:r>
              <a:rPr lang="ar-SY" altLang="ja-JP" sz="2400" dirty="0"/>
              <a:t>عناصر الشعاع </a:t>
            </a:r>
            <a:r>
              <a:rPr lang="en-US" altLang="ja-JP" sz="2400" dirty="0" smtClean="0"/>
              <a:t>d</a:t>
            </a:r>
            <a:r>
              <a:rPr lang="ar-SY" altLang="ja-JP" sz="2400" dirty="0" smtClean="0"/>
              <a:t>.</a:t>
            </a:r>
          </a:p>
          <a:p>
            <a:pPr algn="r" rtl="1"/>
            <a:r>
              <a:rPr lang="ar-SY" altLang="ja-JP" sz="2400" dirty="0" smtClean="0"/>
              <a:t>4- أنشأ </a:t>
            </a:r>
            <a:r>
              <a:rPr lang="ar-SY" altLang="ja-JP" sz="2400" dirty="0"/>
              <a:t>مصفوفة تدعى </a:t>
            </a:r>
            <a:r>
              <a:rPr lang="en-US" altLang="ja-JP" sz="2400" dirty="0"/>
              <a:t>G </a:t>
            </a:r>
            <a:r>
              <a:rPr lang="ar-SY" altLang="ja-JP" sz="2400" dirty="0" smtClean="0"/>
              <a:t> بأربعة </a:t>
            </a:r>
            <a:r>
              <a:rPr lang="ar-SY" altLang="ja-JP" sz="2400" dirty="0"/>
              <a:t>أسطر و ثلاثة أعمدة. مؤلفة من المصفوفة </a:t>
            </a:r>
            <a:r>
              <a:rPr lang="en-US" altLang="ja-JP" sz="2400" dirty="0"/>
              <a:t>A </a:t>
            </a:r>
            <a:r>
              <a:rPr lang="ar-SY" altLang="ja-JP" sz="2400" dirty="0" smtClean="0"/>
              <a:t> و </a:t>
            </a:r>
            <a:r>
              <a:rPr lang="ar-SY" altLang="ja-JP" sz="2400" dirty="0"/>
              <a:t>آخر سطر فيها هو أول ثلاث</a:t>
            </a:r>
          </a:p>
          <a:p>
            <a:pPr algn="r" rtl="1"/>
            <a:r>
              <a:rPr lang="ar-SY" altLang="ja-JP" sz="2400" dirty="0"/>
              <a:t>عناصر </a:t>
            </a:r>
            <a:r>
              <a:rPr lang="ar-SY" altLang="ja-JP" sz="2400" dirty="0" smtClean="0"/>
              <a:t>في</a:t>
            </a:r>
            <a:r>
              <a:rPr lang="en-US" altLang="ja-JP" sz="2400" dirty="0" smtClean="0"/>
              <a:t>. </a:t>
            </a:r>
            <a:r>
              <a:rPr lang="en-US" altLang="ja-JP" sz="2400" dirty="0"/>
              <a:t>c </a:t>
            </a:r>
          </a:p>
          <a:p>
            <a:pPr algn="r" rtl="1"/>
            <a:r>
              <a:rPr lang="ar-SY" altLang="ja-JP" sz="2400" dirty="0" smtClean="0"/>
              <a:t>5-</a:t>
            </a:r>
            <a:r>
              <a:rPr lang="en-US" altLang="ja-JP" sz="2400" dirty="0" smtClean="0"/>
              <a:t> </a:t>
            </a:r>
            <a:r>
              <a:rPr lang="ar-SY" altLang="ja-JP" sz="2400" dirty="0" smtClean="0"/>
              <a:t>أنشأ </a:t>
            </a:r>
            <a:r>
              <a:rPr lang="ar-SY" altLang="ja-JP" sz="2400" dirty="0"/>
              <a:t>شعاع عمودي يدعى </a:t>
            </a:r>
            <a:r>
              <a:rPr lang="en-US" altLang="ja-JP" sz="2400" dirty="0"/>
              <a:t>h </a:t>
            </a:r>
            <a:r>
              <a:rPr lang="ar-SY" altLang="ja-JP" sz="2400" dirty="0" smtClean="0"/>
              <a:t> حيث </a:t>
            </a:r>
            <a:r>
              <a:rPr lang="ar-SY" altLang="ja-JP" sz="2400" dirty="0"/>
              <a:t>أن أول عنصر فيه هو </a:t>
            </a:r>
            <a:r>
              <a:rPr lang="ar-SY" altLang="ja-JP" sz="2400" baseline="-25000" dirty="0"/>
              <a:t>1,3</a:t>
            </a:r>
            <a:r>
              <a:rPr lang="en-US" altLang="ja-JP" sz="2400" dirty="0" smtClean="0"/>
              <a:t>A</a:t>
            </a:r>
            <a:r>
              <a:rPr lang="ar-SY" altLang="ja-JP" sz="2400" dirty="0" smtClean="0"/>
              <a:t> (أي </a:t>
            </a:r>
            <a:r>
              <a:rPr lang="ar-SY" altLang="ja-JP" sz="2400" dirty="0"/>
              <a:t>العنصر الموجود في السطر الأول و </a:t>
            </a:r>
            <a:r>
              <a:rPr lang="ar-SY" altLang="ja-JP" sz="2400" dirty="0" smtClean="0"/>
              <a:t>العمود الثالث </a:t>
            </a:r>
            <a:r>
              <a:rPr lang="ar-SY" altLang="ja-JP" sz="2400" dirty="0"/>
              <a:t>من المصفوفة </a:t>
            </a:r>
            <a:r>
              <a:rPr lang="en-US" altLang="ja-JP" sz="2400" dirty="0" smtClean="0"/>
              <a:t>A</a:t>
            </a:r>
            <a:r>
              <a:rPr lang="ar-SY" altLang="ja-JP" sz="2400" dirty="0" smtClean="0"/>
              <a:t>) و </a:t>
            </a:r>
            <a:r>
              <a:rPr lang="ar-SY" altLang="ja-JP" sz="2400" dirty="0"/>
              <a:t>الثاني هو </a:t>
            </a:r>
            <a:r>
              <a:rPr lang="ar-SY" altLang="ja-JP" sz="2400" baseline="-25000" dirty="0"/>
              <a:t>1,2</a:t>
            </a:r>
            <a:r>
              <a:rPr lang="en-US" altLang="ja-JP" sz="2400" dirty="0"/>
              <a:t>c </a:t>
            </a:r>
            <a:r>
              <a:rPr lang="ar-SY" altLang="ja-JP" sz="2400" dirty="0" smtClean="0"/>
              <a:t> و </a:t>
            </a:r>
            <a:r>
              <a:rPr lang="ar-SY" altLang="ja-JP" sz="2400" dirty="0"/>
              <a:t>الثالث هو </a:t>
            </a:r>
            <a:r>
              <a:rPr lang="ar-SY" altLang="ja-JP" sz="2400" baseline="-25000" dirty="0" smtClean="0"/>
              <a:t>2,1</a:t>
            </a:r>
            <a:r>
              <a:rPr lang="en-US" altLang="ja-JP" sz="2400" dirty="0" smtClean="0"/>
              <a:t>b</a:t>
            </a:r>
            <a:r>
              <a:rPr lang="ar-SY" altLang="ja-JP" sz="2400" dirty="0" smtClean="0"/>
              <a:t>.</a:t>
            </a:r>
          </a:p>
          <a:p>
            <a:pPr algn="r" rtl="1"/>
            <a:r>
              <a:rPr lang="ar-SY" altLang="ja-JP" sz="2400" dirty="0" smtClean="0"/>
              <a:t>6-</a:t>
            </a:r>
            <a:r>
              <a:rPr lang="en-US" altLang="ja-JP" sz="2400" dirty="0" smtClean="0"/>
              <a:t> </a:t>
            </a:r>
            <a:r>
              <a:rPr lang="ar-SY" altLang="ja-JP" sz="2400" dirty="0"/>
              <a:t>أنشأ مصفوفة تدعى </a:t>
            </a:r>
            <a:r>
              <a:rPr lang="en-US" altLang="ja-JP" sz="2400" dirty="0"/>
              <a:t>K </a:t>
            </a:r>
            <a:r>
              <a:rPr lang="ar-SY" altLang="ja-JP" sz="2400" dirty="0" smtClean="0"/>
              <a:t> مؤلفة </a:t>
            </a:r>
            <a:r>
              <a:rPr lang="ar-SY" altLang="ja-JP" sz="2400" dirty="0"/>
              <a:t>من العناصر الموجودة في المصفوفة </a:t>
            </a:r>
            <a:r>
              <a:rPr lang="en-US" altLang="ja-JP" sz="2400" dirty="0"/>
              <a:t>A </a:t>
            </a:r>
            <a:r>
              <a:rPr lang="ar-SY" altLang="ja-JP" sz="2400" dirty="0"/>
              <a:t>عند تقاطعات السطر الأول و الثالث مع</a:t>
            </a:r>
          </a:p>
          <a:p>
            <a:pPr algn="r" rtl="1"/>
            <a:r>
              <a:rPr lang="ar-SY" altLang="ja-JP" sz="2400" dirty="0"/>
              <a:t>العمود الثاني و الثالث.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09562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107941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 </a:t>
            </a:r>
            <a:r>
              <a:rPr lang="en-GB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 with matrices)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14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44553" y="754272"/>
            <a:ext cx="13833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الحل: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8882" y="856357"/>
            <a:ext cx="6096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clear, </a:t>
            </a:r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clc</a:t>
            </a:r>
            <a:endParaRPr lang="en-US" altLang="ja-JP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A=[</a:t>
            </a:r>
            <a:r>
              <a:rPr lang="pt-BR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13  </a:t>
            </a:r>
            <a:r>
              <a:rPr lang="pt-BR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pt-BR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6;32  4  81;57  6  </a:t>
            </a:r>
            <a:r>
              <a:rPr lang="pt-BR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9];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b=[3;8;12];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c=[23 6 91 7];</a:t>
            </a:r>
          </a:p>
          <a:p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disp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('# 1')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d=A(:,3)</a:t>
            </a:r>
          </a:p>
          <a:p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disp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('# 2')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E=[b d]</a:t>
            </a:r>
          </a:p>
          <a:p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disp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('# 3')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f=[</a:t>
            </a:r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b;d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disp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('# 4')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G=[</a:t>
            </a:r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A;c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(1:3)]</a:t>
            </a:r>
          </a:p>
          <a:p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disp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('# 5')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h=[A(1,3);c(2);b(2)]</a:t>
            </a:r>
          </a:p>
          <a:p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disp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('# 6')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K=A([1 3],[2 </a:t>
            </a:r>
            <a:r>
              <a:rPr lang="en-US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3])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231052"/>
            <a:ext cx="18739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كود ماتلاب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794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107941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 </a:t>
            </a:r>
            <a:r>
              <a:rPr lang="en-GB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 with matrices)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15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331568" y="754272"/>
            <a:ext cx="2307981" cy="535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النتائج: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1201" y="1035624"/>
            <a:ext cx="241301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</a:t>
            </a:r>
            <a:r>
              <a:rPr lang="en-US" altLang="ja-JP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d =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  <a:p>
            <a:r>
              <a:rPr lang="en-US" altLang="ja-JP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2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E =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6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81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12   9</a:t>
            </a:r>
          </a:p>
          <a:p>
            <a:r>
              <a:rPr lang="en-US" altLang="ja-JP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3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f =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pt-BR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  <a:p>
            <a:r>
              <a:rPr lang="pt-BR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  <a:p>
            <a:r>
              <a:rPr lang="pt-BR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r>
              <a:rPr lang="pt-BR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</a:p>
          <a:p>
            <a:r>
              <a:rPr lang="pt-BR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pt-BR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54215" y="1985379"/>
            <a:ext cx="223397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ja-JP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</a:t>
            </a:r>
            <a:r>
              <a:rPr lang="pt-BR" altLang="ja-JP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r>
              <a:rPr lang="pt-BR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G =</a:t>
            </a:r>
          </a:p>
          <a:p>
            <a:r>
              <a:rPr lang="pt-BR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13     2     6</a:t>
            </a:r>
          </a:p>
          <a:p>
            <a:r>
              <a:rPr lang="pt-BR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32     4     81</a:t>
            </a:r>
          </a:p>
          <a:p>
            <a:r>
              <a:rPr lang="pt-BR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57     6     9</a:t>
            </a:r>
          </a:p>
          <a:p>
            <a:r>
              <a:rPr lang="pt-BR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23     6     91</a:t>
            </a:r>
          </a:p>
          <a:p>
            <a:r>
              <a:rPr lang="pt-BR" altLang="ja-JP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5</a:t>
            </a:r>
          </a:p>
          <a:p>
            <a:r>
              <a:rPr lang="pt-BR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h =</a:t>
            </a:r>
          </a:p>
          <a:p>
            <a:r>
              <a:rPr lang="pt-BR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r>
              <a:rPr lang="pt-BR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r>
              <a:rPr lang="pt-BR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  <a:p>
            <a:r>
              <a:rPr lang="pt-BR" altLang="ja-JP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6</a:t>
            </a:r>
          </a:p>
          <a:p>
            <a:r>
              <a:rPr lang="pt-BR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K =</a:t>
            </a:r>
          </a:p>
          <a:p>
            <a:r>
              <a:rPr lang="pt-BR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2      6</a:t>
            </a:r>
          </a:p>
          <a:p>
            <a:r>
              <a:rPr lang="pt-BR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6      9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02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107941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 </a:t>
            </a:r>
            <a:r>
              <a:rPr lang="en-GB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 with matrices)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16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1885" y="754272"/>
            <a:ext cx="1096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مسألة: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152536"/>
            <a:ext cx="120278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dirty="0" smtClean="0"/>
              <a:t>ليكن </a:t>
            </a:r>
            <a:r>
              <a:rPr lang="ar-SY" altLang="ja-JP" sz="2800" dirty="0"/>
              <a:t>لدينا المصفوفة التالية و التي تمثل نتائج الطلاب في ثلالثة اختبارات لمادة تطبيقات الحاسوب الهندسية</a:t>
            </a:r>
            <a:endParaRPr lang="ja-JP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269" b="20335"/>
          <a:stretch/>
        </p:blipFill>
        <p:spPr>
          <a:xfrm>
            <a:off x="3223152" y="1874888"/>
            <a:ext cx="5346469" cy="4528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571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107941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 </a:t>
            </a:r>
            <a:r>
              <a:rPr lang="en-GB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 with matrices)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17</a:t>
            </a:fld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1885" y="754272"/>
            <a:ext cx="1096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مسألة: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152536"/>
            <a:ext cx="120278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dirty="0" smtClean="0"/>
              <a:t>ليكن </a:t>
            </a:r>
            <a:r>
              <a:rPr lang="ar-SY" altLang="ja-JP" sz="2800" dirty="0"/>
              <a:t>لدينا المصفوفة التالية و التي تمثل نتائج الطلاب في </a:t>
            </a:r>
            <a:r>
              <a:rPr lang="ar-SY" altLang="ja-JP" sz="2800" dirty="0" smtClean="0"/>
              <a:t>ثلاثة </a:t>
            </a:r>
            <a:r>
              <a:rPr lang="ar-SY" altLang="ja-JP" sz="2800" dirty="0"/>
              <a:t>اختبارات لمادة تطبيقات الحاسوب الهندسية</a:t>
            </a:r>
            <a:endParaRPr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1" y="1755122"/>
            <a:ext cx="1124096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altLang="ja-JP" sz="2400" dirty="0" smtClean="0"/>
              <a:t>1- </a:t>
            </a:r>
            <a:r>
              <a:rPr lang="ar-SY" altLang="ja-JP" sz="2400" dirty="0"/>
              <a:t>استخلص رقم الطالب و النتائج للطالب رقم 4 و ضعها في مصفوفة سطرية باسم </a:t>
            </a:r>
            <a:r>
              <a:rPr lang="en-US" altLang="ja-JP" sz="2400" dirty="0" smtClean="0"/>
              <a:t>student_4</a:t>
            </a:r>
            <a:endParaRPr lang="en-US" altLang="ja-JP" sz="2400" dirty="0"/>
          </a:p>
          <a:p>
            <a:pPr algn="r" rtl="1">
              <a:lnSpc>
                <a:spcPct val="150000"/>
              </a:lnSpc>
            </a:pPr>
            <a:r>
              <a:rPr lang="ar-SY" altLang="ja-JP" sz="2400" dirty="0" smtClean="0"/>
              <a:t>2- استخلص </a:t>
            </a:r>
            <a:r>
              <a:rPr lang="ar-SY" altLang="ja-JP" sz="2400" dirty="0"/>
              <a:t>أرقام الطلاب و نتائج الاختبار رقم 1 و ضعها </a:t>
            </a:r>
            <a:r>
              <a:rPr lang="ar-SY" altLang="ja-JP" sz="2400" dirty="0" smtClean="0"/>
              <a:t>في </a:t>
            </a:r>
            <a:r>
              <a:rPr lang="ar-SY" altLang="ja-JP" sz="2400" dirty="0"/>
              <a:t>مصفوفة باسم </a:t>
            </a:r>
            <a:r>
              <a:rPr lang="en-US" altLang="ja-JP" sz="2400" dirty="0"/>
              <a:t>quiz_1 </a:t>
            </a:r>
            <a:endParaRPr lang="ar-SY" altLang="ja-JP" sz="2400" dirty="0" smtClean="0"/>
          </a:p>
          <a:p>
            <a:pPr algn="r" rtl="1">
              <a:lnSpc>
                <a:spcPct val="150000"/>
              </a:lnSpc>
            </a:pPr>
            <a:r>
              <a:rPr lang="ar-SY" altLang="ja-JP" sz="2400" dirty="0" smtClean="0"/>
              <a:t>3- استخلص </a:t>
            </a:r>
            <a:r>
              <a:rPr lang="ar-SY" altLang="ja-JP" sz="2400" dirty="0"/>
              <a:t>أرقام الطلاب و نتائج الاختبار رقم 3 و ضعها </a:t>
            </a:r>
            <a:r>
              <a:rPr lang="ar-SY" altLang="ja-JP" sz="2400" dirty="0" smtClean="0"/>
              <a:t>في </a:t>
            </a:r>
            <a:r>
              <a:rPr lang="ar-SY" altLang="ja-JP" sz="2400" dirty="0"/>
              <a:t>مصفوفة باسم </a:t>
            </a:r>
            <a:r>
              <a:rPr lang="en-US" altLang="ja-JP" sz="2400" dirty="0" smtClean="0"/>
              <a:t>quiz_3</a:t>
            </a:r>
            <a:endParaRPr lang="en-US" altLang="ja-JP" sz="2400" dirty="0"/>
          </a:p>
          <a:p>
            <a:pPr algn="r" rtl="1">
              <a:lnSpc>
                <a:spcPct val="150000"/>
              </a:lnSpc>
            </a:pPr>
            <a:r>
              <a:rPr lang="ar-SY" altLang="ja-JP" sz="2400" dirty="0" smtClean="0"/>
              <a:t>4- أوجد </a:t>
            </a:r>
            <a:r>
              <a:rPr lang="ar-SY" altLang="ja-JP" sz="2400" dirty="0"/>
              <a:t>الوسطي و الانحراف المعياري لكل نتائج اختبار على حدى.</a:t>
            </a:r>
          </a:p>
          <a:p>
            <a:pPr algn="r" rtl="1">
              <a:lnSpc>
                <a:spcPct val="150000"/>
              </a:lnSpc>
            </a:pPr>
            <a:r>
              <a:rPr lang="ar-SY" altLang="ja-JP" sz="2400" dirty="0" smtClean="0"/>
              <a:t>5- </a:t>
            </a:r>
            <a:r>
              <a:rPr lang="ar-SY" altLang="ja-JP" sz="2400" dirty="0"/>
              <a:t>بفرض أن علامة كل اختبار كان من 10 ، أوجد لكل طالب مجموع نتائجه في الاختبارات الثلاثة.</a:t>
            </a:r>
          </a:p>
          <a:p>
            <a:pPr algn="r" rtl="1">
              <a:lnSpc>
                <a:spcPct val="150000"/>
              </a:lnSpc>
            </a:pPr>
            <a:r>
              <a:rPr lang="ar-SY" altLang="ja-JP" sz="2400" dirty="0" smtClean="0"/>
              <a:t>6- </a:t>
            </a:r>
            <a:r>
              <a:rPr lang="ar-SY" altLang="ja-JP" sz="2400" dirty="0"/>
              <a:t>أنشأ جدول باسم </a:t>
            </a:r>
            <a:r>
              <a:rPr lang="en-US" altLang="ja-JP" sz="2400" dirty="0"/>
              <a:t>ECA_total_scores </a:t>
            </a:r>
            <a:r>
              <a:rPr lang="ar-SY" altLang="ja-JP" sz="2400" dirty="0"/>
              <a:t>يحتوي فقط رقم كل طالب و مجموع نتائجه</a:t>
            </a:r>
            <a:r>
              <a:rPr lang="ar-SY" altLang="ja-JP" sz="2400" dirty="0" smtClean="0"/>
              <a:t>.</a:t>
            </a:r>
          </a:p>
          <a:p>
            <a:pPr algn="r" rtl="1">
              <a:lnSpc>
                <a:spcPct val="150000"/>
              </a:lnSpc>
            </a:pPr>
            <a:r>
              <a:rPr lang="ar-SY" altLang="ja-JP" sz="2400" dirty="0"/>
              <a:t>7- رتب جدول </a:t>
            </a:r>
            <a:r>
              <a:rPr lang="en-US" altLang="ja-JP" sz="2400" dirty="0"/>
              <a:t>ECA_total_scores </a:t>
            </a:r>
            <a:r>
              <a:rPr lang="ar-SY" altLang="ja-JP" sz="2400" dirty="0"/>
              <a:t>ترتيب تنازلي بحسب العلامة الإجمالية للطالب، بحيث تحافظ على </a:t>
            </a:r>
            <a:r>
              <a:rPr lang="ar-SY" altLang="ja-JP" sz="2400" dirty="0" smtClean="0"/>
              <a:t>نفس البيانات ضمن </a:t>
            </a:r>
            <a:r>
              <a:rPr lang="ar-SY" altLang="ja-JP" sz="2400" dirty="0"/>
              <a:t>كل سطر.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78297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18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43797" y="333137"/>
            <a:ext cx="13833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Y" altLang="ja-JP" sz="2800" b="1" dirty="0" smtClean="0">
                <a:solidFill>
                  <a:srgbClr val="7030A0"/>
                </a:solidFill>
              </a:rPr>
              <a:t>الحل: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0974" y="12295"/>
            <a:ext cx="6096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clear, </a:t>
            </a:r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clc</a:t>
            </a:r>
            <a:endParaRPr lang="en-US" altLang="ja-JP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ECA_scores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=[1 7 5 9</a:t>
            </a:r>
          </a:p>
          <a:p>
            <a:r>
              <a:rPr lang="en-US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2     8     4     3</a:t>
            </a:r>
            <a:endParaRPr lang="en-US" altLang="ja-JP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3     6     6     9</a:t>
            </a:r>
          </a:p>
          <a:p>
            <a:r>
              <a:rPr lang="en-US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4     7     7     9</a:t>
            </a:r>
          </a:p>
          <a:p>
            <a:r>
              <a:rPr lang="en-US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5     8     6     10</a:t>
            </a:r>
          </a:p>
          <a:p>
            <a:r>
              <a:rPr lang="en-US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6     5     6     8</a:t>
            </a:r>
          </a:p>
          <a:p>
            <a:r>
              <a:rPr lang="en-US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7     4     5     8</a:t>
            </a:r>
          </a:p>
          <a:p>
            <a:r>
              <a:rPr lang="en-US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     8     3     5];</a:t>
            </a:r>
          </a:p>
          <a:p>
            <a:r>
              <a:rPr lang="en-US" altLang="ja-JP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disp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('# 1')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student_4=</a:t>
            </a:r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ECA_scores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(4,:)</a:t>
            </a:r>
          </a:p>
          <a:p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disp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('# 2')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quiz_1=</a:t>
            </a:r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ECA_scores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(:,1:2)</a:t>
            </a:r>
          </a:p>
          <a:p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disp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('# 3')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quiz_3=</a:t>
            </a:r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ECA_scores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(:,[1 4])</a:t>
            </a:r>
          </a:p>
          <a:p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disp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('# 4')</a:t>
            </a:r>
          </a:p>
          <a:p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mean_quiz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=mean(</a:t>
            </a:r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ECA_scores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(:,2:4))</a:t>
            </a:r>
          </a:p>
          <a:p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std_quiz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ECA_scores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(:,2:4</a:t>
            </a:r>
            <a:r>
              <a:rPr lang="en-US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  <a:endParaRPr lang="en-US" altLang="ja-JP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953133" y="693422"/>
            <a:ext cx="18739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كود ماتلاب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511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19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43797" y="333137"/>
            <a:ext cx="13833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Y" altLang="ja-JP" sz="2800" b="1" dirty="0" smtClean="0">
                <a:solidFill>
                  <a:srgbClr val="7030A0"/>
                </a:solidFill>
              </a:rPr>
              <a:t>الحل: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4759" y="333137"/>
            <a:ext cx="101590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disp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('# 5')</a:t>
            </a:r>
          </a:p>
          <a:p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total_scores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=sum(</a:t>
            </a:r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ECA_scores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(:,2:4)')'</a:t>
            </a:r>
          </a:p>
          <a:p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disp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('# 6')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ECA_total_scores=[</a:t>
            </a:r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ECA_scores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(:,1) </a:t>
            </a:r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total_scores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disp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('# 7')</a:t>
            </a:r>
          </a:p>
          <a:p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ECA_total_scores_descend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sortrows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(ECA_total_scores,-2)</a:t>
            </a:r>
            <a:endParaRPr lang="en-US" altLang="ja-JP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953133" y="693422"/>
            <a:ext cx="18739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كود ماتلاب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248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293150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 </a:t>
            </a:r>
            <a:r>
              <a:rPr lang="en-GB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 with matrices)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2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6507" y="1273411"/>
            <a:ext cx="1135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dirty="0">
                <a:latin typeface="Times New Roman" panose="02020603050405020304" pitchFamily="18" charset="0"/>
              </a:rPr>
              <a:t>المطلوب أولا تحويل كلا من المصفوفات التالية إلى صياغة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وفق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 </a:t>
            </a:r>
            <a:r>
              <a:rPr lang="ar-SY" altLang="ja-JP" sz="2800" dirty="0">
                <a:latin typeface="Times New Roman" panose="02020603050405020304" pitchFamily="18" charset="0"/>
              </a:rPr>
              <a:t>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ماتلاب</a:t>
            </a:r>
            <a:endParaRPr lang="ja-JP" alt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307" y="2567972"/>
            <a:ext cx="2552016" cy="4693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7323" y="1796631"/>
            <a:ext cx="4405380" cy="202909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307" y="4893697"/>
            <a:ext cx="6957396" cy="1827778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772400" y="4370477"/>
            <a:ext cx="36517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u="sng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كود ماتلاب:</a:t>
            </a:r>
            <a:endParaRPr lang="ja-JP" altLang="en-US" sz="2800" b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770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096646" y="634428"/>
            <a:ext cx="3739663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# 6</a:t>
            </a:r>
          </a:p>
          <a:p>
            <a:r>
              <a:rPr lang="en-US" altLang="ja-JP" sz="2000" dirty="0"/>
              <a:t>ECA_total_scores =</a:t>
            </a:r>
          </a:p>
          <a:p>
            <a:r>
              <a:rPr lang="en-US" altLang="ja-JP" sz="2000" dirty="0"/>
              <a:t>1 </a:t>
            </a:r>
            <a:r>
              <a:rPr lang="en-US" altLang="ja-JP" sz="2000" dirty="0" smtClean="0"/>
              <a:t>       21</a:t>
            </a:r>
            <a:endParaRPr lang="en-US" altLang="ja-JP" sz="2000" dirty="0"/>
          </a:p>
          <a:p>
            <a:r>
              <a:rPr lang="en-US" altLang="ja-JP" sz="2000" dirty="0"/>
              <a:t>2 </a:t>
            </a:r>
            <a:r>
              <a:rPr lang="en-US" altLang="ja-JP" sz="2000" dirty="0" smtClean="0"/>
              <a:t>       15</a:t>
            </a:r>
            <a:endParaRPr lang="en-US" altLang="ja-JP" sz="2000" dirty="0"/>
          </a:p>
          <a:p>
            <a:r>
              <a:rPr lang="en-US" altLang="ja-JP" sz="2000" dirty="0" smtClean="0"/>
              <a:t>3        </a:t>
            </a:r>
            <a:r>
              <a:rPr lang="en-US" altLang="ja-JP" sz="2000" dirty="0"/>
              <a:t>21</a:t>
            </a:r>
          </a:p>
          <a:p>
            <a:r>
              <a:rPr lang="en-US" altLang="ja-JP" sz="2000" dirty="0" smtClean="0"/>
              <a:t>4        </a:t>
            </a:r>
            <a:r>
              <a:rPr lang="en-US" altLang="ja-JP" sz="2000" dirty="0"/>
              <a:t>23</a:t>
            </a:r>
          </a:p>
          <a:p>
            <a:r>
              <a:rPr lang="en-US" altLang="ja-JP" sz="2000" dirty="0"/>
              <a:t>5 </a:t>
            </a:r>
            <a:r>
              <a:rPr lang="en-US" altLang="ja-JP" sz="2000" dirty="0" smtClean="0"/>
              <a:t>       24</a:t>
            </a:r>
            <a:endParaRPr lang="en-US" altLang="ja-JP" sz="2000" dirty="0"/>
          </a:p>
          <a:p>
            <a:r>
              <a:rPr lang="en-US" altLang="ja-JP" sz="2000" dirty="0"/>
              <a:t>6 </a:t>
            </a:r>
            <a:r>
              <a:rPr lang="en-US" altLang="ja-JP" sz="2000" dirty="0" smtClean="0"/>
              <a:t>       19</a:t>
            </a:r>
            <a:endParaRPr lang="en-US" altLang="ja-JP" sz="2000" dirty="0"/>
          </a:p>
          <a:p>
            <a:r>
              <a:rPr lang="en-US" altLang="ja-JP" sz="2000" dirty="0" smtClean="0"/>
              <a:t>7        </a:t>
            </a:r>
            <a:r>
              <a:rPr lang="en-US" altLang="ja-JP" sz="2000" dirty="0"/>
              <a:t>17</a:t>
            </a:r>
          </a:p>
          <a:p>
            <a:r>
              <a:rPr lang="en-US" altLang="ja-JP" sz="2000" dirty="0" smtClean="0"/>
              <a:t>8        </a:t>
            </a:r>
            <a:r>
              <a:rPr lang="en-US" altLang="ja-JP" sz="2000" dirty="0"/>
              <a:t>16</a:t>
            </a:r>
          </a:p>
          <a:p>
            <a:r>
              <a:rPr lang="en-US" altLang="ja-JP" sz="2000" dirty="0"/>
              <a:t># 7</a:t>
            </a:r>
          </a:p>
          <a:p>
            <a:r>
              <a:rPr lang="en-US" altLang="ja-JP" sz="2000" dirty="0" err="1"/>
              <a:t>ECA_total_scores_descend</a:t>
            </a:r>
            <a:r>
              <a:rPr lang="en-US" altLang="ja-JP" sz="2000" dirty="0"/>
              <a:t> =</a:t>
            </a:r>
          </a:p>
          <a:p>
            <a:r>
              <a:rPr lang="en-US" altLang="ja-JP" sz="2000" dirty="0"/>
              <a:t>5 </a:t>
            </a:r>
            <a:r>
              <a:rPr lang="en-US" altLang="ja-JP" sz="2000" dirty="0" smtClean="0"/>
              <a:t>        24</a:t>
            </a:r>
            <a:endParaRPr lang="en-US" altLang="ja-JP" sz="2000" dirty="0"/>
          </a:p>
          <a:p>
            <a:r>
              <a:rPr lang="en-US" altLang="ja-JP" sz="2000" dirty="0"/>
              <a:t>4 </a:t>
            </a:r>
            <a:r>
              <a:rPr lang="en-US" altLang="ja-JP" sz="2000" dirty="0" smtClean="0"/>
              <a:t>        23</a:t>
            </a:r>
            <a:endParaRPr lang="en-US" altLang="ja-JP" sz="2000" dirty="0"/>
          </a:p>
          <a:p>
            <a:r>
              <a:rPr lang="en-US" altLang="ja-JP" sz="2000" dirty="0" smtClean="0"/>
              <a:t>1         </a:t>
            </a:r>
            <a:r>
              <a:rPr lang="en-US" altLang="ja-JP" sz="2000" dirty="0"/>
              <a:t>21</a:t>
            </a:r>
          </a:p>
          <a:p>
            <a:r>
              <a:rPr lang="en-US" altLang="ja-JP" sz="2000" dirty="0"/>
              <a:t>3 </a:t>
            </a:r>
            <a:r>
              <a:rPr lang="en-US" altLang="ja-JP" sz="2000" dirty="0" smtClean="0"/>
              <a:t>        21</a:t>
            </a:r>
            <a:endParaRPr lang="en-US" altLang="ja-JP" sz="2000" dirty="0"/>
          </a:p>
          <a:p>
            <a:r>
              <a:rPr lang="en-US" altLang="ja-JP" sz="2000" dirty="0" smtClean="0"/>
              <a:t>6         </a:t>
            </a:r>
            <a:r>
              <a:rPr lang="en-US" altLang="ja-JP" sz="2000" dirty="0"/>
              <a:t>19</a:t>
            </a:r>
          </a:p>
          <a:p>
            <a:r>
              <a:rPr lang="en-US" altLang="ja-JP" sz="2000" dirty="0"/>
              <a:t>7 </a:t>
            </a:r>
            <a:r>
              <a:rPr lang="en-US" altLang="ja-JP" sz="2000" dirty="0" smtClean="0"/>
              <a:t>        17</a:t>
            </a:r>
            <a:endParaRPr lang="en-US" altLang="ja-JP" sz="2000" dirty="0"/>
          </a:p>
          <a:p>
            <a:r>
              <a:rPr lang="en-US" altLang="ja-JP" sz="2000" dirty="0" smtClean="0"/>
              <a:t>8         16</a:t>
            </a:r>
            <a:endParaRPr lang="ar-SY" altLang="ja-JP" sz="2000" dirty="0" smtClean="0"/>
          </a:p>
          <a:p>
            <a:r>
              <a:rPr lang="en-US" altLang="ja-JP" sz="2000" dirty="0" smtClean="0"/>
              <a:t>2         </a:t>
            </a:r>
            <a:r>
              <a:rPr lang="en-US" altLang="ja-JP" sz="2000" dirty="0"/>
              <a:t>15</a:t>
            </a:r>
            <a:endParaRPr lang="ja-JP" alt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20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4759" y="774187"/>
            <a:ext cx="276324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Y" altLang="ja-JP" sz="2000" dirty="0" smtClean="0">
                <a:latin typeface="Arial" panose="020B0604020202020204" pitchFamily="34" charset="0"/>
              </a:rPr>
              <a:t># 1</a:t>
            </a:r>
          </a:p>
          <a:p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student_4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4 7 7 9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# 2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quiz_1 =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ar-SY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ar-SY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ar-SY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ar-SY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ar-SY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ar-SY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ar-SY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ar-SY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021317" y="250967"/>
            <a:ext cx="18739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النتائج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8139" y="774187"/>
            <a:ext cx="370963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# 3</a:t>
            </a:r>
          </a:p>
          <a:p>
            <a:r>
              <a:rPr lang="es-E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quiz_3 </a:t>
            </a:r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  <a:p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1 9</a:t>
            </a:r>
          </a:p>
          <a:p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2 3</a:t>
            </a:r>
          </a:p>
          <a:p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3 9</a:t>
            </a:r>
          </a:p>
          <a:p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4 9</a:t>
            </a:r>
          </a:p>
          <a:p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5 10</a:t>
            </a:r>
          </a:p>
          <a:p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6 8</a:t>
            </a:r>
          </a:p>
          <a:p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7 8</a:t>
            </a:r>
          </a:p>
          <a:p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8 5</a:t>
            </a:r>
          </a:p>
          <a:p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# 4</a:t>
            </a:r>
          </a:p>
          <a:p>
            <a:r>
              <a:rPr lang="es-ES" altLang="ja-JP" sz="2000" dirty="0" err="1">
                <a:latin typeface="Arial" panose="020B0604020202020204" pitchFamily="34" charset="0"/>
                <a:cs typeface="Arial" panose="020B0604020202020204" pitchFamily="34" charset="0"/>
              </a:rPr>
              <a:t>mean_quiz</a:t>
            </a:r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r>
              <a:rPr lang="es-E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6.6250</a:t>
            </a:r>
            <a:r>
              <a:rPr lang="ar-SY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s-E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5.2500 </a:t>
            </a:r>
            <a:r>
              <a:rPr lang="ar-SY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7.6250</a:t>
            </a:r>
            <a:endParaRPr lang="es-E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altLang="ja-JP" sz="2000" dirty="0" err="1">
                <a:latin typeface="Arial" panose="020B0604020202020204" pitchFamily="34" charset="0"/>
                <a:cs typeface="Arial" panose="020B0604020202020204" pitchFamily="34" charset="0"/>
              </a:rPr>
              <a:t>std_quiz</a:t>
            </a:r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1.5059 </a:t>
            </a:r>
            <a:r>
              <a:rPr lang="ar-SY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s-E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1.2817 </a:t>
            </a:r>
            <a:r>
              <a:rPr lang="ar-SY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2.3867</a:t>
            </a:r>
            <a:endParaRPr lang="es-E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39264" y="744690"/>
            <a:ext cx="202699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# 5</a:t>
            </a:r>
          </a:p>
          <a:p>
            <a:r>
              <a:rPr lang="es-ES" altLang="ja-JP" sz="2000" dirty="0" err="1">
                <a:latin typeface="Arial" panose="020B0604020202020204" pitchFamily="34" charset="0"/>
                <a:cs typeface="Arial" panose="020B0604020202020204" pitchFamily="34" charset="0"/>
              </a:rPr>
              <a:t>total_scores</a:t>
            </a:r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  <a:p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  <a:p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  <a:p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  <a:p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  <a:p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  <a:p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  <a:p>
            <a:r>
              <a:rPr lang="es-E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575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107941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مصفوفات خاصة: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21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61" y="553554"/>
            <a:ext cx="10657033" cy="31000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100" y="3573866"/>
            <a:ext cx="10442789" cy="328413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04100" y="3551564"/>
            <a:ext cx="10442789" cy="797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876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107941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مصفوفات خاصة: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22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25" y="123409"/>
            <a:ext cx="7429938" cy="671173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501863" y="1152536"/>
            <a:ext cx="4526014" cy="3108543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Ø"/>
            </a:pPr>
            <a:r>
              <a:rPr lang="ar-SY" altLang="ja-JP" sz="2800" dirty="0" smtClean="0"/>
              <a:t>يمكن </a:t>
            </a:r>
            <a:r>
              <a:rPr lang="ar-SY" altLang="ja-JP" sz="2800" dirty="0" smtClean="0"/>
              <a:t>استخلاص أقطار غير القطر الرئيسي بتعريف التابع على الشكل </a:t>
            </a:r>
            <a:r>
              <a:rPr lang="en-US" altLang="ja-JP" sz="2800" b="1" dirty="0" err="1" smtClean="0">
                <a:solidFill>
                  <a:srgbClr val="00B050"/>
                </a:solidFill>
              </a:rPr>
              <a:t>diag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(A,K)</a:t>
            </a:r>
            <a:r>
              <a:rPr lang="ar-SY" altLang="ja-JP" sz="2800" b="1" dirty="0" smtClean="0">
                <a:solidFill>
                  <a:srgbClr val="00B050"/>
                </a:solidFill>
              </a:rPr>
              <a:t> </a:t>
            </a:r>
            <a:r>
              <a:rPr lang="ar-SY" altLang="ja-JP" sz="2800" dirty="0" smtClean="0"/>
              <a:t>.</a:t>
            </a:r>
          </a:p>
          <a:p>
            <a:pPr algn="r" rtl="1"/>
            <a:r>
              <a:rPr lang="ar-SY" altLang="ja-JP" sz="2800" dirty="0" smtClean="0"/>
              <a:t>القيم الموجبة </a:t>
            </a:r>
            <a:r>
              <a:rPr lang="ar-SY" altLang="ja-JP" sz="2800" dirty="0" smtClean="0"/>
              <a:t>تحدد أقطار الجهة اليمنى العليا من المصفوفة </a:t>
            </a:r>
            <a:r>
              <a:rPr lang="en-US" altLang="ja-JP" sz="2800" dirty="0" smtClean="0"/>
              <a:t>A</a:t>
            </a:r>
            <a:endParaRPr lang="ar-SY" altLang="ja-JP" sz="2800" dirty="0" smtClean="0"/>
          </a:p>
          <a:p>
            <a:pPr algn="r" rtl="1"/>
            <a:r>
              <a:rPr lang="ar-SY" altLang="ja-JP" sz="2800" dirty="0" smtClean="0"/>
              <a:t> </a:t>
            </a:r>
            <a:r>
              <a:rPr lang="ar-SY" altLang="ja-JP" sz="2800" dirty="0" smtClean="0"/>
              <a:t>والقيم السالبة </a:t>
            </a:r>
            <a:r>
              <a:rPr lang="ar-SY" altLang="ja-JP" sz="2800" dirty="0"/>
              <a:t>تحدد الأقطار في الجهة </a:t>
            </a:r>
            <a:r>
              <a:rPr lang="ar-SY" altLang="ja-JP" sz="2800" dirty="0" smtClean="0"/>
              <a:t>اليسرى السفلى من </a:t>
            </a:r>
            <a:r>
              <a:rPr lang="en-US" altLang="ja-JP" sz="2800" dirty="0" smtClean="0"/>
              <a:t>A</a:t>
            </a:r>
            <a:r>
              <a:rPr lang="ar-SY" altLang="ja-JP" sz="2800" dirty="0" smtClean="0"/>
              <a:t>.</a:t>
            </a:r>
            <a:endParaRPr lang="ar-SY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101417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107941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المصفوفات: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23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1884" y="581153"/>
            <a:ext cx="1096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منقول مصفوفة 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Transpose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44604" y="1082071"/>
            <a:ext cx="120278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dirty="0" smtClean="0"/>
              <a:t>الرمز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(‘)</a:t>
            </a:r>
            <a:r>
              <a:rPr lang="ar-SY" altLang="ja-JP" sz="2800" dirty="0" smtClean="0"/>
              <a:t> بعد اسم المصفوفة</a:t>
            </a:r>
            <a:endParaRPr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1625" y="581153"/>
            <a:ext cx="246070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&gt;&gt; A=[1 2 3];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&gt;&gt; </a:t>
            </a:r>
            <a:r>
              <a:rPr lang="en-US" altLang="ja-JP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A'</a:t>
            </a:r>
            <a:endParaRPr lang="en-US" altLang="ja-JP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ans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1884" y="2366257"/>
            <a:ext cx="1096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الضرب السلمي 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Scalar Product or Dot Product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7571" y="2982799"/>
            <a:ext cx="6096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&gt;&gt; a=[1 2 3];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&gt;&gt; b=[4 5 6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];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&gt;&gt; sum(a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.*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  <a:p>
            <a:r>
              <a:rPr lang="ar-SY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أو      </a:t>
            </a:r>
            <a:endParaRPr lang="en-US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Y" sz="2400" dirty="0" smtClean="0">
                <a:latin typeface="Arial" panose="020B0604020202020204" pitchFamily="34" charset="0"/>
              </a:rPr>
              <a:t>&gt;&gt;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endParaRPr lang="ar-SY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708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107941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المصفوفات: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24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1884" y="581153"/>
            <a:ext cx="1096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ضرب المصفوفات: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8197" t="30610" r="36921" b="13872"/>
          <a:stretch/>
        </p:blipFill>
        <p:spPr>
          <a:xfrm>
            <a:off x="3091180" y="1305755"/>
            <a:ext cx="1948180" cy="108648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/>
          <a:srcRect l="68492" t="21162"/>
          <a:stretch/>
        </p:blipFill>
        <p:spPr>
          <a:xfrm>
            <a:off x="5303520" y="1198637"/>
            <a:ext cx="2405436" cy="15044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381945" y="2703037"/>
            <a:ext cx="13598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altLang="ja-JP" sz="2800" b="1" dirty="0" smtClean="0"/>
              <a:t>C=A B</a:t>
            </a:r>
            <a:endParaRPr lang="ja-JP" altLang="en-US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244396" y="3286038"/>
            <a:ext cx="6096000" cy="267765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2800" dirty="0" smtClean="0"/>
              <a:t>&gt;&gt; A=[</a:t>
            </a:r>
            <a:r>
              <a:rPr lang="en-US" sz="2800" dirty="0"/>
              <a:t>1 2 3;4 5 6];</a:t>
            </a:r>
          </a:p>
          <a:p>
            <a:pPr rtl="1"/>
            <a:r>
              <a:rPr lang="en-US" sz="2800" dirty="0"/>
              <a:t>&gt;&gt; B=[10 20 30;40 50 60;70 80 90];</a:t>
            </a:r>
          </a:p>
          <a:p>
            <a:pPr rtl="1"/>
            <a:r>
              <a:rPr lang="en-US" sz="2800" dirty="0"/>
              <a:t>&gt;&gt; </a:t>
            </a:r>
            <a:r>
              <a:rPr lang="en-US" sz="2800" b="1" dirty="0">
                <a:solidFill>
                  <a:srgbClr val="FF0000"/>
                </a:solidFill>
              </a:rPr>
              <a:t>C=A*B</a:t>
            </a:r>
          </a:p>
          <a:p>
            <a:pPr rtl="1"/>
            <a:r>
              <a:rPr lang="en-US" sz="2800" dirty="0"/>
              <a:t>C =</a:t>
            </a:r>
          </a:p>
          <a:p>
            <a:pPr rtl="1"/>
            <a:r>
              <a:rPr lang="en-US" sz="2800" dirty="0"/>
              <a:t>300 </a:t>
            </a:r>
            <a:r>
              <a:rPr lang="en-US" sz="2800" dirty="0" smtClean="0"/>
              <a:t>    360      420</a:t>
            </a:r>
            <a:endParaRPr lang="en-US" sz="2800" dirty="0"/>
          </a:p>
          <a:p>
            <a:pPr rtl="1"/>
            <a:r>
              <a:rPr lang="en-US" sz="2800" dirty="0"/>
              <a:t>660 </a:t>
            </a:r>
            <a:r>
              <a:rPr lang="en-US" sz="2800" dirty="0" smtClean="0"/>
              <a:t>    810      960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774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107941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المصفوفات: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25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116676" y="2601437"/>
            <a:ext cx="13598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altLang="ja-JP" sz="2800" b="1" dirty="0" smtClean="0"/>
              <a:t>B = A</a:t>
            </a:r>
            <a:r>
              <a:rPr lang="en-US" altLang="ja-JP" sz="2800" b="1" baseline="30000" dirty="0" smtClean="0"/>
              <a:t>2</a:t>
            </a:r>
            <a:endParaRPr lang="ja-JP" altLang="en-US" sz="2800" b="1" baseline="30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61328" t="70634" r="1648"/>
          <a:stretch/>
        </p:blipFill>
        <p:spPr>
          <a:xfrm>
            <a:off x="4632961" y="1146681"/>
            <a:ext cx="2336800" cy="169091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87571" y="3282893"/>
            <a:ext cx="4181229" cy="267765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2800" dirty="0"/>
              <a:t>&gt;&gt; A=[1 9 8;8 4 7;2 5 3];</a:t>
            </a:r>
          </a:p>
          <a:p>
            <a:pPr rtl="1"/>
            <a:r>
              <a:rPr lang="en-US" sz="2800" dirty="0"/>
              <a:t>&gt;&gt; B=</a:t>
            </a:r>
            <a:r>
              <a:rPr lang="en-US" sz="2800" b="1" dirty="0">
                <a:solidFill>
                  <a:srgbClr val="FF0000"/>
                </a:solidFill>
              </a:rPr>
              <a:t>A^2</a:t>
            </a:r>
          </a:p>
          <a:p>
            <a:pPr rtl="1"/>
            <a:r>
              <a:rPr lang="en-US" sz="2800" dirty="0"/>
              <a:t>B =</a:t>
            </a:r>
          </a:p>
          <a:p>
            <a:pPr rtl="1"/>
            <a:r>
              <a:rPr lang="en-US" sz="2800" dirty="0"/>
              <a:t>89 </a:t>
            </a:r>
            <a:r>
              <a:rPr lang="en-US" sz="2800" dirty="0" smtClean="0"/>
              <a:t>     85      95</a:t>
            </a:r>
            <a:endParaRPr lang="en-US" sz="2800" dirty="0"/>
          </a:p>
          <a:p>
            <a:pPr rtl="1"/>
            <a:r>
              <a:rPr lang="en-US" sz="2800" dirty="0"/>
              <a:t>54 </a:t>
            </a:r>
            <a:r>
              <a:rPr lang="en-US" sz="2800" dirty="0" smtClean="0"/>
              <a:t>     123    113</a:t>
            </a:r>
            <a:endParaRPr lang="en-US" sz="2800" dirty="0"/>
          </a:p>
          <a:p>
            <a:pPr rtl="1"/>
            <a:r>
              <a:rPr lang="en-US" sz="2800" dirty="0"/>
              <a:t>48 </a:t>
            </a:r>
            <a:r>
              <a:rPr lang="en-US" sz="2800" dirty="0" smtClean="0"/>
              <a:t>     53      60</a:t>
            </a:r>
            <a:endParaRPr lang="ar-SY" sz="2800" dirty="0"/>
          </a:p>
        </p:txBody>
      </p:sp>
      <p:sp>
        <p:nvSpPr>
          <p:cNvPr id="12" name="Rectangle 11"/>
          <p:cNvSpPr/>
          <p:nvPr/>
        </p:nvSpPr>
        <p:spPr>
          <a:xfrm>
            <a:off x="1061884" y="581153"/>
            <a:ext cx="1096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رفع المصفوفة إلى قوة 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Matrix Powers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5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107941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المصفوفات: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26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1508" y="1207747"/>
            <a:ext cx="2433927" cy="499716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10" name="Rectangle 9"/>
          <p:cNvSpPr/>
          <p:nvPr/>
        </p:nvSpPr>
        <p:spPr>
          <a:xfrm>
            <a:off x="1061883" y="684527"/>
            <a:ext cx="1096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عكس أو قلب مصفوفة 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Matrix Inverse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" y="1722100"/>
            <a:ext cx="120278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dirty="0" smtClean="0"/>
              <a:t>يتم الحصول على مقلوب مصفوفة مربعة </a:t>
            </a:r>
            <a:r>
              <a:rPr lang="en-US" altLang="ja-JP" sz="2800" b="1" dirty="0" smtClean="0"/>
              <a:t>A</a:t>
            </a:r>
            <a:r>
              <a:rPr lang="ar-SY" altLang="ja-JP" sz="2800" dirty="0" smtClean="0"/>
              <a:t> بإحدى الطريقتين:</a:t>
            </a:r>
            <a:r>
              <a:rPr lang="ar-SY" altLang="ja-JP" sz="28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A^-1</a:t>
            </a:r>
            <a:r>
              <a:rPr lang="ar-SY" altLang="ja-JP" sz="2800" b="1" dirty="0" smtClean="0">
                <a:solidFill>
                  <a:srgbClr val="FF0000"/>
                </a:solidFill>
              </a:rPr>
              <a:t> أو </a:t>
            </a:r>
            <a:r>
              <a:rPr lang="en-US" altLang="ja-JP" sz="2800" b="1" dirty="0" err="1" smtClean="0">
                <a:solidFill>
                  <a:srgbClr val="FF0000"/>
                </a:solidFill>
              </a:rPr>
              <a:t>inv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 (A)</a:t>
            </a:r>
            <a:r>
              <a:rPr lang="ar-SY" altLang="ja-JP" sz="2800" dirty="0" smtClean="0"/>
              <a:t>.</a:t>
            </a:r>
            <a:endParaRPr lang="ja-JP" altLang="en-US" sz="28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61328" t="70634" r="1648"/>
          <a:stretch/>
        </p:blipFill>
        <p:spPr>
          <a:xfrm>
            <a:off x="7245435" y="2441293"/>
            <a:ext cx="2336800" cy="1690913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87571" y="1908277"/>
            <a:ext cx="6096000" cy="483209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rtl="1"/>
            <a:r>
              <a:rPr lang="en-US" sz="2800" b="1" dirty="0"/>
              <a:t>&gt;&gt; </a:t>
            </a:r>
            <a:r>
              <a:rPr lang="en-US" sz="2800" b="1" dirty="0">
                <a:solidFill>
                  <a:srgbClr val="FF0000"/>
                </a:solidFill>
              </a:rPr>
              <a:t>B=A^-1</a:t>
            </a:r>
          </a:p>
          <a:p>
            <a:pPr rtl="1"/>
            <a:r>
              <a:rPr lang="en-US" sz="2800" dirty="0"/>
              <a:t>B =</a:t>
            </a:r>
          </a:p>
          <a:p>
            <a:pPr rtl="1"/>
            <a:r>
              <a:rPr lang="en-US" sz="2800" dirty="0"/>
              <a:t>-0.1608 </a:t>
            </a:r>
            <a:r>
              <a:rPr lang="en-US" sz="2800" dirty="0" smtClean="0"/>
              <a:t>     0.0909      0.2168</a:t>
            </a:r>
            <a:endParaRPr lang="en-US" sz="2800" dirty="0"/>
          </a:p>
          <a:p>
            <a:pPr rtl="1"/>
            <a:r>
              <a:rPr lang="en-US" sz="2800" dirty="0"/>
              <a:t>-0.0699 </a:t>
            </a:r>
            <a:r>
              <a:rPr lang="en-US" sz="2800" dirty="0" smtClean="0"/>
              <a:t>    -</a:t>
            </a:r>
            <a:r>
              <a:rPr lang="en-US" sz="2800" dirty="0"/>
              <a:t>0.0909 </a:t>
            </a:r>
            <a:r>
              <a:rPr lang="en-US" sz="2800" dirty="0" smtClean="0"/>
              <a:t>     0.3986</a:t>
            </a:r>
            <a:endParaRPr lang="en-US" sz="2800" dirty="0"/>
          </a:p>
          <a:p>
            <a:pPr rtl="1"/>
            <a:r>
              <a:rPr lang="en-US" sz="2800" dirty="0"/>
              <a:t>0.2238 </a:t>
            </a:r>
            <a:r>
              <a:rPr lang="en-US" sz="2800" dirty="0" smtClean="0"/>
              <a:t>      0.0909     -</a:t>
            </a:r>
            <a:r>
              <a:rPr lang="en-US" sz="2800" dirty="0"/>
              <a:t>0.4755</a:t>
            </a:r>
          </a:p>
          <a:p>
            <a:pPr rtl="1"/>
            <a:r>
              <a:rPr lang="ar-SY" sz="2800" b="1" dirty="0" smtClean="0">
                <a:solidFill>
                  <a:srgbClr val="FF0000"/>
                </a:solidFill>
              </a:rPr>
              <a:t>أو  </a:t>
            </a:r>
          </a:p>
          <a:p>
            <a:pPr rtl="1"/>
            <a:r>
              <a:rPr lang="en-US" sz="2800" b="1" dirty="0"/>
              <a:t>&gt;&gt; </a:t>
            </a:r>
            <a:r>
              <a:rPr lang="en-US" sz="2800" b="1" dirty="0" smtClean="0">
                <a:solidFill>
                  <a:srgbClr val="FF0000"/>
                </a:solidFill>
              </a:rPr>
              <a:t>B=</a:t>
            </a:r>
            <a:r>
              <a:rPr lang="en-US" sz="2800" b="1" dirty="0" err="1" smtClean="0">
                <a:solidFill>
                  <a:srgbClr val="FF0000"/>
                </a:solidFill>
              </a:rPr>
              <a:t>inv</a:t>
            </a:r>
            <a:r>
              <a:rPr lang="en-US" sz="2800" b="1" dirty="0" smtClean="0">
                <a:solidFill>
                  <a:srgbClr val="FF0000"/>
                </a:solidFill>
              </a:rPr>
              <a:t>(A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</a:p>
          <a:p>
            <a:pPr rtl="1"/>
            <a:r>
              <a:rPr lang="en-US" sz="2800" dirty="0"/>
              <a:t>B =</a:t>
            </a:r>
          </a:p>
          <a:p>
            <a:pPr rtl="1"/>
            <a:r>
              <a:rPr lang="en-US" sz="2800" dirty="0"/>
              <a:t>-0.1608 </a:t>
            </a:r>
            <a:r>
              <a:rPr lang="en-US" sz="2800" dirty="0" smtClean="0"/>
              <a:t>      0.0909         0.2168</a:t>
            </a:r>
            <a:endParaRPr lang="en-US" sz="2800" dirty="0"/>
          </a:p>
          <a:p>
            <a:pPr rtl="1"/>
            <a:r>
              <a:rPr lang="en-US" sz="2800" dirty="0"/>
              <a:t>-0.0699 </a:t>
            </a:r>
            <a:r>
              <a:rPr lang="en-US" sz="2800" dirty="0" smtClean="0"/>
              <a:t>     -</a:t>
            </a:r>
            <a:r>
              <a:rPr lang="en-US" sz="2800" dirty="0"/>
              <a:t>0.0909 </a:t>
            </a:r>
            <a:r>
              <a:rPr lang="en-US" sz="2800" dirty="0" smtClean="0"/>
              <a:t>       0.3986</a:t>
            </a:r>
            <a:endParaRPr lang="en-US" sz="2800" dirty="0"/>
          </a:p>
          <a:p>
            <a:pPr rtl="1"/>
            <a:r>
              <a:rPr lang="en-US" sz="2800" dirty="0"/>
              <a:t>0.2238 </a:t>
            </a:r>
            <a:r>
              <a:rPr lang="en-US" sz="2800" dirty="0" smtClean="0"/>
              <a:t>        0.0909      -</a:t>
            </a:r>
            <a:r>
              <a:rPr lang="en-US" sz="2800" dirty="0"/>
              <a:t>0.4755</a:t>
            </a:r>
            <a:endParaRPr lang="ar-SY" sz="2800" dirty="0"/>
          </a:p>
        </p:txBody>
      </p:sp>
    </p:spTree>
    <p:extLst>
      <p:ext uri="{BB962C8B-B14F-4D97-AF65-F5344CB8AC3E}">
        <p14:creationId xmlns:p14="http://schemas.microsoft.com/office/powerpoint/2010/main" val="324049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107941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المصفوفات: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27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61883" y="684527"/>
            <a:ext cx="1096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محدد مصفوفة 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Determinant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/>
          <a:srcRect l="61328" t="70634" r="1648"/>
          <a:stretch/>
        </p:blipFill>
        <p:spPr>
          <a:xfrm>
            <a:off x="1270602" y="1784333"/>
            <a:ext cx="2336800" cy="169091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61883" y="3920457"/>
            <a:ext cx="6096000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rtl="1"/>
            <a:r>
              <a:rPr lang="en-US" sz="2800" b="1" dirty="0"/>
              <a:t>&gt;&gt; </a:t>
            </a:r>
            <a:r>
              <a:rPr lang="en-US" sz="2800" b="1" dirty="0" err="1">
                <a:solidFill>
                  <a:srgbClr val="FF0000"/>
                </a:solidFill>
              </a:rPr>
              <a:t>det</a:t>
            </a:r>
            <a:r>
              <a:rPr lang="en-US" sz="2800" b="1" dirty="0">
                <a:solidFill>
                  <a:srgbClr val="FF0000"/>
                </a:solidFill>
              </a:rPr>
              <a:t>(A)</a:t>
            </a:r>
          </a:p>
          <a:p>
            <a:pPr rtl="1"/>
            <a:r>
              <a:rPr lang="en-US" sz="2800" dirty="0" err="1"/>
              <a:t>ans</a:t>
            </a:r>
            <a:r>
              <a:rPr lang="en-US" sz="2800" dirty="0"/>
              <a:t> =</a:t>
            </a:r>
          </a:p>
          <a:p>
            <a:pPr rtl="1"/>
            <a:r>
              <a:rPr lang="en-US" sz="2800" dirty="0"/>
              <a:t>143</a:t>
            </a:r>
            <a:endParaRPr lang="ar-SY" sz="2800" dirty="0"/>
          </a:p>
        </p:txBody>
      </p:sp>
    </p:spTree>
    <p:extLst>
      <p:ext uri="{BB962C8B-B14F-4D97-AF65-F5344CB8AC3E}">
        <p14:creationId xmlns:p14="http://schemas.microsoft.com/office/powerpoint/2010/main" val="87723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107941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المصفوفات: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28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61883" y="684527"/>
            <a:ext cx="1096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الضرب الشعاعي 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Cross Product or Vector Product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9381" y="1330557"/>
            <a:ext cx="5722619" cy="5254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59318" b="5632"/>
          <a:stretch/>
        </p:blipFill>
        <p:spPr>
          <a:xfrm>
            <a:off x="7233883" y="1922046"/>
            <a:ext cx="3324934" cy="14458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-1752" t="-5577" r="30917" b="5577"/>
          <a:stretch/>
        </p:blipFill>
        <p:spPr>
          <a:xfrm>
            <a:off x="6646720" y="3158131"/>
            <a:ext cx="4499259" cy="199584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8954" y="3032669"/>
            <a:ext cx="2626617" cy="224676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rtl="1"/>
            <a:r>
              <a:rPr lang="en-US" sz="2800" dirty="0"/>
              <a:t>&gt;&gt; A=[1 2 0];</a:t>
            </a:r>
          </a:p>
          <a:p>
            <a:pPr rtl="1"/>
            <a:r>
              <a:rPr lang="en-US" sz="2800" dirty="0"/>
              <a:t>&gt;&gt; B=[3 4 0</a:t>
            </a:r>
            <a:r>
              <a:rPr lang="en-US" sz="2800" dirty="0" smtClean="0"/>
              <a:t>];</a:t>
            </a:r>
          </a:p>
          <a:p>
            <a:pPr rtl="1"/>
            <a:r>
              <a:rPr lang="en-US" sz="2800" dirty="0"/>
              <a:t>&gt;&gt; </a:t>
            </a:r>
            <a:r>
              <a:rPr lang="en-US" sz="2800" b="1" dirty="0">
                <a:solidFill>
                  <a:srgbClr val="FF0000"/>
                </a:solidFill>
              </a:rPr>
              <a:t>cross(A,B)</a:t>
            </a:r>
          </a:p>
          <a:p>
            <a:pPr rtl="1"/>
            <a:r>
              <a:rPr lang="en-US" sz="2800" dirty="0" err="1"/>
              <a:t>ans</a:t>
            </a:r>
            <a:r>
              <a:rPr lang="en-US" sz="2800" dirty="0"/>
              <a:t> =</a:t>
            </a:r>
          </a:p>
          <a:p>
            <a:pPr rtl="1"/>
            <a:r>
              <a:rPr lang="en-US" sz="2800" dirty="0" smtClean="0"/>
              <a:t>0     </a:t>
            </a:r>
            <a:r>
              <a:rPr lang="en-US" sz="2800" dirty="0"/>
              <a:t>0 </a:t>
            </a:r>
            <a:r>
              <a:rPr lang="en-US" sz="2800" dirty="0" smtClean="0"/>
              <a:t>    -</a:t>
            </a:r>
            <a:r>
              <a:rPr lang="en-US" sz="2800" dirty="0"/>
              <a:t>2</a:t>
            </a:r>
            <a:endParaRPr lang="ar-SY" sz="2800" dirty="0"/>
          </a:p>
        </p:txBody>
      </p:sp>
      <p:sp>
        <p:nvSpPr>
          <p:cNvPr id="11" name="Rectangle 10"/>
          <p:cNvSpPr/>
          <p:nvPr/>
        </p:nvSpPr>
        <p:spPr>
          <a:xfrm>
            <a:off x="0" y="2445769"/>
            <a:ext cx="23959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كود ماتلاب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588501" y="3357528"/>
            <a:ext cx="73659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rtl="1"/>
            <a:r>
              <a:rPr lang="en-US" altLang="ja-JP" sz="2400" b="1" i="1" dirty="0" smtClean="0"/>
              <a:t>A</a:t>
            </a:r>
            <a:r>
              <a:rPr lang="en-US" altLang="ja-JP" sz="2400" b="1" i="1" baseline="-25000" dirty="0" smtClean="0"/>
              <a:t>z </a:t>
            </a:r>
            <a:r>
              <a:rPr lang="en-US" altLang="ja-JP" sz="2400" b="1" i="1" dirty="0" smtClean="0"/>
              <a:t>B</a:t>
            </a:r>
            <a:r>
              <a:rPr lang="en-US" altLang="ja-JP" sz="2400" b="1" i="1" baseline="-25000" dirty="0" smtClean="0"/>
              <a:t>y</a:t>
            </a:r>
            <a:endParaRPr lang="ar-SY" altLang="ja-JP" sz="2400" b="1" i="1" baseline="-25000" dirty="0"/>
          </a:p>
        </p:txBody>
      </p:sp>
    </p:spTree>
    <p:extLst>
      <p:ext uri="{BB962C8B-B14F-4D97-AF65-F5344CB8AC3E}">
        <p14:creationId xmlns:p14="http://schemas.microsoft.com/office/powerpoint/2010/main" val="311193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107941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المصفوفات: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29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1884" y="581153"/>
            <a:ext cx="1096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تابع 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input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100531"/>
            <a:ext cx="120278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dirty="0" smtClean="0"/>
              <a:t>يسمح تابع </a:t>
            </a:r>
            <a:r>
              <a:rPr lang="en-US" altLang="ja-JP" sz="2800" dirty="0" smtClean="0"/>
              <a:t>input</a:t>
            </a:r>
            <a:r>
              <a:rPr lang="ar-SY" altLang="ja-JP" sz="2800" dirty="0" smtClean="0"/>
              <a:t> للمستخدم بإدخال قيمة ما وتخصيصها لمتغير ما.</a:t>
            </a:r>
          </a:p>
          <a:p>
            <a:pPr algn="r" rtl="1"/>
            <a:r>
              <a:rPr lang="ar-SY" altLang="ja-JP" sz="2800" dirty="0"/>
              <a:t>عند استخدام تابع </a:t>
            </a:r>
            <a:r>
              <a:rPr lang="en-US" altLang="ja-JP" sz="2800" dirty="0"/>
              <a:t>input </a:t>
            </a:r>
            <a:r>
              <a:rPr lang="ar-SY" altLang="ja-JP" sz="2800" dirty="0"/>
              <a:t> من أجل إدخال النصوص يجب اعتماد الصيغة التالية</a:t>
            </a:r>
            <a:r>
              <a:rPr lang="ar-SY" altLang="ja-JP" sz="2800" dirty="0" smtClean="0"/>
              <a:t>:</a:t>
            </a:r>
          </a:p>
          <a:p>
            <a:pPr rtl="1"/>
            <a:r>
              <a:rPr lang="en-US" sz="2800" dirty="0">
                <a:latin typeface="Courier New" panose="02070309020205020404" pitchFamily="49" charset="0"/>
              </a:rPr>
              <a:t>&gt;&gt; x=input('Enter your name: ','s</a:t>
            </a:r>
            <a:r>
              <a:rPr lang="en-US" sz="2800" dirty="0" smtClean="0">
                <a:latin typeface="Courier New" panose="02070309020205020404" pitchFamily="49" charset="0"/>
              </a:rPr>
              <a:t>')</a:t>
            </a:r>
            <a:endParaRPr lang="ar-SY" sz="2800" dirty="0" smtClean="0">
              <a:latin typeface="Courier New" panose="02070309020205020404" pitchFamily="49" charset="0"/>
            </a:endParaRPr>
          </a:p>
          <a:p>
            <a:pPr algn="r" rtl="1"/>
            <a:r>
              <a:rPr lang="en-US" sz="2800" dirty="0" smtClean="0">
                <a:latin typeface="Courier New" panose="02070309020205020404" pitchFamily="49" charset="0"/>
              </a:rPr>
              <a:t>‘s’</a:t>
            </a:r>
            <a:r>
              <a:rPr lang="ar-SY" sz="2800" dirty="0" smtClean="0">
                <a:latin typeface="Courier New" panose="02070309020205020404" pitchFamily="49" charset="0"/>
              </a:rPr>
              <a:t> يعني أن المتغير الذي سيتم إدخاله هو نص.</a:t>
            </a:r>
            <a:endParaRPr lang="ar-SY" sz="2800" dirty="0"/>
          </a:p>
          <a:p>
            <a:pPr algn="r" rtl="1"/>
            <a:endParaRPr lang="ja-JP" alt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894244" y="2839984"/>
            <a:ext cx="1096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مثال: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3251853"/>
            <a:ext cx="120278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dirty="0" smtClean="0"/>
              <a:t>أكتب برنامج لحساب حجم أسطوانة دائرية قائمة</a:t>
            </a:r>
            <a:r>
              <a:rPr lang="en-US" altLang="ja-JP" sz="2800" i="1" dirty="0" smtClean="0"/>
              <a:t>V=</a:t>
            </a:r>
            <a:r>
              <a:rPr lang="el-GR" altLang="ja-JP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ja-JP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en-US" altLang="ja-JP" sz="28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 </a:t>
            </a:r>
            <a:r>
              <a:rPr lang="ar-SY" altLang="ja-JP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Y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أطلب من المستخدم إدخال قيم كلاً من </a:t>
            </a:r>
            <a:r>
              <a:rPr lang="en-US" altLang="ja-JP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ar-SY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و </a:t>
            </a:r>
            <a:r>
              <a:rPr lang="en-US" altLang="ja-JP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ar-SY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ja-JP" alt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281241" y="4470276"/>
            <a:ext cx="6096000" cy="181588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2800" dirty="0"/>
              <a:t>clear, </a:t>
            </a:r>
            <a:r>
              <a:rPr lang="en-US" sz="2800" dirty="0" err="1"/>
              <a:t>clc</a:t>
            </a:r>
            <a:endParaRPr lang="en-US" sz="2800" dirty="0"/>
          </a:p>
          <a:p>
            <a:pPr rtl="1"/>
            <a:r>
              <a:rPr lang="en-US" sz="2800" dirty="0"/>
              <a:t>r=</a:t>
            </a:r>
            <a:r>
              <a:rPr lang="en-US" sz="2800" dirty="0">
                <a:solidFill>
                  <a:srgbClr val="FF0000"/>
                </a:solidFill>
              </a:rPr>
              <a:t>input</a:t>
            </a:r>
            <a:r>
              <a:rPr lang="en-US" sz="2800" dirty="0"/>
              <a:t>('Enter the radius of cylinder: </a:t>
            </a:r>
            <a:r>
              <a:rPr lang="en-US" sz="2800" dirty="0" smtClean="0"/>
              <a:t> ');</a:t>
            </a:r>
            <a:endParaRPr lang="en-US" sz="2800" dirty="0"/>
          </a:p>
          <a:p>
            <a:pPr rtl="1"/>
            <a:r>
              <a:rPr lang="en-US" sz="2800" dirty="0"/>
              <a:t>h=i</a:t>
            </a:r>
            <a:r>
              <a:rPr lang="en-US" sz="2800" dirty="0">
                <a:solidFill>
                  <a:srgbClr val="FF0000"/>
                </a:solidFill>
              </a:rPr>
              <a:t>nput</a:t>
            </a:r>
            <a:r>
              <a:rPr lang="en-US" sz="2800" dirty="0"/>
              <a:t>('Enter the height of cylinder</a:t>
            </a:r>
            <a:r>
              <a:rPr lang="en-US" sz="2800" dirty="0" smtClean="0"/>
              <a:t>:  </a:t>
            </a:r>
            <a:r>
              <a:rPr lang="en-US" sz="2800" dirty="0"/>
              <a:t>');</a:t>
            </a:r>
          </a:p>
          <a:p>
            <a:pPr rtl="1"/>
            <a:r>
              <a:rPr lang="en-US" sz="2800" dirty="0">
                <a:solidFill>
                  <a:srgbClr val="0070C0"/>
                </a:solidFill>
              </a:rPr>
              <a:t>volume=pi*r^2*h</a:t>
            </a:r>
            <a:endParaRPr lang="ar-SY" sz="2800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3775073"/>
            <a:ext cx="12382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الكود: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267950" y="3775073"/>
            <a:ext cx="12382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النتائج: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83997" y="4495662"/>
            <a:ext cx="485555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2800" dirty="0"/>
              <a:t>Enter the radius of cylinder: </a:t>
            </a:r>
            <a:r>
              <a:rPr lang="en-US" sz="2800" b="1" dirty="0">
                <a:solidFill>
                  <a:srgbClr val="FF0000"/>
                </a:solidFill>
              </a:rPr>
              <a:t>5</a:t>
            </a:r>
          </a:p>
          <a:p>
            <a:pPr rtl="1"/>
            <a:r>
              <a:rPr lang="en-US" sz="2800" dirty="0"/>
              <a:t>Enter the height of cylinder: </a:t>
            </a:r>
            <a:r>
              <a:rPr lang="en-US" sz="2800" b="1" dirty="0">
                <a:solidFill>
                  <a:srgbClr val="FF0000"/>
                </a:solidFill>
              </a:rPr>
              <a:t>20</a:t>
            </a:r>
          </a:p>
          <a:p>
            <a:pPr rtl="1"/>
            <a:r>
              <a:rPr lang="en-US" sz="2800" dirty="0"/>
              <a:t>volume =</a:t>
            </a:r>
          </a:p>
          <a:p>
            <a:pPr algn="r" rtl="1"/>
            <a:r>
              <a:rPr lang="en-US" sz="2800" b="1" dirty="0" smtClean="0">
                <a:solidFill>
                  <a:srgbClr val="FF0000"/>
                </a:solidFill>
              </a:rPr>
              <a:t>1570.8</a:t>
            </a:r>
            <a:endParaRPr lang="ar-SY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904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2123" y="218759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 </a:t>
            </a:r>
            <a:r>
              <a:rPr lang="en-GB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 with matrices)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3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776563" y="1335788"/>
            <a:ext cx="4063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dirty="0">
                <a:latin typeface="Times New Roman" panose="02020603050405020304" pitchFamily="18" charset="0"/>
              </a:rPr>
              <a:t>ليكن لدينا المصفوفة</a:t>
            </a:r>
            <a:endParaRPr lang="ar-SY" altLang="ja-JP" sz="2800" dirty="0" smtClean="0">
              <a:latin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765" y="1273411"/>
            <a:ext cx="2838235" cy="158772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765" y="2861139"/>
            <a:ext cx="4938387" cy="132479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765" y="4185931"/>
            <a:ext cx="4938387" cy="218192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0915" y="4185931"/>
            <a:ext cx="4912335" cy="2170419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10580077" y="4654260"/>
            <a:ext cx="773723" cy="4916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Rectangle 3"/>
          <p:cNvSpPr/>
          <p:nvPr/>
        </p:nvSpPr>
        <p:spPr>
          <a:xfrm>
            <a:off x="4732020" y="4654260"/>
            <a:ext cx="754380" cy="4916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1352026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107941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المصفوفات: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30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61883" y="684527"/>
            <a:ext cx="1096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مسألة: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621" y="1207747"/>
            <a:ext cx="11757256" cy="5195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16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107941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المصفوفات: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31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61883" y="684527"/>
            <a:ext cx="1096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الحل: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8694" y="368802"/>
            <a:ext cx="23959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</a:rPr>
              <a:t>كود ماتلاب</a:t>
            </a:r>
            <a:endParaRPr lang="ar-SY" altLang="ja-JP" sz="2800" b="1" dirty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1061" y="892022"/>
            <a:ext cx="9152321" cy="569386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rtl="1"/>
            <a:r>
              <a:rPr lang="en-US" sz="2800" dirty="0" smtClean="0"/>
              <a:t>clear</a:t>
            </a:r>
            <a:r>
              <a:rPr lang="en-US" sz="2800" dirty="0"/>
              <a:t>, </a:t>
            </a:r>
            <a:r>
              <a:rPr lang="en-US" sz="2800" dirty="0" err="1"/>
              <a:t>clc</a:t>
            </a:r>
            <a:endParaRPr lang="en-US" sz="2800" dirty="0"/>
          </a:p>
          <a:p>
            <a:pPr rtl="1"/>
            <a:r>
              <a:rPr lang="en-US" sz="2800" dirty="0"/>
              <a:t>F=</a:t>
            </a:r>
            <a:r>
              <a:rPr lang="en-US" sz="2800" b="1" dirty="0">
                <a:solidFill>
                  <a:srgbClr val="FF0000"/>
                </a:solidFill>
              </a:rPr>
              <a:t>input</a:t>
            </a:r>
            <a:r>
              <a:rPr lang="en-US" sz="2800" dirty="0"/>
              <a:t>('Enter force vector F in matrix notation: ');</a:t>
            </a:r>
          </a:p>
          <a:p>
            <a:pPr rtl="1"/>
            <a:r>
              <a:rPr lang="en-US" sz="2800" dirty="0"/>
              <a:t>r=</a:t>
            </a:r>
            <a:r>
              <a:rPr lang="en-US" sz="2800" b="1" dirty="0">
                <a:solidFill>
                  <a:srgbClr val="FF0000"/>
                </a:solidFill>
              </a:rPr>
              <a:t>input</a:t>
            </a:r>
            <a:r>
              <a:rPr lang="en-US" sz="2800" dirty="0"/>
              <a:t>('Enter position vector r in matrix notation: ');</a:t>
            </a:r>
          </a:p>
          <a:p>
            <a:pPr rtl="1"/>
            <a:r>
              <a:rPr lang="en-US" sz="2800" b="1" dirty="0" smtClean="0">
                <a:solidFill>
                  <a:srgbClr val="0070C0"/>
                </a:solidFill>
              </a:rPr>
              <a:t>M=cross(</a:t>
            </a:r>
            <a:r>
              <a:rPr lang="en-US" sz="2800" b="1" dirty="0" err="1" smtClean="0">
                <a:solidFill>
                  <a:srgbClr val="0070C0"/>
                </a:solidFill>
              </a:rPr>
              <a:t>F,r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  <a:r>
              <a:rPr lang="en-US" sz="2800" dirty="0" smtClean="0"/>
              <a:t>;</a:t>
            </a:r>
          </a:p>
          <a:p>
            <a:pPr rtl="1"/>
            <a:r>
              <a:rPr lang="en-US" sz="2800" b="1" dirty="0" err="1" smtClean="0">
                <a:solidFill>
                  <a:srgbClr val="0070C0"/>
                </a:solidFill>
              </a:rPr>
              <a:t>M_mag</a:t>
            </a:r>
            <a:r>
              <a:rPr lang="en-US" sz="2800" b="1" dirty="0" smtClean="0">
                <a:solidFill>
                  <a:srgbClr val="0070C0"/>
                </a:solidFill>
              </a:rPr>
              <a:t>=</a:t>
            </a:r>
            <a:r>
              <a:rPr lang="en-US" sz="2800" b="1" dirty="0" err="1" smtClean="0">
                <a:solidFill>
                  <a:srgbClr val="0070C0"/>
                </a:solidFill>
              </a:rPr>
              <a:t>sqrt</a:t>
            </a:r>
            <a:r>
              <a:rPr lang="en-US" sz="2800" b="1" dirty="0" smtClean="0">
                <a:solidFill>
                  <a:srgbClr val="0070C0"/>
                </a:solidFill>
              </a:rPr>
              <a:t>(sum(M.^2));</a:t>
            </a:r>
          </a:p>
          <a:p>
            <a:pPr rtl="1"/>
            <a:r>
              <a:rPr lang="en-US" sz="2800" dirty="0" err="1" smtClean="0"/>
              <a:t>fprintf</a:t>
            </a:r>
            <a:r>
              <a:rPr lang="en-US" sz="2800" dirty="0"/>
              <a:t>('The moment of the force vector about the point is</a:t>
            </a:r>
          </a:p>
          <a:p>
            <a:pPr rtl="1"/>
            <a:r>
              <a:rPr lang="en-US" sz="2800" dirty="0"/>
              <a:t>%5.2f\n',</a:t>
            </a:r>
            <a:r>
              <a:rPr lang="en-US" sz="2800" dirty="0" err="1"/>
              <a:t>M_mag</a:t>
            </a:r>
            <a:r>
              <a:rPr lang="en-US" sz="2800" dirty="0" smtClean="0"/>
              <a:t>)</a:t>
            </a:r>
          </a:p>
          <a:p>
            <a:pPr rtl="1"/>
            <a:endParaRPr lang="en-US" sz="2800" dirty="0"/>
          </a:p>
          <a:p>
            <a:pPr rtl="1"/>
            <a:endParaRPr lang="en-US" sz="2800" dirty="0"/>
          </a:p>
          <a:p>
            <a:pPr algn="r" rtl="1"/>
            <a:r>
              <a:rPr lang="ar-SY" sz="2800" b="1" dirty="0">
                <a:solidFill>
                  <a:srgbClr val="7030A0"/>
                </a:solidFill>
              </a:rPr>
              <a:t>النتائج</a:t>
            </a:r>
          </a:p>
          <a:p>
            <a:pPr rtl="1"/>
            <a:r>
              <a:rPr lang="en-US" sz="2800" dirty="0"/>
              <a:t>Enter force vector F in matrix notation: </a:t>
            </a:r>
            <a:r>
              <a:rPr lang="en-US" sz="2800" b="1" dirty="0">
                <a:solidFill>
                  <a:srgbClr val="FF0000"/>
                </a:solidFill>
              </a:rPr>
              <a:t>[0 4 0]</a:t>
            </a:r>
          </a:p>
          <a:p>
            <a:pPr rtl="1"/>
            <a:r>
              <a:rPr lang="en-US" sz="2800" dirty="0"/>
              <a:t>Enter position vector r in matrix notation: </a:t>
            </a:r>
            <a:r>
              <a:rPr lang="en-US" sz="2800" b="1" dirty="0">
                <a:solidFill>
                  <a:srgbClr val="FF0000"/>
                </a:solidFill>
              </a:rPr>
              <a:t>[3 0 0]</a:t>
            </a:r>
          </a:p>
          <a:p>
            <a:pPr rtl="1"/>
            <a:r>
              <a:rPr lang="en-US" sz="2800" dirty="0"/>
              <a:t>The moment of the force vector about the point is </a:t>
            </a:r>
            <a:r>
              <a:rPr lang="en-US" sz="2800" b="1" dirty="0">
                <a:solidFill>
                  <a:srgbClr val="FF0000"/>
                </a:solidFill>
              </a:rPr>
              <a:t>12.00</a:t>
            </a:r>
            <a:endParaRPr lang="ar-SY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92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4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15707" y="856851"/>
            <a:ext cx="61897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Ø"/>
            </a:pPr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الضرب النقطي </a:t>
            </a:r>
            <a:r>
              <a:rPr lang="en-US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(Dot Multiplication (.*) )</a:t>
            </a:r>
            <a:endParaRPr lang="ar-SY" altLang="ja-JP" sz="2800" b="1" dirty="0" smtClean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58153" y="1453191"/>
            <a:ext cx="66821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dirty="0" smtClean="0">
                <a:latin typeface="Times New Roman" panose="02020603050405020304" pitchFamily="18" charset="0"/>
              </a:rPr>
              <a:t>كل </a:t>
            </a:r>
            <a:r>
              <a:rPr lang="ar-SY" altLang="ja-JP" sz="2800" dirty="0">
                <a:latin typeface="Times New Roman" panose="02020603050405020304" pitchFamily="18" charset="0"/>
              </a:rPr>
              <a:t>عنصر من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المصفوفة </a:t>
            </a:r>
            <a:r>
              <a:rPr lang="ar-SY" altLang="ja-JP" sz="2800" dirty="0">
                <a:latin typeface="Times New Roman" panose="02020603050405020304" pitchFamily="18" charset="0"/>
              </a:rPr>
              <a:t>الجديدة هو ناتج ضرب العنصر الموافق في المصفوفة الأولى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بالعنصر الموافق </a:t>
            </a:r>
            <a:r>
              <a:rPr lang="ar-SY" altLang="ja-JP" sz="2800" dirty="0">
                <a:latin typeface="Times New Roman" panose="02020603050405020304" pitchFamily="18" charset="0"/>
              </a:rPr>
              <a:t>في المصفوفة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الثانية.</a:t>
            </a:r>
            <a:endParaRPr lang="ja-JP" alt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79770"/>
            <a:ext cx="4908079" cy="38927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35" y="5224338"/>
            <a:ext cx="4796044" cy="1314574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3212123" y="218759"/>
            <a:ext cx="8792307" cy="6463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anose="020B0604020202020204" pitchFamily="34" charset="0"/>
              <a:buNone/>
            </a:pPr>
            <a:r>
              <a:rPr lang="ar-SY" altLang="ja-JP" sz="32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 </a:t>
            </a:r>
            <a:r>
              <a:rPr lang="en-GB" altLang="ja-JP" sz="32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 with matrices)</a:t>
            </a:r>
            <a:endParaRPr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393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7890" y="786019"/>
            <a:ext cx="11611709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استخدام </a:t>
            </a:r>
            <a:r>
              <a:rPr lang="ar-SY" altLang="ja-JP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رقم </a:t>
            </a:r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الترتيب</a:t>
            </a:r>
            <a:r>
              <a:rPr lang="en-US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Index </a:t>
            </a:r>
            <a:r>
              <a:rPr lang="en-US" altLang="ja-JP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Number </a:t>
            </a:r>
            <a:r>
              <a:rPr lang="en-US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 لاستخلاص </a:t>
            </a:r>
            <a:r>
              <a:rPr lang="ar-SY" altLang="ja-JP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عناصر شعاع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Y" altLang="ja-JP" sz="2400" dirty="0">
                <a:latin typeface="Times New Roman" panose="02020603050405020304" pitchFamily="18" charset="0"/>
              </a:rPr>
              <a:t>لاستخلاص عنصر ما ترتيبه </a:t>
            </a:r>
            <a:r>
              <a:rPr lang="en-US" altLang="ja-JP" sz="2400" dirty="0" err="1">
                <a:latin typeface="Times New Roman" panose="02020603050405020304" pitchFamily="18" charset="0"/>
              </a:rPr>
              <a:t>i</a:t>
            </a:r>
            <a:r>
              <a:rPr lang="en-US" altLang="ja-JP" sz="2400" dirty="0">
                <a:latin typeface="Times New Roman" panose="02020603050405020304" pitchFamily="18" charset="0"/>
              </a:rPr>
              <a:t> 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 من </a:t>
            </a:r>
            <a:r>
              <a:rPr lang="ar-SY" altLang="ja-JP" sz="2400" dirty="0">
                <a:latin typeface="Times New Roman" panose="02020603050405020304" pitchFamily="18" charset="0"/>
              </a:rPr>
              <a:t>شعاع </a:t>
            </a:r>
            <a:r>
              <a:rPr lang="en-US" altLang="ja-JP" sz="2400" dirty="0">
                <a:latin typeface="Times New Roman" panose="02020603050405020304" pitchFamily="18" charset="0"/>
              </a:rPr>
              <a:t>x 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 نستخدم </a:t>
            </a:r>
            <a:r>
              <a:rPr lang="ar-SY" altLang="ja-JP" sz="2400" dirty="0">
                <a:latin typeface="Times New Roman" panose="02020603050405020304" pitchFamily="18" charset="0"/>
              </a:rPr>
              <a:t>الأمر التالي: </a:t>
            </a:r>
            <a:r>
              <a:rPr lang="en-US" altLang="ja-JP" sz="2400" dirty="0">
                <a:latin typeface="Times New Roman" panose="02020603050405020304" pitchFamily="18" charset="0"/>
              </a:rPr>
              <a:t>x(</a:t>
            </a:r>
            <a:r>
              <a:rPr lang="en-US" altLang="ja-JP" sz="2400" dirty="0" err="1">
                <a:latin typeface="Times New Roman" panose="02020603050405020304" pitchFamily="18" charset="0"/>
              </a:rPr>
              <a:t>i</a:t>
            </a:r>
            <a:r>
              <a:rPr lang="en-US" altLang="ja-JP" sz="2400" dirty="0">
                <a:latin typeface="Times New Roman" panose="02020603050405020304" pitchFamily="18" charset="0"/>
              </a:rPr>
              <a:t>) 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 حيث </a:t>
            </a:r>
            <a:r>
              <a:rPr lang="ar-SY" altLang="ja-JP" sz="2400" dirty="0">
                <a:latin typeface="Times New Roman" panose="02020603050405020304" pitchFamily="18" charset="0"/>
              </a:rPr>
              <a:t>يدل هذا التعبير على العنصر الذي ترتيبه </a:t>
            </a:r>
            <a:r>
              <a:rPr lang="en-US" altLang="ja-JP" sz="2400" dirty="0" err="1" smtClean="0">
                <a:latin typeface="Times New Roman" panose="02020603050405020304" pitchFamily="18" charset="0"/>
              </a:rPr>
              <a:t>i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 في </a:t>
            </a:r>
            <a:r>
              <a:rPr lang="ar-SY" altLang="ja-JP" sz="2400" dirty="0">
                <a:latin typeface="Times New Roman" panose="02020603050405020304" pitchFamily="18" charset="0"/>
              </a:rPr>
              <a:t>الشعاع </a:t>
            </a:r>
            <a:r>
              <a:rPr lang="en-US" altLang="ja-JP" sz="2400" dirty="0" smtClean="0">
                <a:latin typeface="Times New Roman" panose="02020603050405020304" pitchFamily="18" charset="0"/>
              </a:rPr>
              <a:t>x</a:t>
            </a:r>
          </a:p>
          <a:p>
            <a:pPr rtl="1"/>
            <a:r>
              <a:rPr lang="en-US" altLang="ja-JP" sz="2400" dirty="0" smtClean="0">
                <a:latin typeface="Times New Roman" panose="02020603050405020304" pitchFamily="18" charset="0"/>
              </a:rPr>
              <a:t>&gt;&gt; A=[4.5 3 5.1];</a:t>
            </a:r>
          </a:p>
          <a:p>
            <a:pPr rtl="1"/>
            <a:r>
              <a:rPr lang="en-US" altLang="ja-JP" sz="2400" dirty="0" smtClean="0">
                <a:latin typeface="Times New Roman" panose="02020603050405020304" pitchFamily="18" charset="0"/>
              </a:rPr>
              <a:t>&gt;&gt; </a:t>
            </a:r>
            <a:r>
              <a:rPr lang="en-US" altLang="ja-JP" sz="2400" dirty="0">
                <a:latin typeface="Times New Roman" panose="02020603050405020304" pitchFamily="18" charset="0"/>
              </a:rPr>
              <a:t>B=[2.5 </a:t>
            </a:r>
            <a:r>
              <a:rPr lang="en-US" altLang="ja-JP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ja-JP" sz="2400" dirty="0">
                <a:latin typeface="Times New Roman" panose="02020603050405020304" pitchFamily="18" charset="0"/>
              </a:rPr>
              <a:t>]</a:t>
            </a:r>
          </a:p>
          <a:p>
            <a:pPr rtl="1"/>
            <a:r>
              <a:rPr lang="en-US" altLang="ja-JP" sz="2400" dirty="0">
                <a:latin typeface="Times New Roman" panose="02020603050405020304" pitchFamily="18" charset="0"/>
              </a:rPr>
              <a:t>B =</a:t>
            </a:r>
          </a:p>
          <a:p>
            <a:pPr rtl="1"/>
            <a:r>
              <a:rPr lang="en-US" altLang="ja-JP" sz="2400" dirty="0">
                <a:latin typeface="Times New Roman" panose="02020603050405020304" pitchFamily="18" charset="0"/>
              </a:rPr>
              <a:t>2.5000 </a:t>
            </a:r>
            <a:r>
              <a:rPr lang="en-US" altLang="ja-JP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4.5000 </a:t>
            </a:r>
            <a:r>
              <a:rPr lang="en-US" altLang="ja-JP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3.0000 5.1000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Y" altLang="ja-JP" sz="2400" dirty="0">
                <a:latin typeface="Times New Roman" panose="02020603050405020304" pitchFamily="18" charset="0"/>
              </a:rPr>
              <a:t>لاستبدال العنصر الثاني في المصفوفة </a:t>
            </a:r>
            <a:r>
              <a:rPr lang="en-US" altLang="ja-JP" sz="2400" dirty="0">
                <a:latin typeface="Times New Roman" panose="02020603050405020304" pitchFamily="18" charset="0"/>
              </a:rPr>
              <a:t>B 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 بالعدد </a:t>
            </a:r>
            <a:r>
              <a:rPr lang="ar-SY" altLang="ja-JP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1.2</a:t>
            </a:r>
            <a:r>
              <a:rPr lang="en-US" altLang="ja-JP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-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نستخدم </a:t>
            </a:r>
            <a:r>
              <a:rPr lang="ar-SY" altLang="ja-JP" sz="2400" dirty="0">
                <a:latin typeface="Times New Roman" panose="02020603050405020304" pitchFamily="18" charset="0"/>
              </a:rPr>
              <a:t>الأمر:</a:t>
            </a:r>
          </a:p>
          <a:p>
            <a:pPr rtl="1"/>
            <a:r>
              <a:rPr lang="en-US" altLang="ja-JP" sz="2400" dirty="0">
                <a:latin typeface="Times New Roman" panose="02020603050405020304" pitchFamily="18" charset="0"/>
              </a:rPr>
              <a:t>&gt;&gt; B(</a:t>
            </a:r>
            <a:r>
              <a:rPr lang="en-US" altLang="ja-JP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ja-JP" sz="2400" dirty="0">
                <a:latin typeface="Times New Roman" panose="02020603050405020304" pitchFamily="18" charset="0"/>
              </a:rPr>
              <a:t>)=-1.2</a:t>
            </a:r>
          </a:p>
          <a:p>
            <a:pPr rtl="1"/>
            <a:r>
              <a:rPr lang="en-US" altLang="ja-JP" sz="2400" dirty="0">
                <a:latin typeface="Times New Roman" panose="02020603050405020304" pitchFamily="18" charset="0"/>
              </a:rPr>
              <a:t>B =</a:t>
            </a:r>
          </a:p>
          <a:p>
            <a:pPr rtl="1"/>
            <a:r>
              <a:rPr lang="en-US" altLang="ja-JP" sz="2400" dirty="0">
                <a:latin typeface="Times New Roman" panose="02020603050405020304" pitchFamily="18" charset="0"/>
              </a:rPr>
              <a:t>2.5000 </a:t>
            </a:r>
            <a:r>
              <a:rPr lang="en-US" altLang="ja-JP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-1.2000 </a:t>
            </a:r>
            <a:r>
              <a:rPr lang="en-US" altLang="ja-JP" sz="2400" dirty="0">
                <a:latin typeface="Times New Roman" panose="02020603050405020304" pitchFamily="18" charset="0"/>
              </a:rPr>
              <a:t>3.0000 5.1000</a:t>
            </a:r>
          </a:p>
          <a:p>
            <a:pPr algn="r" rtl="1"/>
            <a:r>
              <a:rPr lang="ar-SY" altLang="ja-JP" sz="2400" dirty="0">
                <a:latin typeface="Times New Roman" panose="02020603050405020304" pitchFamily="18" charset="0"/>
              </a:rPr>
              <a:t>بالتالي الأمر 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 </a:t>
            </a:r>
            <a:r>
              <a:rPr lang="en-US" altLang="ja-JP" sz="2400" dirty="0" smtClean="0">
                <a:latin typeface="Times New Roman" panose="02020603050405020304" pitchFamily="18" charset="0"/>
              </a:rPr>
              <a:t>B(2</a:t>
            </a:r>
            <a:r>
              <a:rPr lang="en-US" altLang="ja-JP" sz="2400" dirty="0">
                <a:latin typeface="Times New Roman" panose="02020603050405020304" pitchFamily="18" charset="0"/>
              </a:rPr>
              <a:t>)=-1.2 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 يغير </a:t>
            </a:r>
            <a:r>
              <a:rPr lang="ar-SY" altLang="ja-JP" sz="2400" dirty="0">
                <a:latin typeface="Times New Roman" panose="02020603050405020304" pitchFamily="18" charset="0"/>
              </a:rPr>
              <a:t>القيمة الثانية في المصفوفة </a:t>
            </a:r>
            <a:r>
              <a:rPr lang="en-US" altLang="ja-JP" sz="2400" dirty="0">
                <a:latin typeface="Times New Roman" panose="02020603050405020304" pitchFamily="18" charset="0"/>
              </a:rPr>
              <a:t>B 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 من </a:t>
            </a:r>
            <a:r>
              <a:rPr lang="ar-SY" altLang="ja-JP" sz="2400" dirty="0">
                <a:latin typeface="Times New Roman" panose="02020603050405020304" pitchFamily="18" charset="0"/>
              </a:rPr>
              <a:t>4.5 إلى 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1.2</a:t>
            </a:r>
            <a:r>
              <a:rPr lang="en-US" altLang="ja-JP" sz="2400" dirty="0" smtClean="0">
                <a:latin typeface="Times New Roman" panose="02020603050405020304" pitchFamily="18" charset="0"/>
              </a:rPr>
              <a:t>-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 .</a:t>
            </a:r>
            <a:endParaRPr lang="en-US" altLang="ja-JP" sz="2400" dirty="0" smtClean="0">
              <a:latin typeface="Times New Roman" panose="02020603050405020304" pitchFamily="18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Y" altLang="ja-JP" sz="2400" dirty="0">
                <a:latin typeface="Times New Roman" panose="02020603050405020304" pitchFamily="18" charset="0"/>
              </a:rPr>
              <a:t>يمكن كذلك إضافة عناصر جديدة إلى المصفوفة </a:t>
            </a:r>
            <a:r>
              <a:rPr lang="en-US" altLang="ja-JP" sz="2400" dirty="0">
                <a:latin typeface="Times New Roman" panose="02020603050405020304" pitchFamily="18" charset="0"/>
              </a:rPr>
              <a:t> B  </a:t>
            </a:r>
            <a:r>
              <a:rPr lang="ar-SY" altLang="ja-JP" sz="2400" dirty="0">
                <a:latin typeface="Times New Roman" panose="02020603050405020304" pitchFamily="18" charset="0"/>
              </a:rPr>
              <a:t>باستخدام رقم الترتيب.</a:t>
            </a:r>
          </a:p>
          <a:p>
            <a:pPr rtl="1"/>
            <a:r>
              <a:rPr lang="en-US" altLang="ja-JP" sz="2400" dirty="0">
                <a:latin typeface="Times New Roman" panose="02020603050405020304" pitchFamily="18" charset="0"/>
              </a:rPr>
              <a:t>&gt;&gt; B(</a:t>
            </a:r>
            <a:r>
              <a:rPr lang="en-US" altLang="ja-JP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  <a:r>
              <a:rPr lang="en-US" altLang="ja-JP" sz="2400" dirty="0">
                <a:latin typeface="Times New Roman" panose="02020603050405020304" pitchFamily="18" charset="0"/>
              </a:rPr>
              <a:t>)=11</a:t>
            </a:r>
          </a:p>
          <a:p>
            <a:pPr rtl="1"/>
            <a:r>
              <a:rPr lang="en-US" altLang="ja-JP" sz="2400" dirty="0">
                <a:latin typeface="Times New Roman" panose="02020603050405020304" pitchFamily="18" charset="0"/>
              </a:rPr>
              <a:t>B =</a:t>
            </a:r>
          </a:p>
          <a:p>
            <a:pPr rtl="1"/>
            <a:r>
              <a:rPr lang="en-US" altLang="ja-JP" sz="2400" dirty="0">
                <a:latin typeface="Times New Roman" panose="02020603050405020304" pitchFamily="18" charset="0"/>
              </a:rPr>
              <a:t>2.5000 -1.2000 3.0000 5.1000 0 </a:t>
            </a:r>
            <a:r>
              <a:rPr lang="en-US" altLang="ja-JP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11.0000</a:t>
            </a:r>
            <a:endParaRPr lang="en-US" altLang="ja-JP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5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799" y="135057"/>
            <a:ext cx="1135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استخلاص عناصر من شعاع أو مصفوفة</a:t>
            </a:r>
            <a:endParaRPr lang="ja-JP" alt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206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0" y="178491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 </a:t>
            </a:r>
            <a:r>
              <a:rPr lang="en-GB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 with matrices)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6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824822"/>
            <a:ext cx="1161170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Ø"/>
            </a:pPr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استخدام </a:t>
            </a:r>
            <a:r>
              <a:rPr lang="ar-SY" altLang="ja-JP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عامل </a:t>
            </a:r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النقطتين </a:t>
            </a:r>
            <a:r>
              <a:rPr lang="en-US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Colon Operator</a:t>
            </a:r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</a:p>
          <a:p>
            <a:pPr algn="r" rtl="1"/>
            <a:endParaRPr lang="en-US" altLang="ja-JP" sz="2800" b="1" dirty="0" smtClean="0">
              <a:solidFill>
                <a:srgbClr val="7030A0"/>
              </a:solidFill>
              <a:latin typeface="Times New Roman" panose="02020603050405020304" pitchFamily="18" charset="0"/>
            </a:endParaRPr>
          </a:p>
          <a:p>
            <a:pPr algn="r" rtl="1"/>
            <a:r>
              <a:rPr lang="ar-SY" altLang="ja-JP" sz="2800" dirty="0" smtClean="0">
                <a:latin typeface="Times New Roman" panose="02020603050405020304" pitchFamily="18" charset="0"/>
              </a:rPr>
              <a:t>يستخدم عامل النقطتين من أجل: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SY" altLang="ja-JP" sz="2800" dirty="0" smtClean="0">
                <a:latin typeface="Times New Roman" panose="02020603050405020304" pitchFamily="18" charset="0"/>
              </a:rPr>
              <a:t> </a:t>
            </a:r>
            <a:r>
              <a:rPr lang="ar-SY" altLang="ja-JP" sz="2800" dirty="0">
                <a:latin typeface="Times New Roman" panose="02020603050405020304" pitchFamily="18" charset="0"/>
              </a:rPr>
              <a:t>انشاء مصفوفة سطرية بتباعدات متساوية بين عناصرها مساوية للواحد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)</a:t>
            </a:r>
          </a:p>
          <a:p>
            <a:pPr rtl="1"/>
            <a:r>
              <a:rPr lang="ar-SY" altLang="ja-JP" sz="2800" dirty="0" smtClean="0">
                <a:latin typeface="Times New Roman" panose="02020603050405020304" pitchFamily="18" charset="0"/>
              </a:rPr>
              <a:t>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&gt;&gt; </a:t>
            </a:r>
            <a:r>
              <a:rPr lang="en-US" altLang="ja-JP" sz="2800" dirty="0">
                <a:latin typeface="Times New Roman" panose="02020603050405020304" pitchFamily="18" charset="0"/>
              </a:rPr>
              <a:t>c=2</a:t>
            </a:r>
            <a:r>
              <a:rPr lang="en-US" altLang="ja-JP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ja-JP" sz="2800" dirty="0">
                <a:latin typeface="Times New Roman" panose="02020603050405020304" pitchFamily="18" charset="0"/>
              </a:rPr>
              <a:t>6</a:t>
            </a:r>
          </a:p>
          <a:p>
            <a:pPr rtl="1"/>
            <a:r>
              <a:rPr lang="en-US" altLang="ja-JP" sz="2800" dirty="0">
                <a:latin typeface="Times New Roman" panose="02020603050405020304" pitchFamily="18" charset="0"/>
              </a:rPr>
              <a:t>c =</a:t>
            </a:r>
          </a:p>
          <a:p>
            <a:pPr rtl="1"/>
            <a:r>
              <a:rPr lang="en-US" altLang="ja-JP" sz="2800" dirty="0" smtClean="0">
                <a:latin typeface="Times New Roman" panose="02020603050405020304" pitchFamily="18" charset="0"/>
              </a:rPr>
              <a:t>2 3 </a:t>
            </a:r>
            <a:r>
              <a:rPr lang="en-US" altLang="ja-JP" sz="2800" dirty="0">
                <a:latin typeface="Times New Roman" panose="02020603050405020304" pitchFamily="18" charset="0"/>
              </a:rPr>
              <a:t>4 5 6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SY" altLang="ja-JP" sz="2800" dirty="0" smtClean="0">
                <a:latin typeface="Times New Roman" panose="02020603050405020304" pitchFamily="18" charset="0"/>
              </a:rPr>
              <a:t> </a:t>
            </a:r>
            <a:r>
              <a:rPr lang="ar-SY" altLang="ja-JP" sz="2800" dirty="0">
                <a:latin typeface="Times New Roman" panose="02020603050405020304" pitchFamily="18" charset="0"/>
              </a:rPr>
              <a:t>انشاء مصفوفة سطرية بتباعدات متساوية بين عناصرها غير الواحد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من </a:t>
            </a:r>
            <a:r>
              <a:rPr lang="ar-SY" altLang="ja-JP" sz="2800" dirty="0">
                <a:latin typeface="Times New Roman" panose="02020603050405020304" pitchFamily="18" charset="0"/>
              </a:rPr>
              <a:t>الفصل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الأول.</a:t>
            </a:r>
            <a:endParaRPr lang="ar-SY" altLang="ja-JP" sz="28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>
                <a:latin typeface="Times New Roman" panose="02020603050405020304" pitchFamily="18" charset="0"/>
              </a:rPr>
              <a:t>&gt;&gt; d=0</a:t>
            </a:r>
            <a:r>
              <a:rPr lang="en-US" altLang="ja-JP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ja-JP" sz="2800" dirty="0">
                <a:latin typeface="Times New Roman" panose="02020603050405020304" pitchFamily="18" charset="0"/>
              </a:rPr>
              <a:t>2.5</a:t>
            </a:r>
            <a:r>
              <a:rPr lang="en-US" altLang="ja-JP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ja-JP" sz="2800" dirty="0">
                <a:latin typeface="Times New Roman" panose="02020603050405020304" pitchFamily="18" charset="0"/>
              </a:rPr>
              <a:t>10</a:t>
            </a:r>
          </a:p>
          <a:p>
            <a:pPr rtl="1"/>
            <a:r>
              <a:rPr lang="en-US" altLang="ja-JP" sz="2800" dirty="0">
                <a:latin typeface="Times New Roman" panose="02020603050405020304" pitchFamily="18" charset="0"/>
              </a:rPr>
              <a:t>d =</a:t>
            </a:r>
          </a:p>
          <a:p>
            <a:pPr rtl="1"/>
            <a:r>
              <a:rPr lang="en-US" altLang="ja-JP" sz="2800" dirty="0">
                <a:latin typeface="Times New Roman" panose="02020603050405020304" pitchFamily="18" charset="0"/>
              </a:rPr>
              <a:t>0 2.5000 5.0000 7.5000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10.0000</a:t>
            </a:r>
            <a:endParaRPr lang="en-US" altLang="ja-JP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25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8677" y="181603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 </a:t>
            </a:r>
            <a:r>
              <a:rPr lang="en-GB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 with matrices)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7</a:t>
            </a:fld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6507" y="1491830"/>
            <a:ext cx="110958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Y" altLang="ja-JP" sz="2400" dirty="0" smtClean="0">
                <a:latin typeface="Times New Roman" panose="02020603050405020304" pitchFamily="18" charset="0"/>
              </a:rPr>
              <a:t>استخلاص </a:t>
            </a:r>
            <a:r>
              <a:rPr lang="ar-SY" altLang="ja-JP" sz="2400" dirty="0">
                <a:latin typeface="Times New Roman" panose="02020603050405020304" pitchFamily="18" charset="0"/>
              </a:rPr>
              <a:t>سطر كامل أو عمود كامل من مصفوفة 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ما</a:t>
            </a:r>
            <a:r>
              <a:rPr lang="ar-SY" altLang="ja-JP" sz="2400" dirty="0">
                <a:latin typeface="Times New Roman" panose="02020603050405020304" pitchFamily="18" charset="0"/>
              </a:rPr>
              <a:t>:</a:t>
            </a:r>
            <a:endParaRPr lang="ja-JP" altLang="en-US" sz="24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400" dirty="0" smtClean="0">
                <a:latin typeface="Times New Roman" panose="02020603050405020304" pitchFamily="18" charset="0"/>
              </a:rPr>
              <a:t>&gt;&gt; </a:t>
            </a:r>
            <a:r>
              <a:rPr lang="en-US" altLang="ja-JP" sz="2400" dirty="0">
                <a:latin typeface="Times New Roman" panose="02020603050405020304" pitchFamily="18" charset="0"/>
              </a:rPr>
              <a:t>E=[</a:t>
            </a:r>
            <a:r>
              <a:rPr lang="en-US" altLang="ja-JP" sz="2400" dirty="0" smtClean="0">
                <a:latin typeface="Times New Roman" panose="02020603050405020304" pitchFamily="18" charset="0"/>
              </a:rPr>
              <a:t>1    </a:t>
            </a:r>
            <a:r>
              <a:rPr lang="en-US" altLang="ja-JP" sz="2400" dirty="0">
                <a:latin typeface="Times New Roman" panose="02020603050405020304" pitchFamily="18" charset="0"/>
              </a:rPr>
              <a:t>4 </a:t>
            </a:r>
            <a:r>
              <a:rPr lang="en-US" altLang="ja-JP" sz="2400" dirty="0" smtClean="0">
                <a:latin typeface="Times New Roman" panose="02020603050405020304" pitchFamily="18" charset="0"/>
              </a:rPr>
              <a:t>   7    10   3</a:t>
            </a:r>
            <a:endParaRPr lang="en-US" altLang="ja-JP" sz="24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400" dirty="0" smtClean="0">
                <a:latin typeface="Times New Roman" panose="02020603050405020304" pitchFamily="18" charset="0"/>
              </a:rPr>
              <a:t>	2    5    </a:t>
            </a:r>
            <a:r>
              <a:rPr lang="en-US" altLang="ja-JP" sz="2400" dirty="0">
                <a:latin typeface="Times New Roman" panose="02020603050405020304" pitchFamily="18" charset="0"/>
              </a:rPr>
              <a:t>8 </a:t>
            </a:r>
            <a:r>
              <a:rPr lang="en-US" altLang="ja-JP" sz="2400" dirty="0" smtClean="0">
                <a:latin typeface="Times New Roman" panose="02020603050405020304" pitchFamily="18" charset="0"/>
              </a:rPr>
              <a:t>   11    </a:t>
            </a:r>
            <a:r>
              <a:rPr lang="en-US" altLang="ja-JP" sz="2400" dirty="0">
                <a:latin typeface="Times New Roman" panose="02020603050405020304" pitchFamily="18" charset="0"/>
              </a:rPr>
              <a:t>1</a:t>
            </a:r>
          </a:p>
          <a:p>
            <a:pPr rtl="1"/>
            <a:r>
              <a:rPr lang="en-US" altLang="ja-JP" sz="2400" dirty="0">
                <a:latin typeface="Times New Roman" panose="02020603050405020304" pitchFamily="18" charset="0"/>
              </a:rPr>
              <a:t>3 </a:t>
            </a:r>
            <a:r>
              <a:rPr lang="en-US" altLang="ja-JP" sz="2400" dirty="0" smtClean="0">
                <a:latin typeface="Times New Roman" panose="02020603050405020304" pitchFamily="18" charset="0"/>
              </a:rPr>
              <a:t>   6    </a:t>
            </a:r>
            <a:r>
              <a:rPr lang="en-US" altLang="ja-JP" sz="2400" dirty="0">
                <a:latin typeface="Times New Roman" panose="02020603050405020304" pitchFamily="18" charset="0"/>
              </a:rPr>
              <a:t>9 </a:t>
            </a:r>
            <a:r>
              <a:rPr lang="en-US" altLang="ja-JP" sz="2400" dirty="0" smtClean="0">
                <a:latin typeface="Times New Roman" panose="02020603050405020304" pitchFamily="18" charset="0"/>
              </a:rPr>
              <a:t>   12    2</a:t>
            </a:r>
            <a:r>
              <a:rPr lang="en-US" altLang="ja-JP" sz="2400" dirty="0">
                <a:latin typeface="Times New Roman" panose="02020603050405020304" pitchFamily="18" charset="0"/>
              </a:rPr>
              <a:t>];</a:t>
            </a:r>
          </a:p>
          <a:p>
            <a:pPr algn="r" rtl="1"/>
            <a:r>
              <a:rPr lang="ar-SY" altLang="ja-JP" sz="2400" dirty="0" smtClean="0">
                <a:latin typeface="Times New Roman" panose="02020603050405020304" pitchFamily="18" charset="0"/>
              </a:rPr>
              <a:t>استخلاص </a:t>
            </a:r>
            <a:r>
              <a:rPr lang="ar-SY" altLang="ja-JP" sz="2400" dirty="0">
                <a:latin typeface="Times New Roman" panose="02020603050405020304" pitchFamily="18" charset="0"/>
              </a:rPr>
              <a:t>العمود الثالث من المصفوفة </a:t>
            </a:r>
            <a:r>
              <a:rPr lang="en-US" altLang="ja-JP" sz="2400" dirty="0">
                <a:latin typeface="Times New Roman" panose="02020603050405020304" pitchFamily="18" charset="0"/>
              </a:rPr>
              <a:t>E 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:</a:t>
            </a:r>
            <a:endParaRPr lang="ar-SY" altLang="ja-JP" sz="2400" dirty="0">
              <a:latin typeface="Times New Roman" panose="02020603050405020304" pitchFamily="18" charset="0"/>
            </a:endParaRPr>
          </a:p>
          <a:p>
            <a:pPr rtl="1"/>
            <a:r>
              <a:rPr lang="ar-SY" altLang="ja-JP" sz="2400" dirty="0" smtClean="0">
                <a:latin typeface="Times New Roman" panose="02020603050405020304" pitchFamily="18" charset="0"/>
              </a:rPr>
              <a:t> </a:t>
            </a:r>
            <a:r>
              <a:rPr lang="en-US" altLang="ja-JP" sz="2400" dirty="0" smtClean="0">
                <a:latin typeface="Times New Roman" panose="02020603050405020304" pitchFamily="18" charset="0"/>
              </a:rPr>
              <a:t>&gt;&gt;x=E</a:t>
            </a:r>
            <a:r>
              <a:rPr lang="en-US" altLang="ja-JP" sz="2400" dirty="0">
                <a:latin typeface="Times New Roman" panose="02020603050405020304" pitchFamily="18" charset="0"/>
              </a:rPr>
              <a:t>(</a:t>
            </a:r>
            <a:r>
              <a:rPr lang="en-US" altLang="ja-JP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ja-JP" sz="2400" dirty="0">
                <a:latin typeface="Times New Roman" panose="02020603050405020304" pitchFamily="18" charset="0"/>
              </a:rPr>
              <a:t>,3)</a:t>
            </a:r>
          </a:p>
          <a:p>
            <a:pPr rtl="1"/>
            <a:r>
              <a:rPr lang="en-US" altLang="ja-JP" sz="2400" dirty="0">
                <a:latin typeface="Times New Roman" panose="02020603050405020304" pitchFamily="18" charset="0"/>
              </a:rPr>
              <a:t>x =</a:t>
            </a:r>
          </a:p>
          <a:p>
            <a:pPr rtl="1"/>
            <a:r>
              <a:rPr lang="en-US" altLang="ja-JP" sz="2400" dirty="0" smtClean="0">
                <a:latin typeface="Times New Roman" panose="02020603050405020304" pitchFamily="18" charset="0"/>
              </a:rPr>
              <a:t>      7</a:t>
            </a:r>
            <a:endParaRPr lang="en-US" altLang="ja-JP" sz="24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400" dirty="0" smtClean="0">
                <a:latin typeface="Times New Roman" panose="02020603050405020304" pitchFamily="18" charset="0"/>
              </a:rPr>
              <a:t>      8</a:t>
            </a:r>
            <a:endParaRPr lang="en-US" altLang="ja-JP" sz="24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400" dirty="0" smtClean="0">
                <a:latin typeface="Times New Roman" panose="02020603050405020304" pitchFamily="18" charset="0"/>
              </a:rPr>
              <a:t>      9</a:t>
            </a:r>
            <a:endParaRPr lang="en-US" altLang="ja-JP" sz="2400" dirty="0">
              <a:latin typeface="Times New Roman" panose="02020603050405020304" pitchFamily="18" charset="0"/>
            </a:endParaRPr>
          </a:p>
          <a:p>
            <a:pPr algn="r" rtl="1"/>
            <a:r>
              <a:rPr lang="ar-SY" altLang="ja-JP" sz="2400" dirty="0" smtClean="0">
                <a:latin typeface="Times New Roman" panose="02020603050405020304" pitchFamily="18" charset="0"/>
              </a:rPr>
              <a:t>استخلاص </a:t>
            </a:r>
            <a:r>
              <a:rPr lang="ar-SY" altLang="ja-JP" sz="2400" dirty="0">
                <a:latin typeface="Times New Roman" panose="02020603050405020304" pitchFamily="18" charset="0"/>
              </a:rPr>
              <a:t>السطر 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الثاني:</a:t>
            </a:r>
            <a:endParaRPr lang="ar-SY" altLang="ja-JP" sz="24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400" dirty="0" smtClean="0">
                <a:latin typeface="Times New Roman" panose="02020603050405020304" pitchFamily="18" charset="0"/>
              </a:rPr>
              <a:t>&gt;&gt;y=E(2</a:t>
            </a:r>
            <a:r>
              <a:rPr lang="en-US" altLang="ja-JP" sz="2400" dirty="0">
                <a:latin typeface="Times New Roman" panose="02020603050405020304" pitchFamily="18" charset="0"/>
              </a:rPr>
              <a:t>,</a:t>
            </a:r>
            <a:r>
              <a:rPr lang="en-US" altLang="ja-JP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ja-JP" sz="2400" dirty="0">
                <a:latin typeface="Times New Roman" panose="02020603050405020304" pitchFamily="18" charset="0"/>
              </a:rPr>
              <a:t>)</a:t>
            </a:r>
          </a:p>
          <a:p>
            <a:pPr rtl="1"/>
            <a:r>
              <a:rPr lang="en-US" altLang="ja-JP" sz="2400" dirty="0">
                <a:latin typeface="Times New Roman" panose="02020603050405020304" pitchFamily="18" charset="0"/>
              </a:rPr>
              <a:t>y =</a:t>
            </a:r>
          </a:p>
          <a:p>
            <a:pPr rtl="1"/>
            <a:r>
              <a:rPr lang="en-US" altLang="ja-JP" sz="2400" dirty="0" smtClean="0">
                <a:latin typeface="Times New Roman" panose="02020603050405020304" pitchFamily="18" charset="0"/>
              </a:rPr>
              <a:t>     2    </a:t>
            </a:r>
            <a:r>
              <a:rPr lang="en-US" altLang="ja-JP" sz="2400" dirty="0">
                <a:latin typeface="Times New Roman" panose="02020603050405020304" pitchFamily="18" charset="0"/>
              </a:rPr>
              <a:t>5 </a:t>
            </a:r>
            <a:r>
              <a:rPr lang="en-US" altLang="ja-JP" sz="2400" dirty="0" smtClean="0">
                <a:latin typeface="Times New Roman" panose="02020603050405020304" pitchFamily="18" charset="0"/>
              </a:rPr>
              <a:t>   8    11    1</a:t>
            </a:r>
            <a:endParaRPr lang="en-US" altLang="ja-JP" sz="2400" dirty="0">
              <a:latin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77219" y="827934"/>
            <a:ext cx="59458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Ø"/>
            </a:pPr>
            <a:r>
              <a:rPr lang="ar-SY" altLang="ja-JP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استخدام عامل النقطتين </a:t>
            </a:r>
            <a:r>
              <a:rPr lang="en-US" altLang="ja-JP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Colon Operator</a:t>
            </a:r>
            <a:r>
              <a:rPr lang="ar-SY" altLang="ja-JP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176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2123" y="202202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 </a:t>
            </a:r>
            <a:r>
              <a:rPr lang="en-GB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 with matrices)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8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6154" y="1594016"/>
            <a:ext cx="1107244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SY" altLang="ja-JP" sz="2800" dirty="0" smtClean="0">
                <a:latin typeface="Times New Roman" panose="02020603050405020304" pitchFamily="18" charset="0"/>
              </a:rPr>
              <a:t>يمكن </a:t>
            </a:r>
            <a:r>
              <a:rPr lang="ar-SY" altLang="ja-JP" sz="2800" dirty="0">
                <a:latin typeface="Times New Roman" panose="02020603050405020304" pitchFamily="18" charset="0"/>
              </a:rPr>
              <a:t>أن يعني عامل النقطتين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"</a:t>
            </a:r>
            <a:r>
              <a:rPr lang="ar-SY" altLang="ja-JP" sz="2800" dirty="0">
                <a:latin typeface="Times New Roman" panose="02020603050405020304" pitchFamily="18" charset="0"/>
              </a:rPr>
              <a:t>من السطر </a:t>
            </a:r>
            <a:r>
              <a:rPr lang="en-US" altLang="ja-JP" sz="2800" i="1" dirty="0" err="1">
                <a:latin typeface="Times New Roman" panose="02020603050405020304" pitchFamily="18" charset="0"/>
              </a:rPr>
              <a:t>i</a:t>
            </a:r>
            <a:r>
              <a:rPr lang="en-US" altLang="ja-JP" sz="2800" i="1" dirty="0">
                <a:latin typeface="Times New Roman" panose="02020603050405020304" pitchFamily="18" charset="0"/>
              </a:rPr>
              <a:t> </a:t>
            </a:r>
            <a:r>
              <a:rPr lang="ar-SY" altLang="ja-JP" sz="2800" i="1" dirty="0" smtClean="0">
                <a:latin typeface="Times New Roman" panose="02020603050405020304" pitchFamily="18" charset="0"/>
              </a:rPr>
              <a:t>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إلى </a:t>
            </a:r>
            <a:r>
              <a:rPr lang="ar-SY" altLang="ja-JP" sz="2800" dirty="0">
                <a:latin typeface="Times New Roman" panose="02020603050405020304" pitchFamily="18" charset="0"/>
              </a:rPr>
              <a:t>السطر </a:t>
            </a:r>
            <a:r>
              <a:rPr lang="en-US" altLang="ja-JP" sz="2800" i="1" dirty="0" smtClean="0">
                <a:latin typeface="Times New Roman" panose="02020603050405020304" pitchFamily="18" charset="0"/>
              </a:rPr>
              <a:t>j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أو من </a:t>
            </a:r>
            <a:r>
              <a:rPr lang="ar-SY" altLang="ja-JP" sz="2800" dirty="0">
                <a:latin typeface="Times New Roman" panose="02020603050405020304" pitchFamily="18" charset="0"/>
              </a:rPr>
              <a:t>العمود </a:t>
            </a:r>
            <a:r>
              <a:rPr lang="en-US" altLang="ja-JP" sz="2800" i="1" dirty="0" err="1">
                <a:latin typeface="Times New Roman" panose="02020603050405020304" pitchFamily="18" charset="0"/>
              </a:rPr>
              <a:t>i</a:t>
            </a:r>
            <a:r>
              <a:rPr lang="en-US" altLang="ja-JP" sz="2800" i="1" dirty="0">
                <a:latin typeface="Times New Roman" panose="02020603050405020304" pitchFamily="18" charset="0"/>
              </a:rPr>
              <a:t> </a:t>
            </a:r>
            <a:r>
              <a:rPr lang="ar-SY" altLang="ja-JP" sz="2800" i="1" dirty="0" smtClean="0">
                <a:latin typeface="Times New Roman" panose="02020603050405020304" pitchFamily="18" charset="0"/>
              </a:rPr>
              <a:t>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إلى </a:t>
            </a:r>
            <a:r>
              <a:rPr lang="ar-SY" altLang="ja-JP" sz="2800" dirty="0">
                <a:latin typeface="Times New Roman" panose="02020603050405020304" pitchFamily="18" charset="0"/>
              </a:rPr>
              <a:t>العمود </a:t>
            </a:r>
            <a:r>
              <a:rPr lang="en-US" altLang="ja-JP" sz="2800" i="1" dirty="0">
                <a:latin typeface="Times New Roman" panose="02020603050405020304" pitchFamily="18" charset="0"/>
              </a:rPr>
              <a:t>j </a:t>
            </a:r>
            <a:r>
              <a:rPr lang="ar-SY" altLang="ja-JP" sz="2800" i="1" dirty="0" smtClean="0">
                <a:latin typeface="Times New Roman" panose="02020603050405020304" pitchFamily="18" charset="0"/>
              </a:rPr>
              <a:t>.</a:t>
            </a:r>
            <a:endParaRPr lang="en-US" altLang="ja-JP" sz="2800" i="1" dirty="0" smtClean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 smtClean="0">
                <a:latin typeface="Courier New" panose="02070309020205020404" pitchFamily="49" charset="0"/>
              </a:rPr>
              <a:t>&gt;&gt; </a:t>
            </a:r>
            <a:r>
              <a:rPr lang="en-US" altLang="ja-JP" sz="2800" dirty="0">
                <a:latin typeface="Courier New" panose="02070309020205020404" pitchFamily="49" charset="0"/>
              </a:rPr>
              <a:t>Z=</a:t>
            </a:r>
            <a:r>
              <a:rPr lang="en-US" altLang="ja-JP" sz="2800" b="1" dirty="0">
                <a:solidFill>
                  <a:srgbClr val="FF0000"/>
                </a:solidFill>
                <a:latin typeface="Courier New" panose="02070309020205020404" pitchFamily="49" charset="0"/>
              </a:rPr>
              <a:t>E</a:t>
            </a:r>
            <a:r>
              <a:rPr lang="en-US" altLang="ja-JP" sz="2800" dirty="0">
                <a:latin typeface="Courier New" panose="02070309020205020404" pitchFamily="49" charset="0"/>
              </a:rPr>
              <a:t>(2</a:t>
            </a:r>
            <a:r>
              <a:rPr lang="en-US" altLang="ja-JP" sz="2800" b="1" dirty="0">
                <a:solidFill>
                  <a:srgbClr val="FF0000"/>
                </a:solidFill>
                <a:latin typeface="Courier New" panose="02070309020205020404" pitchFamily="49" charset="0"/>
              </a:rPr>
              <a:t>:</a:t>
            </a:r>
            <a:r>
              <a:rPr lang="en-US" altLang="ja-JP" sz="2800" dirty="0">
                <a:latin typeface="Courier New" panose="02070309020205020404" pitchFamily="49" charset="0"/>
              </a:rPr>
              <a:t>3,</a:t>
            </a:r>
            <a:r>
              <a:rPr lang="en-US" altLang="ja-JP" sz="2800" b="1" dirty="0">
                <a:solidFill>
                  <a:srgbClr val="FF0000"/>
                </a:solidFill>
                <a:latin typeface="Courier New" panose="02070309020205020404" pitchFamily="49" charset="0"/>
              </a:rPr>
              <a:t>:</a:t>
            </a:r>
            <a:r>
              <a:rPr lang="en-US" altLang="ja-JP" sz="2800" dirty="0">
                <a:latin typeface="Courier New" panose="02070309020205020404" pitchFamily="49" charset="0"/>
              </a:rPr>
              <a:t>)</a:t>
            </a:r>
          </a:p>
          <a:p>
            <a:pPr rtl="1"/>
            <a:r>
              <a:rPr lang="en-US" altLang="ja-JP" sz="2800" dirty="0">
                <a:latin typeface="Courier New" panose="02070309020205020404" pitchFamily="49" charset="0"/>
              </a:rPr>
              <a:t>Z =</a:t>
            </a:r>
          </a:p>
          <a:p>
            <a:pPr rtl="1"/>
            <a:r>
              <a:rPr lang="en-US" altLang="ja-JP" sz="2800" dirty="0">
                <a:latin typeface="Courier New" panose="02070309020205020404" pitchFamily="49" charset="0"/>
              </a:rPr>
              <a:t>2 5 8 11 1</a:t>
            </a:r>
          </a:p>
          <a:p>
            <a:pPr rtl="1"/>
            <a:r>
              <a:rPr lang="en-US" altLang="ja-JP" sz="2800" dirty="0">
                <a:latin typeface="Courier New" panose="02070309020205020404" pitchFamily="49" charset="0"/>
              </a:rPr>
              <a:t>3 6 9 12 2</a:t>
            </a:r>
          </a:p>
          <a:p>
            <a:pPr algn="r" rtl="1"/>
            <a:r>
              <a:rPr lang="ar-SY" altLang="ja-JP" sz="2800" dirty="0" smtClean="0">
                <a:latin typeface="Times New Roman" panose="02020603050405020304" pitchFamily="18" charset="0"/>
              </a:rPr>
              <a:t>(من </a:t>
            </a:r>
            <a:r>
              <a:rPr lang="ar-SY" altLang="ja-JP" sz="2800" dirty="0">
                <a:latin typeface="Times New Roman" panose="02020603050405020304" pitchFamily="18" charset="0"/>
              </a:rPr>
              <a:t>السطر الثاني إلى الثالث، جميع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الأعمدة).</a:t>
            </a:r>
            <a:endParaRPr lang="ar-SY" altLang="ja-JP" sz="28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>
                <a:latin typeface="Courier New" panose="02070309020205020404" pitchFamily="49" charset="0"/>
              </a:rPr>
              <a:t>&gt;&gt; R=</a:t>
            </a:r>
            <a:r>
              <a:rPr lang="en-US" altLang="ja-JP" sz="2800" b="1" dirty="0">
                <a:solidFill>
                  <a:srgbClr val="FF0000"/>
                </a:solidFill>
                <a:latin typeface="Courier New" panose="02070309020205020404" pitchFamily="49" charset="0"/>
              </a:rPr>
              <a:t>E</a:t>
            </a:r>
            <a:r>
              <a:rPr lang="en-US" altLang="ja-JP" sz="2800" dirty="0">
                <a:latin typeface="Courier New" panose="02070309020205020404" pitchFamily="49" charset="0"/>
              </a:rPr>
              <a:t>(1</a:t>
            </a:r>
            <a:r>
              <a:rPr lang="en-US" altLang="ja-JP" sz="2800" b="1" dirty="0">
                <a:solidFill>
                  <a:srgbClr val="FF0000"/>
                </a:solidFill>
                <a:latin typeface="Courier New" panose="02070309020205020404" pitchFamily="49" charset="0"/>
              </a:rPr>
              <a:t>:</a:t>
            </a:r>
            <a:r>
              <a:rPr lang="en-US" altLang="ja-JP" sz="2800" dirty="0">
                <a:latin typeface="Courier New" panose="02070309020205020404" pitchFamily="49" charset="0"/>
              </a:rPr>
              <a:t>2,4</a:t>
            </a:r>
            <a:r>
              <a:rPr lang="en-US" altLang="ja-JP" sz="2800" b="1" dirty="0">
                <a:solidFill>
                  <a:srgbClr val="FF0000"/>
                </a:solidFill>
                <a:latin typeface="Courier New" panose="02070309020205020404" pitchFamily="49" charset="0"/>
              </a:rPr>
              <a:t>:</a:t>
            </a:r>
            <a:r>
              <a:rPr lang="en-US" altLang="ja-JP" sz="2800" dirty="0">
                <a:latin typeface="Courier New" panose="02070309020205020404" pitchFamily="49" charset="0"/>
              </a:rPr>
              <a:t>5)</a:t>
            </a:r>
          </a:p>
          <a:p>
            <a:pPr rtl="1"/>
            <a:r>
              <a:rPr lang="en-US" altLang="ja-JP" sz="2800" dirty="0">
                <a:latin typeface="Courier New" panose="02070309020205020404" pitchFamily="49" charset="0"/>
              </a:rPr>
              <a:t>R =</a:t>
            </a:r>
          </a:p>
          <a:p>
            <a:pPr rtl="1"/>
            <a:r>
              <a:rPr lang="en-US" altLang="ja-JP" sz="2800" dirty="0">
                <a:latin typeface="Courier New" panose="02070309020205020404" pitchFamily="49" charset="0"/>
              </a:rPr>
              <a:t>10 3</a:t>
            </a:r>
          </a:p>
          <a:p>
            <a:pPr rtl="1"/>
            <a:r>
              <a:rPr lang="en-US" altLang="ja-JP" sz="2800" dirty="0">
                <a:latin typeface="Courier New" panose="02070309020205020404" pitchFamily="49" charset="0"/>
              </a:rPr>
              <a:t>11 1</a:t>
            </a:r>
          </a:p>
          <a:p>
            <a:pPr algn="r" rtl="1"/>
            <a:r>
              <a:rPr lang="ar-SY" altLang="ja-JP" sz="2800" dirty="0" smtClean="0">
                <a:latin typeface="Times New Roman" panose="02020603050405020304" pitchFamily="18" charset="0"/>
              </a:rPr>
              <a:t>(من </a:t>
            </a:r>
            <a:r>
              <a:rPr lang="ar-SY" altLang="ja-JP" sz="2800" dirty="0">
                <a:latin typeface="Times New Roman" panose="02020603050405020304" pitchFamily="18" charset="0"/>
              </a:rPr>
              <a:t>السطر الأول إلى الثاني، العمود الرابع إلى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الخامس).</a:t>
            </a:r>
            <a:endParaRPr lang="ar-SY" altLang="ja-JP" sz="2800" dirty="0">
              <a:latin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53773" y="827934"/>
            <a:ext cx="59458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Ø"/>
            </a:pPr>
            <a:r>
              <a:rPr lang="ar-SY" altLang="ja-JP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استخدام عامل النقطتين </a:t>
            </a:r>
            <a:r>
              <a:rPr lang="en-US" altLang="ja-JP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Colon Operator</a:t>
            </a:r>
            <a:r>
              <a:rPr lang="ar-SY" altLang="ja-JP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4477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69" y="181603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 على المصفوفات </a:t>
            </a:r>
            <a:r>
              <a:rPr lang="en-GB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 with matrices)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9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845046"/>
            <a:ext cx="1107244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Ø"/>
            </a:pPr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تحويل </a:t>
            </a:r>
            <a:r>
              <a:rPr lang="ar-SY" altLang="ja-JP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المصفوفة إلى عمود.</a:t>
            </a:r>
          </a:p>
          <a:p>
            <a:pPr rtl="1"/>
            <a:r>
              <a:rPr lang="en-US" altLang="ja-JP" sz="2800" dirty="0">
                <a:latin typeface="Courier New" panose="02070309020205020404" pitchFamily="49" charset="0"/>
              </a:rPr>
              <a:t>&gt;&gt; q=</a:t>
            </a:r>
            <a:r>
              <a:rPr lang="en-US" altLang="ja-JP" sz="2800" b="1" dirty="0">
                <a:solidFill>
                  <a:srgbClr val="FF0000"/>
                </a:solidFill>
                <a:latin typeface="Courier New" panose="02070309020205020404" pitchFamily="49" charset="0"/>
              </a:rPr>
              <a:t>R</a:t>
            </a:r>
            <a:r>
              <a:rPr lang="en-US" altLang="ja-JP" sz="2800" dirty="0">
                <a:latin typeface="Courier New" panose="02070309020205020404" pitchFamily="49" charset="0"/>
              </a:rPr>
              <a:t>(</a:t>
            </a:r>
            <a:r>
              <a:rPr lang="en-US" altLang="ja-JP" sz="2800" b="1" dirty="0">
                <a:solidFill>
                  <a:srgbClr val="FF0000"/>
                </a:solidFill>
                <a:latin typeface="Courier New" panose="02070309020205020404" pitchFamily="49" charset="0"/>
              </a:rPr>
              <a:t>:</a:t>
            </a:r>
            <a:r>
              <a:rPr lang="en-US" altLang="ja-JP" sz="2800" dirty="0">
                <a:latin typeface="Courier New" panose="02070309020205020404" pitchFamily="49" charset="0"/>
              </a:rPr>
              <a:t>)</a:t>
            </a:r>
          </a:p>
          <a:p>
            <a:pPr rtl="1"/>
            <a:r>
              <a:rPr lang="en-US" altLang="ja-JP" sz="2800" dirty="0">
                <a:latin typeface="Courier New" panose="02070309020205020404" pitchFamily="49" charset="0"/>
              </a:rPr>
              <a:t>q =</a:t>
            </a:r>
          </a:p>
          <a:p>
            <a:pPr rtl="1"/>
            <a:r>
              <a:rPr lang="en-US" altLang="ja-JP" sz="2800" dirty="0">
                <a:latin typeface="Courier New" panose="02070309020205020404" pitchFamily="49" charset="0"/>
              </a:rPr>
              <a:t>10</a:t>
            </a:r>
          </a:p>
          <a:p>
            <a:pPr rtl="1"/>
            <a:r>
              <a:rPr lang="en-US" altLang="ja-JP" sz="2800" dirty="0">
                <a:latin typeface="Courier New" panose="02070309020205020404" pitchFamily="49" charset="0"/>
              </a:rPr>
              <a:t>11</a:t>
            </a:r>
          </a:p>
          <a:p>
            <a:pPr rtl="1"/>
            <a:r>
              <a:rPr lang="en-US" altLang="ja-JP" sz="2800" dirty="0">
                <a:latin typeface="Courier New" panose="02070309020205020404" pitchFamily="49" charset="0"/>
              </a:rPr>
              <a:t>3</a:t>
            </a:r>
          </a:p>
          <a:p>
            <a:pPr rtl="1"/>
            <a:r>
              <a:rPr lang="en-US" altLang="ja-JP" sz="2800" dirty="0">
                <a:latin typeface="Courier New" panose="02070309020205020404" pitchFamily="49" charset="0"/>
              </a:rPr>
              <a:t>1</a:t>
            </a:r>
          </a:p>
          <a:p>
            <a:pPr algn="r" rtl="1"/>
            <a:r>
              <a:rPr lang="ar-SY" altLang="ja-JP" sz="2800" b="1" dirty="0" smtClean="0">
                <a:latin typeface="Times New Roman,Bold"/>
              </a:rPr>
              <a:t>ملاحظة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: </a:t>
            </a:r>
            <a:r>
              <a:rPr lang="ar-SY" altLang="ja-JP" sz="2800" dirty="0">
                <a:latin typeface="Times New Roman" panose="02020603050405020304" pitchFamily="18" charset="0"/>
              </a:rPr>
              <a:t>لاستخلاص العناصر الموجودة عند تقاطعات السطر الأول و الثالث مع العمود الثاني و الرابع و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الخامس مثلاً </a:t>
            </a:r>
            <a:r>
              <a:rPr lang="ar-SY" altLang="ja-JP" sz="2800" dirty="0">
                <a:latin typeface="Times New Roman" panose="02020603050405020304" pitchFamily="18" charset="0"/>
              </a:rPr>
              <a:t>من المصفوفة </a:t>
            </a:r>
            <a:r>
              <a:rPr lang="en-US" altLang="ja-JP" sz="2800" dirty="0">
                <a:latin typeface="Times New Roman" panose="02020603050405020304" pitchFamily="18" charset="0"/>
              </a:rPr>
              <a:t>E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نكتب</a:t>
            </a:r>
            <a:r>
              <a:rPr lang="ar-SY" altLang="ja-JP" sz="2800" dirty="0">
                <a:latin typeface="Times New Roman" panose="02020603050405020304" pitchFamily="18" charset="0"/>
              </a:rPr>
              <a:t>:</a:t>
            </a:r>
          </a:p>
          <a:p>
            <a:pPr rtl="1"/>
            <a:r>
              <a:rPr lang="de-DE" altLang="ja-JP" sz="2800" dirty="0">
                <a:latin typeface="Courier New" panose="02070309020205020404" pitchFamily="49" charset="0"/>
              </a:rPr>
              <a:t>&gt;&gt; T=E([1 3],[2 4 5])</a:t>
            </a:r>
          </a:p>
          <a:p>
            <a:pPr rtl="1"/>
            <a:r>
              <a:rPr lang="en-US" altLang="ja-JP" sz="2800" dirty="0">
                <a:latin typeface="Courier New" panose="02070309020205020404" pitchFamily="49" charset="0"/>
              </a:rPr>
              <a:t>T =</a:t>
            </a:r>
          </a:p>
          <a:p>
            <a:pPr rtl="1"/>
            <a:r>
              <a:rPr lang="en-US" altLang="ja-JP" sz="2800" dirty="0" smtClean="0">
                <a:latin typeface="Courier New" panose="02070309020205020404" pitchFamily="49" charset="0"/>
              </a:rPr>
              <a:t>4  10  3</a:t>
            </a:r>
          </a:p>
          <a:p>
            <a:pPr rtl="1"/>
            <a:r>
              <a:rPr lang="en-US" altLang="ja-JP" sz="2800" dirty="0"/>
              <a:t>6 </a:t>
            </a:r>
            <a:r>
              <a:rPr lang="en-US" altLang="ja-JP" sz="2800" dirty="0" smtClean="0"/>
              <a:t>   12     2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83074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3638</TotalTime>
  <Words>1820</Words>
  <Application>Microsoft Office PowerPoint</Application>
  <PresentationFormat>Widescreen</PresentationFormat>
  <Paragraphs>412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2" baseType="lpstr">
      <vt:lpstr>Times New Roman,Bold</vt:lpstr>
      <vt:lpstr>游ゴシック</vt:lpstr>
      <vt:lpstr>游ゴシック Light</vt:lpstr>
      <vt:lpstr>Aharoni</vt:lpstr>
      <vt:lpstr>Albertus Extra Bold</vt:lpstr>
      <vt:lpstr>Arial</vt:lpstr>
      <vt:lpstr>Calibri</vt:lpstr>
      <vt:lpstr>Courier New</vt:lpstr>
      <vt:lpstr>Times New Roman</vt:lpstr>
      <vt:lpstr>Wingdings</vt:lpstr>
      <vt:lpstr>Office Theme</vt:lpstr>
      <vt:lpstr>Finite element programming with Matlab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reemsalman_seh@outlook.jp</dc:creator>
  <cp:lastModifiedBy>WINDOWS7</cp:lastModifiedBy>
  <cp:revision>347</cp:revision>
  <dcterms:created xsi:type="dcterms:W3CDTF">2016-07-19T04:49:46Z</dcterms:created>
  <dcterms:modified xsi:type="dcterms:W3CDTF">2018-05-29T10:03:07Z</dcterms:modified>
</cp:coreProperties>
</file>