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8" r:id="rId2"/>
    <p:sldId id="377" r:id="rId3"/>
    <p:sldId id="378" r:id="rId4"/>
    <p:sldId id="379" r:id="rId5"/>
    <p:sldId id="380" r:id="rId6"/>
    <p:sldId id="381" r:id="rId7"/>
    <p:sldId id="363" r:id="rId8"/>
    <p:sldId id="369" r:id="rId9"/>
    <p:sldId id="372" r:id="rId10"/>
    <p:sldId id="370" r:id="rId11"/>
    <p:sldId id="371" r:id="rId12"/>
    <p:sldId id="373" r:id="rId13"/>
    <p:sldId id="374" r:id="rId14"/>
    <p:sldId id="375" r:id="rId15"/>
    <p:sldId id="37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t>15/09/1439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3F92-A14D-471A-AA26-68C68FAE4BEB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2A86-57DC-4BDC-AFC0-376F488B2251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F43C-3F17-4178-881F-A3D44DD0CE39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EFC6-F168-4645-8772-6B86AE4F4B10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B0A7-866F-407D-A694-191774122396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903-DD81-4890-8F4C-6498868C40F4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DC5-CC75-41EA-A0C7-7D427BB52008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831C-6A4C-4CBE-8072-32074C5A3B4B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FCCF-03BE-419E-88D5-55AA8B38E487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10D1-6D71-4FF0-88A6-93370029B5ED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C98-B571-4824-8800-E5B5FA2175F3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8D43-6C1D-496A-8BE4-2B5BD218EF23}" type="datetime1">
              <a:rPr kumimoji="1" lang="ja-JP" altLang="en-US" smtClean="0"/>
              <a:t>2018/5/29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65" y="1081467"/>
            <a:ext cx="9144000" cy="181562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Finite element programming with </a:t>
            </a:r>
            <a:r>
              <a:rPr lang="en-GB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Matlab</a:t>
            </a:r>
            <a:endParaRPr lang="en-GB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016" y="3999982"/>
            <a:ext cx="9800897" cy="46546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haroni" panose="02010803020104030203" pitchFamily="2" charset="-79"/>
              </a:rPr>
              <a:t>Basic plotting functions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19293" y="3366726"/>
            <a:ext cx="2890345" cy="5215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Lecture-10</a:t>
            </a:r>
            <a:endParaRPr lang="ja-JP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80098" y="6499274"/>
            <a:ext cx="2501543" cy="358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Reem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Alsehnawi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10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46828" y="118343"/>
            <a:ext cx="3993479" cy="61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Y" altLang="ja-JP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تنسيق المخططات البيانية: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4403"/>
            <a:ext cx="7846828" cy="612359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1379" y="880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endParaRPr lang="ar-SY" altLang="ja-JP" dirty="0">
              <a:latin typeface="Times New Roman" panose="02020603050405020304" pitchFamily="18" charset="0"/>
            </a:endParaRPr>
          </a:p>
          <a:p>
            <a:pPr algn="r" rtl="1"/>
            <a:r>
              <a:rPr lang="ar-SY" altLang="ja-JP" dirty="0" smtClean="0">
                <a:latin typeface="Times New Roman" panose="02020603050405020304" pitchFamily="18" charset="0"/>
              </a:rPr>
              <a:t>المؤشرات </a:t>
            </a:r>
            <a:r>
              <a:rPr lang="ar-SY" altLang="ja-JP" dirty="0">
                <a:latin typeface="Times New Roman" panose="02020603050405020304" pitchFamily="18" charset="0"/>
              </a:rPr>
              <a:t>الأساسية المستخدمة لتنسيق المنحنيات البيانية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448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11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46827" y="939481"/>
            <a:ext cx="3993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مثال1:</a:t>
            </a:r>
          </a:p>
        </p:txBody>
      </p:sp>
      <p:sp>
        <p:nvSpPr>
          <p:cNvPr id="8" name="Rectangle 7"/>
          <p:cNvSpPr/>
          <p:nvPr/>
        </p:nvSpPr>
        <p:spPr>
          <a:xfrm>
            <a:off x="4585358" y="1462701"/>
            <a:ext cx="7297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لدينا 10 نفاط ممثلة بإحداثياتها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x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و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حيث:</a:t>
            </a:r>
            <a:endParaRPr lang="ja-JP" alt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984" y="2113511"/>
            <a:ext cx="9796202" cy="116866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3409765"/>
            <a:ext cx="119100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>
                <a:latin typeface="Times New Roman" panose="02020603050405020304" pitchFamily="18" charset="0"/>
              </a:rPr>
              <a:t>المطلوب رسم ثلاث مخططات على نفس الشكل تمثل المنحنيات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التالية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(x,y)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و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(x,2y)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و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(</a:t>
            </a:r>
            <a:r>
              <a:rPr lang="en-US" altLang="ja-JP" sz="2800" dirty="0" err="1" smtClean="0">
                <a:latin typeface="Times New Roman" panose="02020603050405020304" pitchFamily="18" charset="0"/>
              </a:rPr>
              <a:t>x,y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/4.2)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على التوالي:</a:t>
            </a:r>
            <a:endParaRPr lang="ja-JP" alt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846828" y="118343"/>
            <a:ext cx="3993479" cy="61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Y" altLang="ja-JP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تنسيق المخططات البيانية:</a:t>
            </a:r>
          </a:p>
        </p:txBody>
      </p:sp>
    </p:spTree>
    <p:extLst>
      <p:ext uri="{BB962C8B-B14F-4D97-AF65-F5344CB8AC3E}">
        <p14:creationId xmlns:p14="http://schemas.microsoft.com/office/powerpoint/2010/main" val="1831560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4097" y="2517390"/>
            <a:ext cx="3869979" cy="33074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12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46827" y="939481"/>
            <a:ext cx="3993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مثال1:</a:t>
            </a:r>
          </a:p>
        </p:txBody>
      </p:sp>
      <p:sp>
        <p:nvSpPr>
          <p:cNvPr id="8" name="Rectangle 7"/>
          <p:cNvSpPr/>
          <p:nvPr/>
        </p:nvSpPr>
        <p:spPr>
          <a:xfrm>
            <a:off x="4585358" y="1462701"/>
            <a:ext cx="7297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لدينا 10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نقاط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ممثلة بإحداثياتها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x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و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حيث:</a:t>
            </a:r>
            <a:endParaRPr lang="ja-JP" alt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36278" y="1188766"/>
            <a:ext cx="97072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clear, close all, </a:t>
            </a:r>
            <a:r>
              <a:rPr lang="en-US" sz="2800" dirty="0" err="1"/>
              <a:t>clc</a:t>
            </a:r>
            <a:endParaRPr lang="en-US" sz="2800" dirty="0"/>
          </a:p>
          <a:p>
            <a:r>
              <a:rPr lang="en-US" sz="2800" dirty="0"/>
              <a:t>x=1:10;</a:t>
            </a:r>
          </a:p>
          <a:p>
            <a:r>
              <a:rPr lang="en-US" sz="2800" dirty="0"/>
              <a:t>y=[11.2 </a:t>
            </a:r>
            <a:r>
              <a:rPr lang="en-US" sz="2800" dirty="0" smtClean="0"/>
              <a:t>  24.4   12.54   35.7   42.1   31.1   19.2   29.1    17.5    38.2</a:t>
            </a:r>
            <a:r>
              <a:rPr lang="en-US" sz="2800" dirty="0"/>
              <a:t>];</a:t>
            </a:r>
          </a:p>
          <a:p>
            <a:r>
              <a:rPr lang="en-US" sz="2800" dirty="0"/>
              <a:t>plot(x,y,</a:t>
            </a:r>
            <a:r>
              <a:rPr lang="en-US" sz="2800" dirty="0">
                <a:solidFill>
                  <a:srgbClr val="FF0000"/>
                </a:solidFill>
              </a:rPr>
              <a:t>':ok'</a:t>
            </a:r>
            <a:r>
              <a:rPr lang="en-US" sz="2800" dirty="0"/>
              <a:t>,x,2*y</a:t>
            </a:r>
            <a:r>
              <a:rPr lang="en-US" sz="2800" dirty="0">
                <a:solidFill>
                  <a:srgbClr val="FF0000"/>
                </a:solidFill>
              </a:rPr>
              <a:t>,'-.r*',</a:t>
            </a:r>
            <a:r>
              <a:rPr lang="en-US" sz="2800" dirty="0"/>
              <a:t>x,y/4.2,</a:t>
            </a:r>
            <a:r>
              <a:rPr lang="en-US" sz="2800" dirty="0">
                <a:solidFill>
                  <a:srgbClr val="FF0000"/>
                </a:solidFill>
              </a:rPr>
              <a:t>'-xb'</a:t>
            </a:r>
            <a:r>
              <a:rPr lang="en-US" sz="2800" dirty="0"/>
              <a:t>)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axis([</a:t>
            </a:r>
            <a:r>
              <a:rPr lang="en-US" sz="2800" b="1" dirty="0" smtClean="0">
                <a:solidFill>
                  <a:srgbClr val="FF0000"/>
                </a:solidFill>
              </a:rPr>
              <a:t>0    11    0    </a:t>
            </a:r>
            <a:r>
              <a:rPr lang="en-US" sz="2800" b="1" dirty="0">
                <a:solidFill>
                  <a:srgbClr val="FF0000"/>
                </a:solidFill>
              </a:rPr>
              <a:t>90])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legend</a:t>
            </a:r>
            <a:r>
              <a:rPr lang="en-US" sz="2800" dirty="0"/>
              <a:t>('Line 1','Line 2','Line 3')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text</a:t>
            </a:r>
            <a:r>
              <a:rPr lang="en-US" sz="2800" dirty="0"/>
              <a:t>(0.5,70,'write text here')</a:t>
            </a:r>
          </a:p>
          <a:p>
            <a:r>
              <a:rPr lang="en-US" sz="2800" dirty="0" err="1"/>
              <a:t>xlabel</a:t>
            </a:r>
            <a:r>
              <a:rPr lang="en-US" sz="2800" dirty="0"/>
              <a:t>('my x axis')</a:t>
            </a:r>
          </a:p>
          <a:p>
            <a:r>
              <a:rPr lang="en-US" sz="2800" dirty="0" err="1"/>
              <a:t>ylabel</a:t>
            </a:r>
            <a:r>
              <a:rPr lang="en-US" sz="2800" dirty="0"/>
              <a:t>('my y axis')</a:t>
            </a:r>
          </a:p>
          <a:p>
            <a:r>
              <a:rPr lang="en-US" sz="2800" dirty="0"/>
              <a:t>title('Example Graph')</a:t>
            </a:r>
            <a:endParaRPr lang="ar-SY" sz="2800" dirty="0"/>
          </a:p>
        </p:txBody>
      </p:sp>
      <p:sp>
        <p:nvSpPr>
          <p:cNvPr id="12" name="Rectangle 11"/>
          <p:cNvSpPr/>
          <p:nvPr/>
        </p:nvSpPr>
        <p:spPr>
          <a:xfrm>
            <a:off x="552892" y="5589971"/>
            <a:ext cx="819398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axis ([x1 x2 y1 y2])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يحدد أبعاد المحاور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legend (‘text1’,’text2’,…)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لإضافة مفتاح للمخطط حسب ترتيب تابع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plot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.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text (</a:t>
            </a:r>
            <a:r>
              <a:rPr lang="en-US" altLang="ja-JP" sz="2400" dirty="0" err="1" smtClean="0">
                <a:latin typeface="Times New Roman" panose="02020603050405020304" pitchFamily="18" charset="0"/>
              </a:rPr>
              <a:t>x,y,’text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’)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يسمح بإضافة نص إلى المخطط.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46828" y="118343"/>
            <a:ext cx="3993479" cy="61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Y" altLang="ja-JP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تنسيق المخططات البيانية:</a:t>
            </a:r>
          </a:p>
        </p:txBody>
      </p:sp>
    </p:spTree>
    <p:extLst>
      <p:ext uri="{BB962C8B-B14F-4D97-AF65-F5344CB8AC3E}">
        <p14:creationId xmlns:p14="http://schemas.microsoft.com/office/powerpoint/2010/main" val="197183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13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954" y="888543"/>
            <a:ext cx="7297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كتابة عنوان الشكل على سطرين:</a:t>
            </a:r>
            <a:endParaRPr lang="ja-JP" alt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846828" y="118343"/>
            <a:ext cx="3993479" cy="61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Y" altLang="ja-JP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تنسيق المخططات البيانية:</a:t>
            </a:r>
          </a:p>
        </p:txBody>
      </p:sp>
      <p:sp>
        <p:nvSpPr>
          <p:cNvPr id="5" name="Rectangle 4"/>
          <p:cNvSpPr/>
          <p:nvPr/>
        </p:nvSpPr>
        <p:spPr>
          <a:xfrm>
            <a:off x="276204" y="1304293"/>
            <a:ext cx="64843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title({</a:t>
            </a:r>
            <a:r>
              <a:rPr lang="en-US" sz="2800" b="1" dirty="0">
                <a:solidFill>
                  <a:srgbClr val="FF0000"/>
                </a:solidFill>
              </a:rPr>
              <a:t>'</a:t>
            </a:r>
            <a:r>
              <a:rPr lang="en-US" sz="2800" dirty="0"/>
              <a:t>First line of </a:t>
            </a:r>
            <a:r>
              <a:rPr lang="en-US" sz="2800" dirty="0" err="1"/>
              <a:t>text</a:t>
            </a:r>
            <a:r>
              <a:rPr lang="en-US" sz="2800" b="1" dirty="0" err="1">
                <a:solidFill>
                  <a:srgbClr val="FF0000"/>
                </a:solidFill>
              </a:rPr>
              <a:t>','</a:t>
            </a:r>
            <a:r>
              <a:rPr lang="en-US" sz="2800" dirty="0" err="1"/>
              <a:t>Second</a:t>
            </a:r>
            <a:r>
              <a:rPr lang="en-US" sz="2800" dirty="0"/>
              <a:t> line of text</a:t>
            </a:r>
            <a:r>
              <a:rPr lang="en-US" sz="2800" b="1" dirty="0">
                <a:solidFill>
                  <a:srgbClr val="FF0000"/>
                </a:solidFill>
              </a:rPr>
              <a:t>'</a:t>
            </a:r>
            <a:r>
              <a:rPr lang="en-US" sz="2800" dirty="0"/>
              <a:t>})</a:t>
            </a:r>
            <a:endParaRPr lang="ar-SY" sz="2800" dirty="0"/>
          </a:p>
        </p:txBody>
      </p:sp>
      <p:sp>
        <p:nvSpPr>
          <p:cNvPr id="11" name="Rectangle 10"/>
          <p:cNvSpPr/>
          <p:nvPr/>
        </p:nvSpPr>
        <p:spPr>
          <a:xfrm>
            <a:off x="6760543" y="2243263"/>
            <a:ext cx="51892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dirty="0" smtClean="0">
                <a:latin typeface="Times New Roman" panose="02020603050405020304" pitchFamily="18" charset="0"/>
              </a:rPr>
              <a:t>التحكم </a:t>
            </a:r>
            <a:r>
              <a:rPr lang="ar-SY" sz="2800" dirty="0">
                <a:latin typeface="Times New Roman" panose="02020603050405020304" pitchFamily="18" charset="0"/>
              </a:rPr>
              <a:t>بسماكة الخط و لون المؤشر و حجمه: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819" y="220073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clear, close all, </a:t>
            </a:r>
            <a:r>
              <a:rPr lang="en-US" sz="2400" dirty="0" err="1"/>
              <a:t>clc</a:t>
            </a:r>
            <a:endParaRPr lang="en-US" sz="2400" dirty="0"/>
          </a:p>
          <a:p>
            <a:r>
              <a:rPr lang="en-US" sz="2400" dirty="0"/>
              <a:t>x = -</a:t>
            </a:r>
            <a:r>
              <a:rPr lang="en-US" sz="2400" dirty="0" err="1"/>
              <a:t>pi:pi</a:t>
            </a:r>
            <a:r>
              <a:rPr lang="en-US" sz="2400" dirty="0"/>
              <a:t>/7:pi;</a:t>
            </a:r>
          </a:p>
          <a:p>
            <a:r>
              <a:rPr lang="en-US" sz="2400" dirty="0"/>
              <a:t>y1 = sin(x).*</a:t>
            </a:r>
            <a:r>
              <a:rPr lang="en-US" sz="2400" dirty="0" err="1"/>
              <a:t>cos</a:t>
            </a:r>
            <a:r>
              <a:rPr lang="en-US" sz="2400" dirty="0"/>
              <a:t>(x)-x/2;</a:t>
            </a:r>
          </a:p>
          <a:p>
            <a:r>
              <a:rPr lang="en-US" sz="2400" dirty="0"/>
              <a:t>y2 = </a:t>
            </a:r>
            <a:r>
              <a:rPr lang="en-US" sz="2400" dirty="0" err="1"/>
              <a:t>cos</a:t>
            </a:r>
            <a:r>
              <a:rPr lang="en-US" sz="2400" dirty="0"/>
              <a:t>(x).*sin(x)+x/2;</a:t>
            </a:r>
          </a:p>
          <a:p>
            <a:r>
              <a:rPr lang="en-US" sz="2400" dirty="0"/>
              <a:t>plot(x,y1</a:t>
            </a:r>
            <a:r>
              <a:rPr lang="en-US" sz="2400" b="1" dirty="0">
                <a:solidFill>
                  <a:srgbClr val="FF0000"/>
                </a:solidFill>
              </a:rPr>
              <a:t>,'--rs',</a:t>
            </a:r>
            <a:r>
              <a:rPr lang="en-US" sz="2400" dirty="0"/>
              <a:t>x,y2</a:t>
            </a:r>
            <a:r>
              <a:rPr lang="en-US" sz="2400" b="1" dirty="0">
                <a:solidFill>
                  <a:srgbClr val="FF0000"/>
                </a:solidFill>
              </a:rPr>
              <a:t>,'-go',</a:t>
            </a:r>
            <a:r>
              <a:rPr lang="en-US" sz="2400" b="1" dirty="0">
                <a:solidFill>
                  <a:srgbClr val="7030A0"/>
                </a:solidFill>
              </a:rPr>
              <a:t>...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'LineWidth',</a:t>
            </a:r>
            <a:r>
              <a:rPr lang="en-US" sz="2400" dirty="0"/>
              <a:t>1.5,...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'MarkerSize'</a:t>
            </a:r>
            <a:r>
              <a:rPr lang="en-US" sz="2400" dirty="0"/>
              <a:t>,5,...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'</a:t>
            </a:r>
            <a:r>
              <a:rPr lang="en-US" sz="2400" dirty="0" err="1">
                <a:solidFill>
                  <a:srgbClr val="7030A0"/>
                </a:solidFill>
              </a:rPr>
              <a:t>MarkerEdgeColor</a:t>
            </a:r>
            <a:r>
              <a:rPr lang="en-US" sz="2400" dirty="0">
                <a:solidFill>
                  <a:srgbClr val="7030A0"/>
                </a:solidFill>
              </a:rPr>
              <a:t>','b',</a:t>
            </a:r>
            <a:r>
              <a:rPr lang="en-US" sz="2400" dirty="0"/>
              <a:t>...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'</a:t>
            </a:r>
            <a:r>
              <a:rPr lang="en-US" sz="2400" dirty="0" err="1">
                <a:solidFill>
                  <a:srgbClr val="7030A0"/>
                </a:solidFill>
              </a:rPr>
              <a:t>MarkerFaceColor</a:t>
            </a:r>
            <a:r>
              <a:rPr lang="en-US" sz="2400" dirty="0">
                <a:solidFill>
                  <a:srgbClr val="7030A0"/>
                </a:solidFill>
              </a:rPr>
              <a:t>'</a:t>
            </a:r>
            <a:r>
              <a:rPr lang="en-US" sz="2400" dirty="0"/>
              <a:t>,[0.5,0.5,0.5])</a:t>
            </a:r>
            <a:endParaRPr lang="ar-SY" sz="2400" dirty="0"/>
          </a:p>
        </p:txBody>
      </p:sp>
      <p:sp>
        <p:nvSpPr>
          <p:cNvPr id="14" name="Rectangle 13"/>
          <p:cNvSpPr/>
          <p:nvPr/>
        </p:nvSpPr>
        <p:spPr>
          <a:xfrm>
            <a:off x="7485321" y="2959684"/>
            <a:ext cx="4631432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ar-SY" altLang="ja-JP" sz="2400" dirty="0" smtClean="0">
                <a:latin typeface="Times New Roman" panose="02020603050405020304" pitchFamily="18" charset="0"/>
              </a:rPr>
              <a:t>النقاط الثلاثة لمتابعة الأمر ضمن سطر جديد.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‘</a:t>
            </a:r>
            <a:r>
              <a:rPr lang="en-US" altLang="ja-JP" sz="2400" dirty="0" err="1" smtClean="0">
                <a:latin typeface="Times New Roman" panose="02020603050405020304" pitchFamily="18" charset="0"/>
              </a:rPr>
              <a:t>Linewidth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’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:لتحديد سماكة الخط بالنقاط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‘</a:t>
            </a:r>
            <a:r>
              <a:rPr lang="en-US" altLang="ja-JP" sz="2400" dirty="0" err="1" smtClean="0">
                <a:latin typeface="Times New Roman" panose="02020603050405020304" pitchFamily="18" charset="0"/>
              </a:rPr>
              <a:t>markerSize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’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لتحديد حجم الؤشر بالنقاط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‘</a:t>
            </a:r>
            <a:r>
              <a:rPr lang="en-US" altLang="ja-JP" sz="2400" dirty="0" err="1" smtClean="0">
                <a:latin typeface="Times New Roman" panose="02020603050405020304" pitchFamily="18" charset="0"/>
              </a:rPr>
              <a:t>MarkerEdgeColor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’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لتحديد لون الخط المستخدم لرسم الؤشر.</a:t>
            </a:r>
          </a:p>
          <a:p>
            <a:pPr algn="r" rtl="1"/>
            <a:r>
              <a:rPr lang="en-US" altLang="ja-JP" sz="2400" dirty="0">
                <a:latin typeface="Times New Roman" panose="02020603050405020304" pitchFamily="18" charset="0"/>
              </a:rPr>
              <a:t>‘</a:t>
            </a:r>
            <a:r>
              <a:rPr lang="en-US" altLang="ja-JP" sz="2400" dirty="0" err="1" smtClean="0">
                <a:latin typeface="Times New Roman" panose="02020603050405020304" pitchFamily="18" charset="0"/>
              </a:rPr>
              <a:t>MarkerFaceColor</a:t>
            </a:r>
            <a:r>
              <a:rPr lang="en-US" altLang="ja-JP" sz="2400" dirty="0">
                <a:latin typeface="Times New Roman" panose="02020603050405020304" pitchFamily="18" charset="0"/>
              </a:rPr>
              <a:t>’</a:t>
            </a:r>
            <a:r>
              <a:rPr lang="ar-SY" altLang="ja-JP" sz="2400" dirty="0">
                <a:latin typeface="Times New Roman" panose="02020603050405020304" pitchFamily="18" charset="0"/>
              </a:rPr>
              <a:t>: لتحديد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لون التعبئة للمؤشر المغلق.</a:t>
            </a:r>
            <a:endParaRPr lang="ar-SY" altLang="ja-JP" sz="2400" dirty="0">
              <a:latin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039" y="3018725"/>
            <a:ext cx="3321282" cy="294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31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14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91842" y="146362"/>
            <a:ext cx="3993479" cy="61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dist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Y" altLang="ja-JP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وظيفة:</a:t>
            </a:r>
            <a:endParaRPr lang="ar-SY" altLang="ja-JP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59" y="928732"/>
            <a:ext cx="11376838" cy="516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50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15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91842" y="146362"/>
            <a:ext cx="3993479" cy="61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dist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Y" altLang="ja-JP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وظيفة:</a:t>
            </a:r>
            <a:endParaRPr lang="ar-SY" altLang="ja-JP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" y="676697"/>
            <a:ext cx="12165200" cy="27523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43" y="3024141"/>
            <a:ext cx="4424557" cy="369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97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352317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 التابع </a:t>
            </a:r>
            <a:r>
              <a:rPr lang="en-US" altLang="ja-JP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meshgrid</a:t>
            </a:r>
            <a:endParaRPr kumimoji="1" lang="ja-JP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52536"/>
            <a:ext cx="120278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/>
              <a:t>يستخدم هذا التابع من أجل حل المسائل التي تحوي متغيريين. بفرض أنه لدين الشعاعيين </a:t>
            </a:r>
            <a:r>
              <a:rPr lang="ar-SY" altLang="ja-JP" sz="2800" dirty="0" smtClean="0"/>
              <a:t>التاليين</a:t>
            </a:r>
            <a:r>
              <a:rPr lang="en-US" altLang="ja-JP" sz="2800" dirty="0" smtClean="0"/>
              <a:t>: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571" y="1675756"/>
            <a:ext cx="6034992" cy="56074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179048"/>
            <a:ext cx="12027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/>
              <a:t>المطلوب إنشاء مصفوفة تحوي قيم التابع </a:t>
            </a:r>
            <a:r>
              <a:rPr lang="en-US" altLang="ja-JP" sz="2800" dirty="0"/>
              <a:t>f</a:t>
            </a:r>
            <a:r>
              <a:rPr lang="ar-SY" altLang="ja-JP" sz="2800" dirty="0"/>
              <a:t> حيث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f=</a:t>
            </a:r>
            <a:r>
              <a:rPr lang="en-US" altLang="ja-JP" sz="2800" b="1" dirty="0" smtClean="0">
                <a:solidFill>
                  <a:srgbClr val="FF0000"/>
                </a:solidFill>
                <a:cs typeface="+mj-cs"/>
              </a:rPr>
              <a:t>x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 × y</a:t>
            </a:r>
            <a:r>
              <a:rPr lang="ar-SY" altLang="ja-JP" sz="2800" b="1" dirty="0" smtClean="0">
                <a:solidFill>
                  <a:srgbClr val="FF0000"/>
                </a:solidFill>
              </a:rPr>
              <a:t> </a:t>
            </a:r>
            <a:r>
              <a:rPr lang="ar-SY" altLang="ja-JP" sz="2800" dirty="0"/>
              <a:t>من أجل جميع التراكيب الممكنة لقيم </a:t>
            </a:r>
            <a:r>
              <a:rPr lang="en-US" altLang="ja-JP" sz="2800" dirty="0"/>
              <a:t>x</a:t>
            </a:r>
            <a:r>
              <a:rPr lang="ar-SY" altLang="ja-JP" sz="2800" dirty="0"/>
              <a:t> مع قيم </a:t>
            </a:r>
            <a:r>
              <a:rPr lang="en-US" altLang="ja-JP" sz="2800" dirty="0"/>
              <a:t>y</a:t>
            </a:r>
            <a:r>
              <a:rPr lang="ar-SY" altLang="ja-JP" sz="2800" dirty="0"/>
              <a:t>. والمطلوب إيجاد جدول على الشكل التالي:</a:t>
            </a:r>
            <a:endParaRPr lang="ja-JP" alt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55430" b="3516"/>
          <a:stretch/>
        </p:blipFill>
        <p:spPr>
          <a:xfrm>
            <a:off x="400437" y="3133155"/>
            <a:ext cx="3234861" cy="249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09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352317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 التابع </a:t>
            </a:r>
            <a:r>
              <a:rPr lang="en-US" altLang="ja-JP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meshgrid</a:t>
            </a:r>
            <a:endParaRPr kumimoji="1" lang="ja-JP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2886" y="998648"/>
            <a:ext cx="6034992" cy="5607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726" y="1559397"/>
            <a:ext cx="6435153" cy="455070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3916" y="1928601"/>
            <a:ext cx="5592726" cy="181588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en-US" altLang="ja-JP" sz="2800" dirty="0" smtClean="0"/>
              <a:t>X</a:t>
            </a:r>
            <a:r>
              <a:rPr lang="ar-SY" altLang="ja-JP" sz="2800" dirty="0" smtClean="0"/>
              <a:t>: مصفوفة نحصل عليها بأخذ الشعاع </a:t>
            </a:r>
            <a:r>
              <a:rPr lang="en-US" altLang="ja-JP" sz="2800" dirty="0" smtClean="0"/>
              <a:t>x</a:t>
            </a:r>
            <a:r>
              <a:rPr lang="ar-SY" altLang="ja-JP" sz="2800" dirty="0" smtClean="0"/>
              <a:t> كسطر ونكرره بعدد عناصر </a:t>
            </a:r>
            <a:r>
              <a:rPr lang="en-US" altLang="ja-JP" sz="2800" dirty="0" smtClean="0"/>
              <a:t>y</a:t>
            </a:r>
            <a:r>
              <a:rPr lang="ar-SY" altLang="ja-JP" sz="2800" dirty="0" smtClean="0"/>
              <a:t>.</a:t>
            </a:r>
          </a:p>
          <a:p>
            <a:pPr algn="r" rtl="1"/>
            <a:r>
              <a:rPr lang="en-US" altLang="ja-JP" sz="2800" dirty="0" smtClean="0"/>
              <a:t>Y</a:t>
            </a:r>
            <a:r>
              <a:rPr lang="ar-SY" altLang="ja-JP" sz="2800" dirty="0" smtClean="0"/>
              <a:t>: </a:t>
            </a:r>
            <a:r>
              <a:rPr lang="ar-SY" altLang="ja-JP" sz="2800" dirty="0"/>
              <a:t>مصفوفة نحصل عليها بأخذ الشعاع </a:t>
            </a:r>
            <a:r>
              <a:rPr lang="en-US" altLang="ja-JP" sz="2800" dirty="0" smtClean="0"/>
              <a:t>y</a:t>
            </a:r>
            <a:r>
              <a:rPr lang="ar-SY" altLang="ja-JP" sz="2800" dirty="0" smtClean="0"/>
              <a:t> عمود </a:t>
            </a:r>
            <a:r>
              <a:rPr lang="ar-SY" altLang="ja-JP" sz="2800" dirty="0"/>
              <a:t>ونكرره بعدد عناصر </a:t>
            </a:r>
            <a:r>
              <a:rPr lang="en-US" altLang="ja-JP" sz="2800" dirty="0" smtClean="0"/>
              <a:t>x</a:t>
            </a:r>
            <a:r>
              <a:rPr lang="ar-SY" altLang="ja-JP" sz="2800" dirty="0" smtClean="0"/>
              <a:t>.</a:t>
            </a:r>
            <a:endParaRPr lang="ja-JP" alt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411127" y="4175370"/>
            <a:ext cx="28244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&gt;&gt; f=X.*Y</a:t>
            </a:r>
          </a:p>
          <a:p>
            <a:r>
              <a:rPr lang="es-ES" sz="2800" dirty="0"/>
              <a:t>f =</a:t>
            </a:r>
          </a:p>
          <a:p>
            <a:r>
              <a:rPr lang="es-ES" sz="2800" dirty="0" smtClean="0"/>
              <a:t>2</a:t>
            </a:r>
            <a:r>
              <a:rPr lang="ar-SY" sz="2800" dirty="0" smtClean="0"/>
              <a:t>  </a:t>
            </a:r>
            <a:r>
              <a:rPr lang="en-US" sz="2800" dirty="0" smtClean="0"/>
              <a:t> </a:t>
            </a:r>
            <a:r>
              <a:rPr lang="es-ES" sz="2800" dirty="0" smtClean="0"/>
              <a:t> </a:t>
            </a:r>
            <a:r>
              <a:rPr lang="es-ES" sz="2800" dirty="0"/>
              <a:t>4 </a:t>
            </a:r>
            <a:r>
              <a:rPr lang="es-ES" sz="2800" dirty="0" smtClean="0"/>
              <a:t>    6      8</a:t>
            </a:r>
            <a:endParaRPr lang="es-ES" sz="2800" dirty="0"/>
          </a:p>
          <a:p>
            <a:r>
              <a:rPr lang="es-ES" sz="2800" dirty="0"/>
              <a:t>6 </a:t>
            </a:r>
            <a:r>
              <a:rPr lang="es-ES" sz="2800" dirty="0" smtClean="0"/>
              <a:t>   12  18   </a:t>
            </a:r>
            <a:r>
              <a:rPr lang="es-ES" sz="2800" dirty="0"/>
              <a:t>24</a:t>
            </a:r>
          </a:p>
          <a:p>
            <a:r>
              <a:rPr lang="es-ES" sz="2800" dirty="0" smtClean="0"/>
              <a:t>10  20  </a:t>
            </a:r>
            <a:r>
              <a:rPr lang="es-ES" sz="2800" dirty="0"/>
              <a:t>30 </a:t>
            </a:r>
            <a:r>
              <a:rPr lang="es-ES" sz="2800" dirty="0" smtClean="0"/>
              <a:t>  40</a:t>
            </a:r>
            <a:endParaRPr lang="es-ES" sz="2800" dirty="0"/>
          </a:p>
          <a:p>
            <a:r>
              <a:rPr lang="es-ES" sz="2800" dirty="0" smtClean="0"/>
              <a:t>14  </a:t>
            </a:r>
            <a:r>
              <a:rPr lang="es-ES" sz="2800" dirty="0"/>
              <a:t>28 </a:t>
            </a:r>
            <a:r>
              <a:rPr lang="es-ES" sz="2800" dirty="0" smtClean="0"/>
              <a:t> 42   56</a:t>
            </a:r>
            <a:endParaRPr lang="ar-SY" sz="2800" dirty="0"/>
          </a:p>
        </p:txBody>
      </p:sp>
    </p:spTree>
    <p:extLst>
      <p:ext uri="{BB962C8B-B14F-4D97-AF65-F5344CB8AC3E}">
        <p14:creationId xmlns:p14="http://schemas.microsoft.com/office/powerpoint/2010/main" val="3651363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352317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 التابع </a:t>
            </a:r>
            <a:r>
              <a:rPr lang="en-US" altLang="ja-JP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meshgrid</a:t>
            </a:r>
            <a:endParaRPr kumimoji="1" lang="ja-JP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9987" y="998648"/>
            <a:ext cx="559272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</a:rPr>
              <a:t>مثال:</a:t>
            </a:r>
            <a:endParaRPr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7570" y="1521868"/>
            <a:ext cx="559272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ar-SY" sz="2800" dirty="0"/>
              <a:t>من المعلوم أن حجم المخروط يعطى </a:t>
            </a:r>
            <a:r>
              <a:rPr lang="ar-SY" sz="2800" dirty="0" smtClean="0"/>
              <a:t>بالعلاقة:</a:t>
            </a:r>
            <a:endParaRPr lang="ja-JP" alt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963" y="78900"/>
            <a:ext cx="2053639" cy="21309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856" y="1310511"/>
            <a:ext cx="1817714" cy="10532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480" y="2168199"/>
            <a:ext cx="11858398" cy="212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265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352317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 التابع </a:t>
            </a:r>
            <a:r>
              <a:rPr lang="en-US" altLang="ja-JP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meshgrid</a:t>
            </a:r>
            <a:endParaRPr kumimoji="1" lang="ja-JP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9987" y="998648"/>
            <a:ext cx="559272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</a:rPr>
              <a:t>مثال:</a:t>
            </a:r>
            <a:endParaRPr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475" y="998648"/>
            <a:ext cx="82513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clear, </a:t>
            </a:r>
            <a:r>
              <a:rPr lang="en-US" sz="2800" dirty="0" err="1"/>
              <a:t>clc</a:t>
            </a:r>
            <a:r>
              <a:rPr lang="en-US" sz="2800" dirty="0"/>
              <a:t>, format short g</a:t>
            </a:r>
          </a:p>
          <a:p>
            <a:r>
              <a:rPr lang="en-US" sz="2800" dirty="0"/>
              <a:t>radii=1:4;</a:t>
            </a:r>
          </a:p>
          <a:p>
            <a:r>
              <a:rPr lang="en-US" sz="2800" dirty="0"/>
              <a:t>heights=2:2:6;</a:t>
            </a:r>
          </a:p>
          <a:p>
            <a:r>
              <a:rPr lang="en-US" sz="2800" dirty="0"/>
              <a:t>[R,H]=</a:t>
            </a:r>
            <a:r>
              <a:rPr lang="en-US" sz="2800" b="1" dirty="0" err="1">
                <a:solidFill>
                  <a:srgbClr val="FF0000"/>
                </a:solidFill>
              </a:rPr>
              <a:t>meshgrid</a:t>
            </a:r>
            <a:r>
              <a:rPr lang="en-US" sz="2800" b="1" dirty="0">
                <a:solidFill>
                  <a:srgbClr val="FF0000"/>
                </a:solidFill>
              </a:rPr>
              <a:t>(</a:t>
            </a:r>
            <a:r>
              <a:rPr lang="en-US" sz="2800" b="1" dirty="0" err="1">
                <a:solidFill>
                  <a:srgbClr val="FF0000"/>
                </a:solidFill>
              </a:rPr>
              <a:t>radii,heights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/>
              <a:t>;</a:t>
            </a:r>
          </a:p>
          <a:p>
            <a:r>
              <a:rPr lang="en-US" sz="2800" dirty="0">
                <a:solidFill>
                  <a:srgbClr val="0070C0"/>
                </a:solidFill>
              </a:rPr>
              <a:t>V=pi*R.^2.*H/3;</a:t>
            </a:r>
          </a:p>
          <a:p>
            <a:r>
              <a:rPr lang="en-US" sz="2800" dirty="0" err="1"/>
              <a:t>disp</a:t>
            </a:r>
            <a:r>
              <a:rPr lang="en-US" sz="2800" dirty="0"/>
              <a:t>('This table gives the volume of cone')</a:t>
            </a:r>
          </a:p>
          <a:p>
            <a:r>
              <a:rPr lang="en-US" sz="2800" dirty="0" err="1"/>
              <a:t>disp</a:t>
            </a:r>
            <a:r>
              <a:rPr lang="en-US" sz="2800" dirty="0"/>
              <a:t>('Note 1: 1st row represents the radius in [m]')</a:t>
            </a:r>
          </a:p>
          <a:p>
            <a:r>
              <a:rPr lang="en-US" sz="2800" dirty="0" err="1"/>
              <a:t>disp</a:t>
            </a:r>
            <a:r>
              <a:rPr lang="en-US" sz="2800" dirty="0"/>
              <a:t>('Note 2: 1st column represents the height in [m]')</a:t>
            </a:r>
          </a:p>
          <a:p>
            <a:r>
              <a:rPr lang="en-US" sz="2800" dirty="0">
                <a:solidFill>
                  <a:srgbClr val="0070C0"/>
                </a:solidFill>
              </a:rPr>
              <a:t>table=[0 radii</a:t>
            </a:r>
          </a:p>
          <a:p>
            <a:r>
              <a:rPr lang="en-US" sz="2800" dirty="0">
                <a:solidFill>
                  <a:srgbClr val="0070C0"/>
                </a:solidFill>
              </a:rPr>
              <a:t>heights' V];</a:t>
            </a:r>
          </a:p>
          <a:p>
            <a:r>
              <a:rPr lang="en-US" sz="2800" dirty="0" err="1"/>
              <a:t>disp</a:t>
            </a:r>
            <a:r>
              <a:rPr lang="en-US" sz="2800" dirty="0"/>
              <a:t>(table)</a:t>
            </a:r>
            <a:endParaRPr lang="ar-SY" sz="2800" dirty="0"/>
          </a:p>
        </p:txBody>
      </p:sp>
    </p:spTree>
    <p:extLst>
      <p:ext uri="{BB962C8B-B14F-4D97-AF65-F5344CB8AC3E}">
        <p14:creationId xmlns:p14="http://schemas.microsoft.com/office/powerpoint/2010/main" val="3292517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71" y="352317"/>
            <a:ext cx="8792307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 التابع </a:t>
            </a:r>
            <a:r>
              <a:rPr lang="en-US" altLang="ja-JP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meshgrid</a:t>
            </a:r>
            <a:endParaRPr kumimoji="1" lang="ja-JP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96350" y="6403326"/>
            <a:ext cx="2743200" cy="365125"/>
          </a:xfrm>
        </p:spPr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9987" y="998648"/>
            <a:ext cx="559272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</a:rPr>
              <a:t>مثال:</a:t>
            </a:r>
            <a:endParaRPr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956" y="1521868"/>
            <a:ext cx="92541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Y" sz="2800" b="1" dirty="0" smtClean="0">
                <a:solidFill>
                  <a:srgbClr val="7030A0"/>
                </a:solidFill>
              </a:rPr>
              <a:t>النتائج</a:t>
            </a:r>
            <a:endParaRPr lang="ar-SY" sz="2800" b="1" dirty="0">
              <a:solidFill>
                <a:srgbClr val="7030A0"/>
              </a:solidFill>
            </a:endParaRPr>
          </a:p>
          <a:p>
            <a:r>
              <a:rPr lang="en-US" sz="2800" dirty="0"/>
              <a:t>This table gives the volume of </a:t>
            </a:r>
            <a:r>
              <a:rPr lang="en-US" sz="2800" dirty="0" smtClean="0"/>
              <a:t>cone</a:t>
            </a:r>
          </a:p>
          <a:p>
            <a:r>
              <a:rPr lang="en-US" sz="2800" dirty="0" smtClean="0"/>
              <a:t>Note </a:t>
            </a:r>
            <a:r>
              <a:rPr lang="en-US" sz="2800" dirty="0"/>
              <a:t>1: 1st row represents the radius in [m</a:t>
            </a:r>
            <a:r>
              <a:rPr lang="en-US" sz="2800" dirty="0" smtClean="0"/>
              <a:t>]</a:t>
            </a:r>
          </a:p>
          <a:p>
            <a:r>
              <a:rPr lang="en-US" sz="2800" dirty="0" smtClean="0"/>
              <a:t>Note </a:t>
            </a:r>
            <a:r>
              <a:rPr lang="en-US" sz="2800" dirty="0"/>
              <a:t>2: 1st column represents the height in [m]</a:t>
            </a:r>
          </a:p>
          <a:p>
            <a:r>
              <a:rPr lang="en-US" sz="2800" dirty="0"/>
              <a:t>0 </a:t>
            </a:r>
            <a:r>
              <a:rPr lang="en-US" sz="2800" dirty="0" smtClean="0"/>
              <a:t>          1              2              3            </a:t>
            </a:r>
            <a:r>
              <a:rPr lang="en-US" sz="2800" dirty="0"/>
              <a:t>4</a:t>
            </a:r>
          </a:p>
          <a:p>
            <a:r>
              <a:rPr lang="en-US" sz="2800" dirty="0"/>
              <a:t>2 </a:t>
            </a:r>
            <a:r>
              <a:rPr lang="en-US" sz="2800" dirty="0" smtClean="0"/>
              <a:t>    2.0944    8.3776     18.85       33.51</a:t>
            </a:r>
            <a:endParaRPr lang="en-US" sz="2800" dirty="0"/>
          </a:p>
          <a:p>
            <a:r>
              <a:rPr lang="en-US" sz="2800" dirty="0"/>
              <a:t>4 </a:t>
            </a:r>
            <a:r>
              <a:rPr lang="en-US" sz="2800" dirty="0" smtClean="0"/>
              <a:t>   4.1888    16.755      37.699     </a:t>
            </a:r>
            <a:r>
              <a:rPr lang="en-US" sz="2800" dirty="0"/>
              <a:t>67.021</a:t>
            </a:r>
          </a:p>
          <a:p>
            <a:r>
              <a:rPr lang="en-US" sz="2800" dirty="0"/>
              <a:t>6 </a:t>
            </a:r>
            <a:r>
              <a:rPr lang="en-US" sz="2800" dirty="0" smtClean="0"/>
              <a:t>   6.2832    25.133      56.549     100.53</a:t>
            </a:r>
            <a:endParaRPr lang="ar-SY" sz="2800" dirty="0"/>
          </a:p>
        </p:txBody>
      </p:sp>
    </p:spTree>
    <p:extLst>
      <p:ext uri="{BB962C8B-B14F-4D97-AF65-F5344CB8AC3E}">
        <p14:creationId xmlns:p14="http://schemas.microsoft.com/office/powerpoint/2010/main" val="48391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توابع الطباعة الأساسية 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plotting functions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7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" y="939481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تابع </a:t>
            </a:r>
            <a:r>
              <a:rPr lang="en-US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plot</a:t>
            </a:r>
            <a:r>
              <a:rPr lang="ar-SY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00857" y="1449006"/>
            <a:ext cx="110387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نستخدم التابع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plot(</a:t>
            </a:r>
            <a:r>
              <a:rPr lang="en-US" altLang="ja-JP" sz="2800" dirty="0" err="1" smtClean="0">
                <a:latin typeface="Times New Roman" panose="02020603050405020304" pitchFamily="18" charset="0"/>
              </a:rPr>
              <a:t>x,y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)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حيث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x, y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أشعة تمثل الأحداثيات على المحور الأفقي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x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والمحور الرأسي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على التوالي.</a:t>
            </a:r>
            <a:endParaRPr lang="ja-JP" alt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600092" y="2356947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مثال</a:t>
            </a:r>
            <a:r>
              <a:rPr lang="en-US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:</a:t>
            </a:r>
            <a:endParaRPr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01964" y="2787834"/>
            <a:ext cx="8037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المطلوب رسم التابع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y=2/x+x</a:t>
            </a:r>
            <a:r>
              <a:rPr lang="en-US" altLang="ja-JP" sz="2800" baseline="30000" dirty="0" smtClean="0">
                <a:latin typeface="Times New Roman" panose="02020603050405020304" pitchFamily="18" charset="0"/>
              </a:rPr>
              <a:t>2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ضمن المجال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60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10≤x≤</a:t>
            </a:r>
            <a:endParaRPr lang="ja-JP" alt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486507" y="3678694"/>
            <a:ext cx="3352800" cy="267765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clear, </a:t>
            </a:r>
            <a:r>
              <a:rPr lang="en-US" altLang="ja-JP" sz="2400" dirty="0" err="1"/>
              <a:t>clc</a:t>
            </a:r>
            <a:endParaRPr lang="en-US" altLang="ja-JP" sz="2400" dirty="0"/>
          </a:p>
          <a:p>
            <a:r>
              <a:rPr lang="en-US" altLang="ja-JP" sz="2400" dirty="0" smtClean="0"/>
              <a:t>x=10:2:60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>
                <a:solidFill>
                  <a:srgbClr val="0070C0"/>
                </a:solidFill>
              </a:rPr>
              <a:t>y=2./x+x.^2;</a:t>
            </a:r>
          </a:p>
          <a:p>
            <a:r>
              <a:rPr lang="en-US" altLang="ja-JP" sz="2400" dirty="0"/>
              <a:t>plot(</a:t>
            </a:r>
            <a:r>
              <a:rPr lang="en-US" altLang="ja-JP" sz="2400" dirty="0" err="1"/>
              <a:t>x,y</a:t>
            </a:r>
            <a:r>
              <a:rPr lang="en-US" altLang="ja-JP" sz="2400" dirty="0"/>
              <a:t>); </a:t>
            </a:r>
            <a:r>
              <a:rPr lang="en-US" altLang="ja-JP" sz="2400" b="1" dirty="0">
                <a:solidFill>
                  <a:srgbClr val="FF0000"/>
                </a:solidFill>
              </a:rPr>
              <a:t>grid</a:t>
            </a:r>
          </a:p>
          <a:p>
            <a:r>
              <a:rPr lang="en-US" altLang="ja-JP" sz="2400" dirty="0">
                <a:solidFill>
                  <a:srgbClr val="0070C0"/>
                </a:solidFill>
              </a:rPr>
              <a:t>title</a:t>
            </a:r>
            <a:r>
              <a:rPr lang="en-US" altLang="ja-JP" sz="2400" dirty="0"/>
              <a:t>('My first plot')</a:t>
            </a:r>
          </a:p>
          <a:p>
            <a:r>
              <a:rPr lang="en-US" altLang="ja-JP" sz="2400" dirty="0" err="1">
                <a:solidFill>
                  <a:srgbClr val="0070C0"/>
                </a:solidFill>
              </a:rPr>
              <a:t>xlabel</a:t>
            </a:r>
            <a:r>
              <a:rPr lang="en-US" altLang="ja-JP" sz="2400" dirty="0"/>
              <a:t>('x axis')</a:t>
            </a:r>
          </a:p>
          <a:p>
            <a:r>
              <a:rPr lang="en-US" altLang="ja-JP" sz="2400" dirty="0" err="1">
                <a:solidFill>
                  <a:srgbClr val="0070C0"/>
                </a:solidFill>
              </a:rPr>
              <a:t>ylabel</a:t>
            </a:r>
            <a:r>
              <a:rPr lang="en-US" altLang="ja-JP" sz="2400" dirty="0"/>
              <a:t>('y axis')</a:t>
            </a:r>
            <a:endParaRPr lang="ja-JP" altLang="en-US" sz="24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825" y="3359198"/>
            <a:ext cx="4004256" cy="3498802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8650711" y="4325024"/>
            <a:ext cx="330318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grid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لإضافة شبكة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grid on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لوضع الشبكة</a:t>
            </a:r>
            <a:r>
              <a:rPr lang="en-US" altLang="ja-JP" sz="2400" dirty="0"/>
              <a:t> </a:t>
            </a:r>
            <a:endParaRPr lang="en-US" altLang="ja-JP" sz="2400" dirty="0" smtClean="0"/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grid off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لإزالة الشبكة</a:t>
            </a:r>
          </a:p>
        </p:txBody>
      </p:sp>
    </p:spTree>
    <p:extLst>
      <p:ext uri="{BB962C8B-B14F-4D97-AF65-F5344CB8AC3E}">
        <p14:creationId xmlns:p14="http://schemas.microsoft.com/office/powerpoint/2010/main" val="241177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توابع الطباعة الأساسية 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plotting functions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8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" y="939481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تابع </a:t>
            </a:r>
            <a:r>
              <a:rPr lang="en-US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plot</a:t>
            </a:r>
            <a:r>
              <a:rPr lang="ar-SY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1422275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مثال</a:t>
            </a:r>
            <a:r>
              <a:rPr lang="en-US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:</a:t>
            </a:r>
            <a:endParaRPr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2120" y="1909475"/>
            <a:ext cx="72974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المطلوب رسم التوابع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y=cos(x)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و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y=sin(x)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 ضمن المجال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2</a:t>
            </a:r>
            <a:r>
              <a:rPr lang="el-GR" altLang="ja-JP" sz="2800" dirty="0" smtClean="0">
                <a:latin typeface="Times New Roman" panose="02020603050405020304" pitchFamily="18" charset="0"/>
              </a:rPr>
              <a:t>π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0≤x≤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ضمن شكل واحد ومن ثم رسم التابع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y=log x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من أجل المجال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50 ≤ x ≤ 100</a:t>
            </a:r>
            <a:r>
              <a:rPr lang="ar-SY" altLang="ja-JP" sz="2800" dirty="0" smtClean="0">
                <a:latin typeface="Times New Roman" panose="02020603050405020304" pitchFamily="18" charset="0"/>
              </a:rPr>
              <a:t> ضمن شكل جديد.</a:t>
            </a:r>
            <a:endParaRPr lang="ja-JP" alt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5273750" y="3622380"/>
            <a:ext cx="6640032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close all</a:t>
            </a:r>
            <a:r>
              <a:rPr lang="ar-SY" altLang="ja-JP" sz="2400" dirty="0">
                <a:latin typeface="Times New Roman" panose="02020603050405020304" pitchFamily="18" charset="0"/>
              </a:rPr>
              <a:t>: لإغلاق كافة نوافذ الأشكال المفتوحة مسبقاً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.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hold on</a:t>
            </a:r>
            <a:r>
              <a:rPr lang="ar-SY" altLang="ja-JP" sz="2400" dirty="0">
                <a:latin typeface="Times New Roman" panose="02020603050405020304" pitchFamily="18" charset="0"/>
              </a:rPr>
              <a:t>: وضع رسومات إضافية على نفس 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الشكل لحين استخدام أمر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hold off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او استخدام أمر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figure (n)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.</a:t>
            </a:r>
          </a:p>
          <a:p>
            <a:pPr algn="r" rtl="1"/>
            <a:r>
              <a:rPr lang="en-US" altLang="ja-JP" sz="2400" dirty="0" smtClean="0">
                <a:latin typeface="Times New Roman" panose="02020603050405020304" pitchFamily="18" charset="0"/>
              </a:rPr>
              <a:t>figure (n)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لتخصيص شكل جديد برقم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n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لاستخدامه لعرض المخطط التالي.</a:t>
            </a:r>
          </a:p>
          <a:p>
            <a:pPr algn="r" rtl="1"/>
            <a:r>
              <a:rPr lang="en-GB" altLang="ja-JP" sz="2400" dirty="0" smtClean="0">
                <a:latin typeface="Times New Roman" panose="02020603050405020304" pitchFamily="18" charset="0"/>
              </a:rPr>
              <a:t>pause (n)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: إيقاف تنفيذ البرنامج لمدة </a:t>
            </a:r>
            <a:r>
              <a:rPr lang="en-US" altLang="ja-JP" sz="2400" dirty="0" smtClean="0">
                <a:latin typeface="Times New Roman" panose="02020603050405020304" pitchFamily="18" charset="0"/>
              </a:rPr>
              <a:t>n</a:t>
            </a:r>
            <a:r>
              <a:rPr lang="ar-SY" altLang="ja-JP" sz="2400" dirty="0" smtClean="0">
                <a:latin typeface="Times New Roman" panose="02020603050405020304" pitchFamily="18" charset="0"/>
              </a:rPr>
              <a:t> ثانية.</a:t>
            </a:r>
          </a:p>
        </p:txBody>
      </p:sp>
      <p:sp>
        <p:nvSpPr>
          <p:cNvPr id="6" name="Rectangle 5"/>
          <p:cNvSpPr/>
          <p:nvPr/>
        </p:nvSpPr>
        <p:spPr>
          <a:xfrm>
            <a:off x="486440" y="1645265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400" dirty="0"/>
              <a:t>clear, </a:t>
            </a:r>
            <a:r>
              <a:rPr lang="en-US" altLang="ja-JP" sz="2400" b="1" dirty="0">
                <a:solidFill>
                  <a:srgbClr val="FF0000"/>
                </a:solidFill>
              </a:rPr>
              <a:t>close all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clc</a:t>
            </a:r>
            <a:endParaRPr lang="en-US" altLang="ja-JP" sz="2400" dirty="0"/>
          </a:p>
          <a:p>
            <a:r>
              <a:rPr lang="en-US" altLang="ja-JP" sz="2400" dirty="0">
                <a:solidFill>
                  <a:srgbClr val="0070C0"/>
                </a:solidFill>
              </a:rPr>
              <a:t>x=0:pi/100:2*pi;</a:t>
            </a:r>
          </a:p>
          <a:p>
            <a:r>
              <a:rPr lang="en-US" altLang="ja-JP" sz="2400" dirty="0">
                <a:solidFill>
                  <a:srgbClr val="0070C0"/>
                </a:solidFill>
              </a:rPr>
              <a:t>y1=cos(x);</a:t>
            </a:r>
          </a:p>
          <a:p>
            <a:r>
              <a:rPr lang="en-US" altLang="ja-JP" sz="2400" dirty="0"/>
              <a:t>plot(x,y1)</a:t>
            </a:r>
          </a:p>
          <a:p>
            <a:r>
              <a:rPr lang="en-US" altLang="ja-JP" sz="2400" dirty="0">
                <a:solidFill>
                  <a:srgbClr val="00B050"/>
                </a:solidFill>
              </a:rPr>
              <a:t>y2=sin(x);</a:t>
            </a:r>
          </a:p>
          <a:p>
            <a:r>
              <a:rPr lang="en-US" altLang="ja-JP" sz="2400" b="1" dirty="0">
                <a:solidFill>
                  <a:srgbClr val="FF0000"/>
                </a:solidFill>
              </a:rPr>
              <a:t>hold on</a:t>
            </a:r>
          </a:p>
          <a:p>
            <a:r>
              <a:rPr lang="en-US" altLang="ja-JP" sz="2400" dirty="0"/>
              <a:t>plot(x,y2)</a:t>
            </a:r>
          </a:p>
          <a:p>
            <a:r>
              <a:rPr lang="en-US" altLang="ja-JP" sz="2400" dirty="0"/>
              <a:t>x=50:50:1000;</a:t>
            </a:r>
          </a:p>
          <a:p>
            <a:r>
              <a:rPr lang="en-US" altLang="ja-JP" sz="2400" dirty="0">
                <a:solidFill>
                  <a:srgbClr val="0070C0"/>
                </a:solidFill>
              </a:rPr>
              <a:t>y=log10(x);</a:t>
            </a:r>
          </a:p>
          <a:p>
            <a:r>
              <a:rPr lang="en-US" altLang="ja-JP" sz="2400" b="1" dirty="0">
                <a:solidFill>
                  <a:srgbClr val="FF0000"/>
                </a:solidFill>
              </a:rPr>
              <a:t>pause(4)</a:t>
            </a:r>
          </a:p>
          <a:p>
            <a:r>
              <a:rPr lang="en-US" altLang="ja-JP" sz="2400" b="1" dirty="0">
                <a:solidFill>
                  <a:srgbClr val="7030A0"/>
                </a:solidFill>
              </a:rPr>
              <a:t>figure(2)</a:t>
            </a:r>
          </a:p>
          <a:p>
            <a:r>
              <a:rPr lang="en-US" altLang="ja-JP" sz="2400" dirty="0"/>
              <a:t>plot(</a:t>
            </a:r>
            <a:r>
              <a:rPr lang="en-US" altLang="ja-JP" sz="2400" dirty="0" err="1"/>
              <a:t>x,y</a:t>
            </a:r>
            <a:r>
              <a:rPr lang="en-US" altLang="ja-JP" sz="2400" dirty="0"/>
              <a:t>); title('log x')</a:t>
            </a:r>
          </a:p>
          <a:p>
            <a:r>
              <a:rPr lang="en-US" altLang="ja-JP" sz="2400" dirty="0" err="1"/>
              <a:t>xlabel</a:t>
            </a:r>
            <a:r>
              <a:rPr lang="en-US" altLang="ja-JP" sz="2400" dirty="0"/>
              <a:t>('x axis'); </a:t>
            </a:r>
            <a:r>
              <a:rPr lang="en-US" altLang="ja-JP" sz="2400" dirty="0" err="1"/>
              <a:t>ylabel</a:t>
            </a:r>
            <a:r>
              <a:rPr lang="en-US" altLang="ja-JP" sz="2400" dirty="0"/>
              <a:t>('y axis');</a:t>
            </a:r>
            <a:r>
              <a:rPr lang="en-US" altLang="ja-JP" sz="2400" b="1" dirty="0">
                <a:solidFill>
                  <a:srgbClr val="FF0000"/>
                </a:solidFill>
              </a:rPr>
              <a:t>grid on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4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توابع الطباعة الأساسية </a:t>
            </a:r>
            <a:r>
              <a:rPr lang="en-US" altLang="ja-JP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plotting functions</a:t>
            </a:r>
            <a:endParaRPr kumimoji="1" lang="ja-JP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9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" y="939481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تابع </a:t>
            </a:r>
            <a:r>
              <a:rPr lang="en-US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plot</a:t>
            </a:r>
            <a:r>
              <a:rPr lang="ar-SY" altLang="ja-JP" sz="2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1422275"/>
            <a:ext cx="1135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مثال</a:t>
            </a:r>
            <a:r>
              <a:rPr lang="en-US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2</a:t>
            </a:r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:</a:t>
            </a:r>
            <a:endParaRPr lang="ja-JP" altLang="en-US" sz="2800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233" y="1963376"/>
            <a:ext cx="3696427" cy="31361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2173" y="1945495"/>
            <a:ext cx="3869742" cy="317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23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</TotalTime>
  <Words>836</Words>
  <Application>Microsoft Office PowerPoint</Application>
  <PresentationFormat>Widescreen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游ゴシック</vt:lpstr>
      <vt:lpstr>游ゴシック Light</vt:lpstr>
      <vt:lpstr>Aharoni</vt:lpstr>
      <vt:lpstr>Albertus Extra Bold</vt:lpstr>
      <vt:lpstr>Arial</vt:lpstr>
      <vt:lpstr>Calibri</vt:lpstr>
      <vt:lpstr>Times New Roman</vt:lpstr>
      <vt:lpstr>Office Theme</vt:lpstr>
      <vt:lpstr>Finite element programming with Matlab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WINDOWS7</cp:lastModifiedBy>
  <cp:revision>351</cp:revision>
  <dcterms:created xsi:type="dcterms:W3CDTF">2016-07-19T04:49:46Z</dcterms:created>
  <dcterms:modified xsi:type="dcterms:W3CDTF">2018-05-29T10:13:34Z</dcterms:modified>
</cp:coreProperties>
</file>