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8" r:id="rId2"/>
    <p:sldId id="368" r:id="rId3"/>
    <p:sldId id="369" r:id="rId4"/>
    <p:sldId id="370" r:id="rId5"/>
    <p:sldId id="378" r:id="rId6"/>
    <p:sldId id="373" r:id="rId7"/>
    <p:sldId id="371" r:id="rId8"/>
    <p:sldId id="372" r:id="rId9"/>
    <p:sldId id="374" r:id="rId10"/>
    <p:sldId id="375" r:id="rId11"/>
    <p:sldId id="376" r:id="rId12"/>
    <p:sldId id="37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0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D5AA2-B24D-4019-9DB1-B79974CB4EF7}" type="datetimeFigureOut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en-US" altLang="ja-JP" smtClean="0"/>
              <a:t>Dr.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977B7-96D1-42FB-BE84-E81A4FCD8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313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5A5634-F303-4E92-BB73-BF95E0D11066}" type="datetimeFigureOut">
              <a:rPr lang="ar-SY" smtClean="0"/>
              <a:t>13/10/1439</a:t>
            </a:fld>
            <a:endParaRPr lang="ar-S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en-US" smtClean="0"/>
              <a:t>Dr.</a:t>
            </a:r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0B4325B-26A1-48E9-994F-9FD4368D084F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272405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93F92-A14D-471A-AA26-68C68FAE4BEB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D2A86-57DC-4BDC-AFC0-376F488B2251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50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F43C-3F17-4178-881F-A3D44DD0CE39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79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EFC6-F168-4645-8772-6B86AE4F4B10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94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BB0A7-866F-407D-A694-191774122396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0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0903-DD81-4890-8F4C-6498868C40F4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75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4DC5-CC75-41EA-A0C7-7D427BB52008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56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3831C-6A4C-4CBE-8072-32074C5A3B4B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21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FCCF-03BE-419E-88D5-55AA8B38E487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F10D1-6D71-4FF0-88A6-93370029B5ED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1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0CC98-B571-4824-8800-E5B5FA2175F3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4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18D43-6C1D-496A-8BE4-2B5BD218EF23}" type="datetime1">
              <a:rPr kumimoji="1" lang="ja-JP" altLang="en-US" smtClean="0"/>
              <a:t>2018/6/26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Dr.Reem Alsehnawi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91A93-C1EA-4B13-838B-BF969CA499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9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2465" y="1081467"/>
            <a:ext cx="9144000" cy="18156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  <a:latin typeface="Albertus Extra Bold" panose="020E0802040304020204" pitchFamily="34" charset="0"/>
              </a:rPr>
              <a:t>Finite element programming with </a:t>
            </a:r>
            <a:r>
              <a:rPr lang="en-GB" b="1" dirty="0" err="1">
                <a:solidFill>
                  <a:srgbClr val="FF0000"/>
                </a:solidFill>
                <a:latin typeface="Albertus Extra Bold" panose="020E0802040304020204" pitchFamily="34" charset="0"/>
              </a:rPr>
              <a:t>Matlab</a:t>
            </a:r>
            <a:endParaRPr lang="en-GB" b="1" dirty="0">
              <a:solidFill>
                <a:srgbClr val="FF0000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016" y="3999982"/>
            <a:ext cx="8681733" cy="146515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</a:rPr>
              <a:t>Logical Functions &amp; Selection </a:t>
            </a:r>
            <a:r>
              <a:rPr lang="en-US" sz="3600" dirty="0" smtClean="0">
                <a:solidFill>
                  <a:srgbClr val="0070C0"/>
                </a:solidFill>
                <a:latin typeface="Aharoni" panose="02010803020104030203" pitchFamily="2" charset="-79"/>
              </a:rPr>
              <a:t>Structures with </a:t>
            </a:r>
            <a:r>
              <a:rPr lang="en-US" sz="3600" dirty="0">
                <a:solidFill>
                  <a:srgbClr val="0070C0"/>
                </a:solidFill>
                <a:latin typeface="Aharoni" panose="02010803020104030203" pitchFamily="2" charset="-79"/>
              </a:rPr>
              <a:t>MATLAB </a:t>
            </a:r>
            <a:endParaRPr lang="ar-SY" sz="3600" dirty="0">
              <a:solidFill>
                <a:srgbClr val="0070C0"/>
              </a:solidFill>
              <a:latin typeface="Aharoni" panose="02010803020104030203" pitchFamily="2" charset="-79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19293" y="3366726"/>
            <a:ext cx="2890345" cy="5215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Lecture-12</a:t>
            </a:r>
            <a:endParaRPr lang="ja-JP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580098" y="6499274"/>
            <a:ext cx="2501543" cy="358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Reem</a:t>
            </a:r>
            <a:r>
              <a:rPr lang="en-GB" altLang="ja-JP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ja-JP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Alsehnawi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16556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تراكيب التكرار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10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790" y="3053655"/>
            <a:ext cx="10446670" cy="376241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3587" y="750289"/>
            <a:ext cx="117267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حلقات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(while loops)  while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initialization</a:t>
            </a:r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while</a:t>
            </a:r>
            <a:r>
              <a:rPr lang="en-US" sz="2800" dirty="0"/>
              <a:t> </a:t>
            </a:r>
            <a:r>
              <a:rPr lang="en-US" sz="2800" dirty="0" smtClean="0"/>
              <a:t>  criterion</a:t>
            </a:r>
            <a:endParaRPr lang="en-US" sz="2800" dirty="0"/>
          </a:p>
          <a:p>
            <a:pPr rtl="1"/>
            <a:r>
              <a:rPr lang="en-US" sz="2800" dirty="0" smtClean="0"/>
              <a:t>        commands</a:t>
            </a:r>
            <a:endParaRPr lang="en-US" sz="2800" dirty="0"/>
          </a:p>
          <a:p>
            <a:pPr rtl="1"/>
            <a:r>
              <a:rPr lang="en-US" sz="2800" dirty="0" smtClean="0"/>
              <a:t>        updating</a:t>
            </a:r>
            <a:endParaRPr lang="en-US" sz="2800" dirty="0"/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end</a:t>
            </a:r>
            <a:endParaRPr lang="ar-SY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368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29355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تراكيب التكرار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11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3587" y="899144"/>
            <a:ext cx="11726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حلقات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(while loops)  while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مثال:</a:t>
            </a:r>
            <a:endParaRPr lang="ar-SY" sz="28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4855" y="1595021"/>
            <a:ext cx="31080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k =</a:t>
            </a:r>
          </a:p>
          <a:p>
            <a:r>
              <a:rPr lang="en-US" sz="2400" dirty="0" smtClean="0"/>
              <a:t>        0</a:t>
            </a:r>
            <a:endParaRPr lang="en-US" sz="2400" dirty="0"/>
          </a:p>
          <a:p>
            <a:r>
              <a:rPr lang="en-US" sz="2400" dirty="0" smtClean="0"/>
              <a:t>k </a:t>
            </a:r>
            <a:r>
              <a:rPr lang="en-US" sz="2400" dirty="0"/>
              <a:t>=</a:t>
            </a:r>
          </a:p>
          <a:p>
            <a:r>
              <a:rPr lang="en-US" sz="2400" dirty="0" smtClean="0"/>
              <a:t>        1</a:t>
            </a:r>
            <a:endParaRPr lang="en-US" sz="2400" dirty="0"/>
          </a:p>
          <a:p>
            <a:r>
              <a:rPr lang="en-US" sz="2400" dirty="0"/>
              <a:t>a =</a:t>
            </a:r>
          </a:p>
          <a:p>
            <a:r>
              <a:rPr lang="en-US" sz="2400" dirty="0" smtClean="0"/>
              <a:t>         2</a:t>
            </a:r>
            <a:endParaRPr lang="en-US" sz="2400" dirty="0"/>
          </a:p>
          <a:p>
            <a:r>
              <a:rPr lang="en-US" sz="2400" dirty="0"/>
              <a:t>k =</a:t>
            </a:r>
          </a:p>
          <a:p>
            <a:r>
              <a:rPr lang="en-US" sz="2400" dirty="0" smtClean="0"/>
              <a:t>         2</a:t>
            </a:r>
            <a:endParaRPr lang="en-US" sz="2400" dirty="0"/>
          </a:p>
          <a:p>
            <a:r>
              <a:rPr lang="en-US" sz="2400" dirty="0"/>
              <a:t>a =</a:t>
            </a:r>
          </a:p>
          <a:p>
            <a:r>
              <a:rPr lang="en-US" sz="2400" dirty="0" smtClean="0"/>
              <a:t>          2      4</a:t>
            </a:r>
            <a:endParaRPr lang="en-US" sz="2400" dirty="0"/>
          </a:p>
          <a:p>
            <a:r>
              <a:rPr lang="en-US" sz="2400" dirty="0"/>
              <a:t>k =</a:t>
            </a:r>
          </a:p>
          <a:p>
            <a:r>
              <a:rPr lang="en-US" sz="2400" dirty="0" smtClean="0"/>
              <a:t>          3</a:t>
            </a:r>
            <a:endParaRPr lang="en-US" sz="2400" dirty="0"/>
          </a:p>
          <a:p>
            <a:r>
              <a:rPr lang="en-US" sz="2400" dirty="0"/>
              <a:t>a =</a:t>
            </a:r>
          </a:p>
          <a:p>
            <a:r>
              <a:rPr lang="en-US" sz="2400" dirty="0" smtClean="0"/>
              <a:t>          2       4        8</a:t>
            </a:r>
            <a:endParaRPr lang="ar-SY" sz="2400" dirty="0"/>
          </a:p>
        </p:txBody>
      </p:sp>
      <p:sp>
        <p:nvSpPr>
          <p:cNvPr id="10" name="Rectangle 9"/>
          <p:cNvSpPr/>
          <p:nvPr/>
        </p:nvSpPr>
        <p:spPr>
          <a:xfrm>
            <a:off x="7999226" y="2161535"/>
            <a:ext cx="2970028" cy="224676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2800" dirty="0" smtClean="0"/>
              <a:t>k=0</a:t>
            </a:r>
            <a:endParaRPr lang="en-US" sz="2800" dirty="0"/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while     </a:t>
            </a:r>
            <a:r>
              <a:rPr lang="en-US" sz="2800" dirty="0"/>
              <a:t>k&lt;3</a:t>
            </a:r>
            <a:endParaRPr lang="ar-SY" sz="2800" dirty="0"/>
          </a:p>
          <a:p>
            <a:pPr rtl="1"/>
            <a:r>
              <a:rPr lang="en-US" sz="2800" dirty="0"/>
              <a:t>          k=k+1</a:t>
            </a:r>
          </a:p>
          <a:p>
            <a:pPr rtl="1"/>
            <a:r>
              <a:rPr lang="en-US" sz="2800" dirty="0"/>
              <a:t>          a(k)=2^k   </a:t>
            </a:r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end</a:t>
            </a:r>
            <a:endParaRPr lang="ar-SY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48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29355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الحلقات التكرارية المتداخلة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Nested Loops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12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46" y="875686"/>
            <a:ext cx="4678326" cy="30903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73749" y="1305750"/>
            <a:ext cx="60800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sz="2800" dirty="0"/>
              <a:t>عدد مرات تكرار الحلقة الخارجية ذات </a:t>
            </a:r>
            <a:r>
              <a:rPr lang="ar-SY" sz="2800" dirty="0" smtClean="0"/>
              <a:t>العداد </a:t>
            </a:r>
            <a:r>
              <a:rPr lang="en-US" sz="2800" dirty="0" err="1" smtClean="0"/>
              <a:t>i</a:t>
            </a:r>
            <a:r>
              <a:rPr lang="en-US" sz="2800" dirty="0" smtClean="0"/>
              <a:t>=3</a:t>
            </a:r>
            <a:r>
              <a:rPr lang="ar-SY" sz="2800" dirty="0" smtClean="0"/>
              <a:t> </a:t>
            </a:r>
          </a:p>
          <a:p>
            <a:pPr algn="r" rtl="1"/>
            <a:r>
              <a:rPr lang="ar-SY" sz="2800" dirty="0"/>
              <a:t>عدد مرات تكرار الحلقة </a:t>
            </a:r>
            <a:r>
              <a:rPr lang="ar-SY" sz="2800" dirty="0" smtClean="0"/>
              <a:t>الداخلية </a:t>
            </a:r>
            <a:r>
              <a:rPr lang="ar-SY" sz="2800" dirty="0"/>
              <a:t>ذات العداد </a:t>
            </a:r>
            <a:r>
              <a:rPr lang="en-US" sz="2800" dirty="0" smtClean="0"/>
              <a:t>j=2</a:t>
            </a:r>
            <a:r>
              <a:rPr lang="ar-SY" sz="2800" dirty="0" smtClean="0"/>
              <a:t> </a:t>
            </a:r>
            <a:endParaRPr lang="ar-SY" sz="2800" dirty="0"/>
          </a:p>
          <a:p>
            <a:pPr algn="r" rtl="1"/>
            <a:r>
              <a:rPr lang="ar-SY" sz="2800" dirty="0"/>
              <a:t>عدد مرات تكرار </a:t>
            </a:r>
            <a:r>
              <a:rPr lang="ar-SY" sz="2800" dirty="0" smtClean="0"/>
              <a:t>الحلقات هو </a:t>
            </a:r>
            <a:r>
              <a:rPr lang="en-US" sz="2800" dirty="0" smtClean="0"/>
              <a:t>3x2=6</a:t>
            </a:r>
          </a:p>
          <a:p>
            <a:pPr algn="r" rtl="1"/>
            <a:r>
              <a:rPr lang="ar-SY" sz="2800" dirty="0"/>
              <a:t>نتيجة الحلقات السابقة ستكون على الشكل التالي: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939" y="3325743"/>
            <a:ext cx="4059210" cy="251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3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2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1273411"/>
            <a:ext cx="1135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عوامل الارتباط:</a:t>
            </a:r>
          </a:p>
          <a:p>
            <a:pPr algn="r" rtl="1"/>
            <a:endParaRPr lang="ar-SY" altLang="ja-JP" sz="2800" b="1" dirty="0" smtClean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r" rtl="1"/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أصغر من.   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أكبر من</a:t>
            </a:r>
            <a:r>
              <a:rPr lang="ar-SY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أصغرمن أو مساوي إلى. 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=&lt;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SY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أكبر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من أو مساوي إلى .</a:t>
            </a:r>
          </a:p>
          <a:p>
            <a:pPr algn="r" rtl="1"/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= 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مساوي إلى.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=~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ليس مساوي إلى.</a:t>
            </a:r>
          </a:p>
          <a:p>
            <a:pPr algn="r" rtl="1"/>
            <a:endParaRPr lang="ja-JP" altLang="en-US" sz="2800" dirty="0"/>
          </a:p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العوامل المنطقية:</a:t>
            </a:r>
          </a:p>
          <a:p>
            <a:pPr algn="r" rtl="1"/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و.        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أو.         </a:t>
            </a:r>
            <a:r>
              <a:rPr lang="ar-SY" altLang="ja-JP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lang="ar-SY" altLang="ja-JP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ليس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35747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3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507" y="1273411"/>
            <a:ext cx="1135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1- عبارة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if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البسيطة:</a:t>
            </a: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ja-JP" sz="2800" dirty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    condition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 code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end</a:t>
            </a:r>
            <a:endParaRPr lang="ar-SY" altLang="ja-JP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507" y="3089293"/>
            <a:ext cx="1135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2-  تركيب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if/else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ja-JP" sz="2800" dirty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   condition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code_1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else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code_2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end</a:t>
            </a:r>
            <a:endParaRPr lang="ar-SY" altLang="ja-JP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22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4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092" y="970259"/>
            <a:ext cx="1135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3-  تركيب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if/</a:t>
            </a:r>
            <a:r>
              <a:rPr lang="en-US" altLang="ja-JP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elseif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if</a:t>
            </a:r>
            <a:r>
              <a:rPr lang="en-US" altLang="ja-JP" sz="2800" dirty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  condition_1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code_1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elseif</a:t>
            </a:r>
            <a:r>
              <a:rPr lang="en-US" altLang="ja-JP" sz="2800" dirty="0">
                <a:latin typeface="Times New Roman" panose="02020603050405020304" pitchFamily="18" charset="0"/>
              </a:rPr>
              <a:t> condition_2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code_2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elseif</a:t>
            </a:r>
            <a:r>
              <a:rPr lang="en-US" altLang="ja-JP" sz="2800" dirty="0">
                <a:latin typeface="Times New Roman" panose="02020603050405020304" pitchFamily="18" charset="0"/>
              </a:rPr>
              <a:t> condition_3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code_3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else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code_4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end</a:t>
            </a:r>
            <a:endParaRPr lang="ar-SY" altLang="ja-JP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5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49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6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03088" y="970259"/>
            <a:ext cx="58508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مسألة:</a:t>
            </a:r>
          </a:p>
          <a:p>
            <a:pPr algn="r" rtl="1"/>
            <a:r>
              <a:rPr lang="ar-SY" sz="2800" dirty="0" smtClean="0"/>
              <a:t>المطلوب كتابة تابع باسم </a:t>
            </a:r>
            <a:r>
              <a:rPr lang="en-US" sz="2800" dirty="0" smtClean="0"/>
              <a:t>root2nd</a:t>
            </a:r>
            <a:r>
              <a:rPr lang="ar-SY" sz="2800" dirty="0" smtClean="0"/>
              <a:t> لحساب جذور معادلة من الدرجة الثانية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871" y="595420"/>
            <a:ext cx="71253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function</a:t>
            </a:r>
            <a:r>
              <a:rPr lang="en-US" sz="2000" dirty="0"/>
              <a:t> [x1 x2] = </a:t>
            </a:r>
            <a:r>
              <a:rPr lang="en-US" sz="2000" b="1" dirty="0">
                <a:solidFill>
                  <a:srgbClr val="FF0000"/>
                </a:solidFill>
              </a:rPr>
              <a:t>root2nd</a:t>
            </a:r>
            <a:r>
              <a:rPr lang="en-US" sz="2000" dirty="0"/>
              <a:t>(a, b, c)</a:t>
            </a:r>
          </a:p>
          <a:p>
            <a:r>
              <a:rPr lang="en-US" sz="2000" dirty="0"/>
              <a:t>% root2nd(a, b, c) computes the roots of the</a:t>
            </a:r>
          </a:p>
          <a:p>
            <a:r>
              <a:rPr lang="en-US" sz="2000" dirty="0"/>
              <a:t>% second order equation a x^2 + b x + c = 0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If    </a:t>
            </a:r>
            <a:r>
              <a:rPr lang="en-US" sz="2000" dirty="0" smtClean="0"/>
              <a:t> </a:t>
            </a:r>
            <a:r>
              <a:rPr lang="en-US" sz="2000" dirty="0"/>
              <a:t>a==0 &amp; b==0</a:t>
            </a:r>
          </a:p>
          <a:p>
            <a:r>
              <a:rPr lang="en-US" sz="2000" dirty="0"/>
              <a:t>x1 = </a:t>
            </a:r>
            <a:r>
              <a:rPr lang="en-US" sz="2000" dirty="0" err="1"/>
              <a:t>NaN</a:t>
            </a:r>
            <a:r>
              <a:rPr lang="en-US" sz="2000" dirty="0"/>
              <a:t>;</a:t>
            </a:r>
          </a:p>
          <a:p>
            <a:r>
              <a:rPr lang="en-US" sz="2000" dirty="0"/>
              <a:t>x2 = </a:t>
            </a:r>
            <a:r>
              <a:rPr lang="en-US" sz="2000" dirty="0" err="1"/>
              <a:t>NaN</a:t>
            </a:r>
            <a:r>
              <a:rPr lang="en-US" sz="2000" dirty="0"/>
              <a:t>;</a:t>
            </a:r>
          </a:p>
          <a:p>
            <a:r>
              <a:rPr lang="en-US" sz="2000" dirty="0" err="1"/>
              <a:t>disp</a:t>
            </a:r>
            <a:r>
              <a:rPr lang="en-US" sz="2000" dirty="0"/>
              <a:t>('This equation is degenerate!')</a:t>
            </a:r>
          </a:p>
          <a:p>
            <a:r>
              <a:rPr lang="en-US" sz="2000" b="1" dirty="0" err="1">
                <a:solidFill>
                  <a:srgbClr val="FF0000"/>
                </a:solidFill>
              </a:rPr>
              <a:t>elseif</a:t>
            </a:r>
            <a:r>
              <a:rPr lang="en-US" sz="2000" dirty="0"/>
              <a:t> a==</a:t>
            </a:r>
            <a:r>
              <a:rPr lang="en-US" sz="2000" dirty="0" smtClean="0"/>
              <a:t>0</a:t>
            </a:r>
          </a:p>
          <a:p>
            <a:r>
              <a:rPr lang="en-US" sz="2000" dirty="0"/>
              <a:t>x1 = -c/b;</a:t>
            </a:r>
          </a:p>
          <a:p>
            <a:r>
              <a:rPr lang="en-US" sz="2000" dirty="0"/>
              <a:t>x2 = </a:t>
            </a:r>
            <a:r>
              <a:rPr lang="en-US" sz="2000" dirty="0" err="1"/>
              <a:t>NaN</a:t>
            </a:r>
            <a:r>
              <a:rPr lang="en-US" sz="2000" dirty="0"/>
              <a:t>;</a:t>
            </a:r>
          </a:p>
          <a:p>
            <a:r>
              <a:rPr lang="en-US" sz="2000" dirty="0" err="1"/>
              <a:t>disp</a:t>
            </a:r>
            <a:r>
              <a:rPr lang="en-US" sz="2000" dirty="0"/>
              <a:t>('This equation is linear and there is a single root.')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else</a:t>
            </a:r>
          </a:p>
          <a:p>
            <a:r>
              <a:rPr lang="en-US" sz="2000" dirty="0"/>
              <a:t>d2 = delta2(a, b, c);</a:t>
            </a:r>
          </a:p>
          <a:p>
            <a:r>
              <a:rPr lang="en-US" sz="2000" dirty="0"/>
              <a:t>x1 = (-b+d2)/(2*a);</a:t>
            </a:r>
          </a:p>
          <a:p>
            <a:r>
              <a:rPr lang="en-US" sz="2000" dirty="0"/>
              <a:t>x2 = (-b-d2)/(2*a);</a:t>
            </a:r>
          </a:p>
          <a:p>
            <a:r>
              <a:rPr lang="en-US" sz="2000" dirty="0" err="1"/>
              <a:t>disp</a:t>
            </a:r>
            <a:r>
              <a:rPr lang="en-US" sz="2000" dirty="0"/>
              <a:t>('There are two roots for this equation.')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end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function</a:t>
            </a:r>
            <a:r>
              <a:rPr lang="en-US" sz="2000" dirty="0"/>
              <a:t> d2 = </a:t>
            </a:r>
            <a:r>
              <a:rPr lang="en-US" sz="2000" b="1" dirty="0">
                <a:solidFill>
                  <a:srgbClr val="FF0000"/>
                </a:solidFill>
              </a:rPr>
              <a:t>delta2</a:t>
            </a:r>
            <a:r>
              <a:rPr lang="en-US" sz="2000" dirty="0"/>
              <a:t>(a, b, c)</a:t>
            </a:r>
          </a:p>
          <a:p>
            <a:r>
              <a:rPr lang="en-US" sz="2000" dirty="0"/>
              <a:t>% Sub function to calculate delta square root</a:t>
            </a:r>
          </a:p>
          <a:p>
            <a:r>
              <a:rPr lang="en-US" sz="2000" dirty="0"/>
              <a:t>d2 = </a:t>
            </a:r>
            <a:r>
              <a:rPr lang="en-US" sz="2000" dirty="0" err="1"/>
              <a:t>sqrt</a:t>
            </a:r>
            <a:r>
              <a:rPr lang="en-US" sz="2000" dirty="0"/>
              <a:t>(b^2-4*a*c);</a:t>
            </a:r>
            <a:endParaRPr lang="ar-SY" sz="20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308" y="1902809"/>
            <a:ext cx="2172204" cy="45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72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7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092" y="970259"/>
            <a:ext cx="11353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4-  تركيب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switch/case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algn="r" rtl="1"/>
            <a:r>
              <a:rPr lang="ar-SY" altLang="ja-JP" sz="2800" dirty="0" smtClean="0">
                <a:latin typeface="Times New Roman" panose="02020603050405020304" pitchFamily="18" charset="0"/>
              </a:rPr>
              <a:t>يستخدم عندما </a:t>
            </a:r>
            <a:r>
              <a:rPr lang="ar-SY" sz="2800" dirty="0"/>
              <a:t>تتواجد عدة خيارات برمجية من أجل متغير ما و ذلك حسب قيمة هذا المتغير</a:t>
            </a:r>
            <a:r>
              <a:rPr lang="ar-SY" sz="2800" dirty="0" smtClean="0"/>
              <a:t>.</a:t>
            </a: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switch</a:t>
            </a:r>
            <a:r>
              <a:rPr lang="en-US" altLang="ja-JP" sz="2800" dirty="0">
                <a:latin typeface="Times New Roman" panose="02020603050405020304" pitchFamily="18" charset="0"/>
              </a:rPr>
              <a:t> 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   variable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case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>
                <a:latin typeface="Times New Roman" panose="02020603050405020304" pitchFamily="18" charset="0"/>
              </a:rPr>
              <a:t>option_1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       code_1             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case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>
                <a:latin typeface="Times New Roman" panose="02020603050405020304" pitchFamily="18" charset="0"/>
              </a:rPr>
              <a:t>option_2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       code_2</a:t>
            </a:r>
            <a:endParaRPr lang="ar-SY" altLang="ja-JP" sz="2800" dirty="0" smtClean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latin typeface="Times New Roman" panose="02020603050405020304" pitchFamily="18" charset="0"/>
              </a:rPr>
              <a:t>.</a:t>
            </a: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case</a:t>
            </a:r>
            <a:r>
              <a:rPr lang="en-US" altLang="ja-JP" sz="2800" dirty="0" smtClean="0">
                <a:latin typeface="Times New Roman" panose="02020603050405020304" pitchFamily="18" charset="0"/>
              </a:rPr>
              <a:t> </a:t>
            </a:r>
            <a:r>
              <a:rPr lang="en-US" altLang="ja-JP" sz="2800" dirty="0" err="1">
                <a:latin typeface="Times New Roman" panose="02020603050405020304" pitchFamily="18" charset="0"/>
              </a:rPr>
              <a:t>option_n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       </a:t>
            </a:r>
            <a:r>
              <a:rPr lang="en-US" altLang="ja-JP" sz="2800" dirty="0" err="1" smtClean="0">
                <a:latin typeface="Times New Roman" panose="02020603050405020304" pitchFamily="18" charset="0"/>
              </a:rPr>
              <a:t>code_n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</a:t>
            </a:r>
            <a:r>
              <a:rPr lang="en-US" altLang="ja-JP" sz="2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otherwise</a:t>
            </a:r>
            <a:endParaRPr lang="en-US" altLang="ja-JP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 smtClean="0">
                <a:latin typeface="Times New Roman" panose="02020603050405020304" pitchFamily="18" charset="0"/>
              </a:rPr>
              <a:t>               </a:t>
            </a:r>
            <a:r>
              <a:rPr lang="en-US" altLang="ja-JP" sz="2800" dirty="0" err="1" smtClean="0">
                <a:latin typeface="Times New Roman" panose="02020603050405020304" pitchFamily="18" charset="0"/>
              </a:rPr>
              <a:t>code_f</a:t>
            </a:r>
            <a:endParaRPr lang="en-US" altLang="ja-JP" sz="2800" dirty="0">
              <a:latin typeface="Times New Roman" panose="02020603050405020304" pitchFamily="18" charset="0"/>
            </a:endParaRPr>
          </a:p>
          <a:p>
            <a:pPr rtl="1"/>
            <a:r>
              <a:rPr lang="en-US" altLang="ja-JP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end</a:t>
            </a:r>
            <a:endParaRPr lang="ar-SY" altLang="ja-JP" sz="28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1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تركيبات الاختيار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8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3078" y="970259"/>
            <a:ext cx="93808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4-  تركيب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switch/case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algn="r" rtl="1"/>
            <a:r>
              <a:rPr lang="ar-SY" altLang="ja-JP" sz="28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مسألة:</a:t>
            </a:r>
          </a:p>
          <a:p>
            <a:pPr algn="r" rtl="1"/>
            <a:r>
              <a:rPr lang="ar-SY" sz="2800" dirty="0"/>
              <a:t>المطلوب كتابة برنامج يطلب من المستخدم إدخال اسم المدينة التي يريد السفر إليها و من ثم يقوم البرنامج بعرض </a:t>
            </a:r>
            <a:r>
              <a:rPr lang="ar-SY" sz="2800" dirty="0" smtClean="0"/>
              <a:t>التكلفة حسب </a:t>
            </a:r>
            <a:r>
              <a:rPr lang="ar-SY" sz="2800" dirty="0"/>
              <a:t>الجدول التالي:</a:t>
            </a:r>
            <a:endParaRPr lang="ar-SY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7936" y="2786141"/>
            <a:ext cx="3522281" cy="15502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8774" y="4272578"/>
            <a:ext cx="3275118" cy="4568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0992" y="231626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clear, </a:t>
            </a:r>
            <a:r>
              <a:rPr lang="en-US" sz="2400" dirty="0" err="1"/>
              <a:t>clc</a:t>
            </a:r>
            <a:endParaRPr lang="en-US" sz="2400" dirty="0"/>
          </a:p>
          <a:p>
            <a:r>
              <a:rPr lang="en-US" sz="2400" dirty="0"/>
              <a:t>city=input('Enter the name of a city: ', 's');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switch</a:t>
            </a:r>
            <a:r>
              <a:rPr lang="en-US" sz="2400" dirty="0"/>
              <a:t> city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case</a:t>
            </a:r>
            <a:r>
              <a:rPr lang="en-US" sz="2400" dirty="0"/>
              <a:t> 'Damascus'</a:t>
            </a:r>
          </a:p>
          <a:p>
            <a:r>
              <a:rPr lang="en-US" sz="2400" dirty="0" err="1"/>
              <a:t>disp</a:t>
            </a:r>
            <a:r>
              <a:rPr lang="en-US" sz="2400" dirty="0"/>
              <a:t>('Cost is 750 SP')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case</a:t>
            </a:r>
            <a:r>
              <a:rPr lang="en-US" sz="2400" dirty="0"/>
              <a:t> '</a:t>
            </a:r>
            <a:r>
              <a:rPr lang="en-US" sz="2400" dirty="0" err="1"/>
              <a:t>Allepo</a:t>
            </a:r>
            <a:r>
              <a:rPr lang="en-US" sz="2400" dirty="0"/>
              <a:t>'</a:t>
            </a:r>
          </a:p>
          <a:p>
            <a:r>
              <a:rPr lang="en-US" sz="2400" dirty="0" err="1"/>
              <a:t>disp</a:t>
            </a:r>
            <a:r>
              <a:rPr lang="en-US" sz="2400" dirty="0"/>
              <a:t>('Cost is 650 SP')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case</a:t>
            </a:r>
            <a:r>
              <a:rPr lang="en-US" sz="2400" dirty="0"/>
              <a:t> 'Homs'</a:t>
            </a:r>
          </a:p>
          <a:p>
            <a:r>
              <a:rPr lang="en-US" sz="2400" dirty="0" err="1"/>
              <a:t>disp</a:t>
            </a:r>
            <a:r>
              <a:rPr lang="en-US" sz="2400" dirty="0"/>
              <a:t>('Cost is 500 SP')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otherwise</a:t>
            </a:r>
          </a:p>
          <a:p>
            <a:r>
              <a:rPr lang="en-US" sz="2400" dirty="0" err="1"/>
              <a:t>disp</a:t>
            </a:r>
            <a:r>
              <a:rPr lang="en-US" sz="2400" dirty="0"/>
              <a:t>('Not Available')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end</a:t>
            </a:r>
            <a:endParaRPr lang="ar-SY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37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678" y="293150"/>
            <a:ext cx="11126629" cy="646331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Y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تراكيب التكرار </a:t>
            </a:r>
            <a:r>
              <a:rPr lang="en-US" altLang="ja-JP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 Structures</a:t>
            </a:r>
            <a:endParaRPr kumimoji="1" lang="ja-JP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A98EC-3DEA-4563-8E67-A8ED3F3802C1}" type="slidenum">
              <a:rPr kumimoji="1" lang="ja-JP" altLang="en-US" sz="1800" b="1" smtClean="0">
                <a:solidFill>
                  <a:schemeClr val="tx1"/>
                </a:solidFill>
              </a:rPr>
              <a:t>9</a:t>
            </a:fld>
            <a:endParaRPr kumimoji="1" lang="ja-JP" altLang="en-US" sz="1800" b="1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378" y="970259"/>
            <a:ext cx="112402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حلقات </a:t>
            </a:r>
            <a:r>
              <a:rPr lang="en-US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 (for loops)  for</a:t>
            </a:r>
            <a:r>
              <a:rPr lang="ar-SY" altLang="ja-JP" sz="2800" b="1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:</a:t>
            </a:r>
          </a:p>
          <a:p>
            <a:pPr rtl="1"/>
            <a:r>
              <a:rPr lang="en-US" sz="2800" dirty="0" smtClean="0">
                <a:solidFill>
                  <a:srgbClr val="FF0000"/>
                </a:solidFill>
              </a:rPr>
              <a:t>for</a:t>
            </a:r>
            <a:r>
              <a:rPr lang="en-US" sz="2800" dirty="0" smtClean="0"/>
              <a:t>   counter </a:t>
            </a:r>
            <a:r>
              <a:rPr lang="en-US" sz="2800" dirty="0"/>
              <a:t>= [vector]</a:t>
            </a:r>
          </a:p>
          <a:p>
            <a:pPr rtl="1"/>
            <a:r>
              <a:rPr lang="en-US" sz="2800" dirty="0" smtClean="0"/>
              <a:t>      commands</a:t>
            </a:r>
            <a:endParaRPr lang="en-US" sz="2800" dirty="0"/>
          </a:p>
          <a:p>
            <a:pPr rtl="1"/>
            <a:r>
              <a:rPr lang="en-US" sz="2800" dirty="0">
                <a:solidFill>
                  <a:srgbClr val="FF0000"/>
                </a:solidFill>
              </a:rPr>
              <a:t>end</a:t>
            </a:r>
            <a:endParaRPr lang="ar-SY" sz="28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94" y="2627902"/>
            <a:ext cx="11052980" cy="372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3850</TotalTime>
  <Words>549</Words>
  <Application>Microsoft Office PowerPoint</Application>
  <PresentationFormat>Widescreen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游ゴシック</vt:lpstr>
      <vt:lpstr>游ゴシック Light</vt:lpstr>
      <vt:lpstr>Aharoni</vt:lpstr>
      <vt:lpstr>Albertus Extra Bold</vt:lpstr>
      <vt:lpstr>Arial</vt:lpstr>
      <vt:lpstr>Calibri</vt:lpstr>
      <vt:lpstr>Times New Roman</vt:lpstr>
      <vt:lpstr>Office Theme</vt:lpstr>
      <vt:lpstr>Finite element programming with Matlab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reemsalman_seh@outlook.jp</dc:creator>
  <cp:lastModifiedBy>WINDOWS7</cp:lastModifiedBy>
  <cp:revision>362</cp:revision>
  <dcterms:created xsi:type="dcterms:W3CDTF">2016-07-19T04:49:46Z</dcterms:created>
  <dcterms:modified xsi:type="dcterms:W3CDTF">2018-06-26T09:12:12Z</dcterms:modified>
</cp:coreProperties>
</file>