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8" r:id="rId2"/>
    <p:sldId id="369" r:id="rId3"/>
    <p:sldId id="368" r:id="rId4"/>
    <p:sldId id="370" r:id="rId5"/>
    <p:sldId id="371" r:id="rId6"/>
    <p:sldId id="373" r:id="rId7"/>
    <p:sldId id="374" r:id="rId8"/>
    <p:sldId id="376" r:id="rId9"/>
    <p:sldId id="380" r:id="rId10"/>
    <p:sldId id="377" r:id="rId11"/>
    <p:sldId id="378" r:id="rId12"/>
    <p:sldId id="381" r:id="rId13"/>
    <p:sldId id="379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63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08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13/11/1440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3F92-A14D-471A-AA26-68C68FAE4BEB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2A86-57DC-4BDC-AFC0-376F488B2251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F43C-3F17-4178-881F-A3D44DD0CE39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FC6-F168-4645-8772-6B86AE4F4B10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B0A7-866F-407D-A694-191774122396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903-DD81-4890-8F4C-6498868C40F4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DC5-CC75-41EA-A0C7-7D427BB52008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831C-6A4C-4CBE-8072-32074C5A3B4B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FCCF-03BE-419E-88D5-55AA8B38E487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10D1-6D71-4FF0-88A6-93370029B5ED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C98-B571-4824-8800-E5B5FA2175F3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8D43-6C1D-496A-8BE4-2B5BD218EF23}" type="datetime1">
              <a:rPr kumimoji="1" lang="ja-JP" altLang="en-US" smtClean="0"/>
              <a:pPr/>
              <a:t>2019/7/15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5" y="1081467"/>
            <a:ext cx="9144000" cy="18156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Finite element programming with </a:t>
            </a:r>
            <a:r>
              <a:rPr lang="en-GB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Matlab</a:t>
            </a:r>
            <a:endParaRPr lang="en-GB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9293" y="3366726"/>
            <a:ext cx="2890345" cy="5215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Lecture-14</a:t>
            </a:r>
            <a:endParaRPr lang="ja-JP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80098" y="6499274"/>
            <a:ext cx="2501543" cy="358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Reem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Alsehnawi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32391" y="3999982"/>
            <a:ext cx="10917625" cy="1465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  <a:latin typeface="Aharoni" panose="02010803020104030203" pitchFamily="2" charset="-79"/>
              </a:rPr>
              <a:t>MATLAB Codes for Finite Element Analysis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Aharoni" panose="02010803020104030203" pitchFamily="2" charset="-79"/>
              </a:rPr>
              <a:t>(2D Trusses)</a:t>
            </a:r>
            <a:endParaRPr lang="ar-SY" sz="3600" dirty="0">
              <a:solidFill>
                <a:srgbClr val="0070C0"/>
              </a:solidFill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4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88" y="101765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10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5760" y="556712"/>
            <a:ext cx="118561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stresses2Dtruss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numberElements,elementNodes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xx,yy,displacements,E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% stresses at elements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e=1:numberElements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elementNodes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(e,:);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elementDof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 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(1)*2-1 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(1)*2 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(2)*2-1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(2)*2] ;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=xx(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(2))-xx(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(1));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(2))-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(1));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length_element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xa+ya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length_element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length_element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sigma(e)=E/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length_element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...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[-C -S C S]*displacements(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elementDof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(’stresses’)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sigma’</a:t>
            </a:r>
            <a:endParaRPr lang="en-US" altLang="ja-JP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1129" y="3736068"/>
            <a:ext cx="35814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58958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88" y="101765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066" y="5354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>
                <a:latin typeface="CMTT10"/>
              </a:rPr>
              <a:t>Displacements</a:t>
            </a:r>
          </a:p>
          <a:p>
            <a:r>
              <a:rPr lang="en-US" altLang="ja-JP" dirty="0" err="1">
                <a:latin typeface="CMTT10"/>
              </a:rPr>
              <a:t>ans</a:t>
            </a:r>
            <a:r>
              <a:rPr lang="en-US" altLang="ja-JP" dirty="0">
                <a:latin typeface="CMTT10"/>
              </a:rPr>
              <a:t> =</a:t>
            </a:r>
          </a:p>
          <a:p>
            <a:r>
              <a:rPr lang="en-US" altLang="ja-JP" dirty="0">
                <a:latin typeface="CMTT10"/>
              </a:rPr>
              <a:t>1.0000 0.0041</a:t>
            </a:r>
          </a:p>
          <a:p>
            <a:r>
              <a:rPr lang="en-US" altLang="ja-JP" dirty="0">
                <a:latin typeface="CMTT10"/>
              </a:rPr>
              <a:t>2.0000 -0.0159</a:t>
            </a:r>
          </a:p>
          <a:p>
            <a:r>
              <a:rPr lang="en-US" altLang="ja-JP" dirty="0">
                <a:latin typeface="CMTT10"/>
              </a:rPr>
              <a:t>3.0000 0</a:t>
            </a:r>
          </a:p>
          <a:p>
            <a:r>
              <a:rPr lang="en-US" altLang="ja-JP" dirty="0">
                <a:latin typeface="CMTT10"/>
              </a:rPr>
              <a:t>4.0000 0</a:t>
            </a:r>
          </a:p>
          <a:p>
            <a:r>
              <a:rPr lang="en-US" altLang="ja-JP" dirty="0">
                <a:latin typeface="CMTT10"/>
              </a:rPr>
              <a:t>5.0000 0</a:t>
            </a:r>
          </a:p>
          <a:p>
            <a:r>
              <a:rPr lang="en-US" altLang="ja-JP" dirty="0">
                <a:latin typeface="CMTT10"/>
              </a:rPr>
              <a:t>6.0000 0</a:t>
            </a:r>
          </a:p>
          <a:p>
            <a:r>
              <a:rPr lang="en-US" altLang="ja-JP" dirty="0" smtClean="0">
                <a:latin typeface="CMTT10"/>
              </a:rPr>
              <a:t>7.0000 </a:t>
            </a:r>
            <a:r>
              <a:rPr lang="en-US" altLang="ja-JP" dirty="0">
                <a:latin typeface="CMTT10"/>
              </a:rPr>
              <a:t>0</a:t>
            </a:r>
          </a:p>
          <a:p>
            <a:r>
              <a:rPr lang="en-US" altLang="ja-JP" dirty="0" smtClean="0">
                <a:latin typeface="CMTT10"/>
              </a:rPr>
              <a:t>8.0000 </a:t>
            </a:r>
            <a:r>
              <a:rPr lang="en-US" altLang="ja-JP" dirty="0">
                <a:latin typeface="CMTT10"/>
              </a:rPr>
              <a:t>0</a:t>
            </a:r>
          </a:p>
          <a:p>
            <a:r>
              <a:rPr lang="en-US" altLang="ja-JP" dirty="0">
                <a:latin typeface="CMTT10"/>
              </a:rPr>
              <a:t>reactions</a:t>
            </a:r>
          </a:p>
          <a:p>
            <a:r>
              <a:rPr lang="en-US" altLang="ja-JP" dirty="0" err="1">
                <a:latin typeface="CMTT10"/>
              </a:rPr>
              <a:t>ans</a:t>
            </a:r>
            <a:r>
              <a:rPr lang="en-US" altLang="ja-JP" dirty="0">
                <a:latin typeface="CMTT10"/>
              </a:rPr>
              <a:t> =</a:t>
            </a:r>
          </a:p>
          <a:p>
            <a:r>
              <a:rPr lang="en-US" altLang="ja-JP" dirty="0">
                <a:latin typeface="CMTT10"/>
              </a:rPr>
              <a:t>1.0e+03 *</a:t>
            </a:r>
          </a:p>
          <a:p>
            <a:r>
              <a:rPr lang="en-US" altLang="ja-JP" dirty="0">
                <a:latin typeface="CMTT10"/>
              </a:rPr>
              <a:t>0.0030 0</a:t>
            </a:r>
          </a:p>
          <a:p>
            <a:r>
              <a:rPr lang="en-US" altLang="ja-JP" dirty="0">
                <a:latin typeface="CMTT10"/>
              </a:rPr>
              <a:t>0.0040 7.9289</a:t>
            </a:r>
          </a:p>
          <a:p>
            <a:r>
              <a:rPr lang="en-US" altLang="ja-JP" dirty="0">
                <a:latin typeface="CMTT10"/>
              </a:rPr>
              <a:t>0.0050 2.0711</a:t>
            </a:r>
          </a:p>
          <a:p>
            <a:r>
              <a:rPr lang="en-US" altLang="ja-JP" dirty="0">
                <a:latin typeface="CMTT10"/>
              </a:rPr>
              <a:t>0.0060 2.0711</a:t>
            </a:r>
          </a:p>
          <a:p>
            <a:r>
              <a:rPr lang="en-US" altLang="ja-JP" dirty="0">
                <a:latin typeface="CMTT10"/>
              </a:rPr>
              <a:t>stresses</a:t>
            </a:r>
          </a:p>
          <a:p>
            <a:r>
              <a:rPr lang="en-US" altLang="ja-JP" dirty="0" err="1">
                <a:latin typeface="CMTT10"/>
              </a:rPr>
              <a:t>ans</a:t>
            </a:r>
            <a:r>
              <a:rPr lang="en-US" altLang="ja-JP" dirty="0">
                <a:latin typeface="CMTT10"/>
              </a:rPr>
              <a:t> =</a:t>
            </a:r>
          </a:p>
          <a:p>
            <a:r>
              <a:rPr lang="en-US" altLang="ja-JP" dirty="0">
                <a:latin typeface="CMTT10"/>
              </a:rPr>
              <a:t>1.0e+03 *</a:t>
            </a:r>
          </a:p>
          <a:p>
            <a:r>
              <a:rPr lang="en-US" altLang="ja-JP" dirty="0">
                <a:latin typeface="CMTT10"/>
              </a:rPr>
              <a:t>3.9645</a:t>
            </a:r>
          </a:p>
          <a:p>
            <a:r>
              <a:rPr lang="en-US" altLang="ja-JP" dirty="0">
                <a:latin typeface="CMTT10"/>
              </a:rPr>
              <a:t>1.4645</a:t>
            </a:r>
          </a:p>
          <a:p>
            <a:r>
              <a:rPr lang="en-US" altLang="ja-JP" dirty="0">
                <a:latin typeface="CMTT10"/>
              </a:rPr>
              <a:t>-1.0355</a:t>
            </a:r>
            <a:endParaRPr lang="ja-JP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402" y="1432143"/>
            <a:ext cx="4682993" cy="37605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45767" y="5405188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CMR8"/>
              </a:rPr>
              <a:t>Deformed shape</a:t>
            </a:r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2530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88" y="101765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583" y="1829306"/>
            <a:ext cx="4682993" cy="37605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37068" y="5589854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CMR8"/>
              </a:rPr>
              <a:t>Deformed shape</a:t>
            </a:r>
            <a:endParaRPr lang="ja-JP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34680" y="819272"/>
            <a:ext cx="949841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% drawing displacements</a:t>
            </a:r>
          </a:p>
          <a:p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us=1:2:2*numberNodes-1;</a:t>
            </a:r>
          </a:p>
          <a:p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=2:2:2*</a:t>
            </a:r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numberNodes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</a:p>
          <a:p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L=xx(2)-xx(1);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%L=node(2,1)-node(1,1);</a:t>
            </a:r>
          </a:p>
          <a:p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XX=displacements(us);YY=displacements(</a:t>
            </a:r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dispNorm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=max(</a:t>
            </a:r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(XX.^2+YY.^2));</a:t>
            </a:r>
          </a:p>
          <a:p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scaleFact</a:t>
            </a:r>
            <a:r>
              <a:rPr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=15000*</a:t>
            </a:r>
            <a:r>
              <a:rPr lang="en-US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dispNorm</a:t>
            </a:r>
            <a:r>
              <a:rPr lang="en-US" altLang="ja-JP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clf</a:t>
            </a:r>
          </a:p>
          <a:p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on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drawingMesh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nodeCoordinates+scaleFact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*[XX YY], </a:t>
            </a:r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elementNodes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’L2’, ’k.-’);</a:t>
            </a:r>
          </a:p>
          <a:p>
            <a:r>
              <a:rPr lang="en-GB" altLang="ja-JP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drawingMesh</a:t>
            </a:r>
            <a:r>
              <a:rPr lang="en-GB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(nodeCoordinates,elementNodes,’L2’,’k.--’);</a:t>
            </a:r>
          </a:p>
          <a:p>
            <a:endParaRPr lang="en-US" altLang="ja-JP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1044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3602" y="3036669"/>
            <a:ext cx="5046446" cy="36848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06589"/>
            <a:ext cx="7170136" cy="36514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88" y="101765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 (</a:t>
            </a:r>
            <a:r>
              <a:rPr lang="en-US" altLang="ja-JP" b="1" dirty="0">
                <a:solidFill>
                  <a:srgbClr val="FF0000"/>
                </a:solidFill>
              </a:rPr>
              <a:t>2D truss with </a:t>
            </a:r>
            <a:r>
              <a:rPr lang="en-US" altLang="ja-JP" b="1" dirty="0" smtClean="0">
                <a:solidFill>
                  <a:srgbClr val="FF0000"/>
                </a:solidFill>
              </a:rPr>
              <a:t>spring)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13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331" y="1051818"/>
            <a:ext cx="113653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 smtClean="0"/>
              <a:t>The </a:t>
            </a:r>
            <a:r>
              <a:rPr lang="en-GB" altLang="ja-JP" sz="2800" dirty="0"/>
              <a:t>figure </a:t>
            </a:r>
            <a:r>
              <a:rPr lang="en-GB" altLang="ja-JP" sz="2800" dirty="0" smtClean="0"/>
              <a:t>consider </a:t>
            </a:r>
            <a:r>
              <a:rPr lang="en-GB" altLang="ja-JP" sz="2800" dirty="0"/>
              <a:t>a structure that is built from two truss elements and </a:t>
            </a:r>
            <a:r>
              <a:rPr lang="en-GB" altLang="ja-JP" sz="2800" dirty="0" smtClean="0"/>
              <a:t>one spring </a:t>
            </a:r>
            <a:r>
              <a:rPr lang="en-GB" altLang="ja-JP" sz="2800" dirty="0"/>
              <a:t>element. For the truss elements the modulus of elasticity is E = 210 </a:t>
            </a:r>
            <a:r>
              <a:rPr lang="en-GB" altLang="ja-JP" sz="2800" dirty="0" err="1"/>
              <a:t>GPa</a:t>
            </a:r>
            <a:r>
              <a:rPr lang="en-GB" altLang="ja-JP" sz="2800" dirty="0" smtClean="0"/>
              <a:t>, and </a:t>
            </a:r>
            <a:r>
              <a:rPr lang="en-GB" altLang="ja-JP" sz="2800" dirty="0"/>
              <a:t>the cross-section area is A = 5e−4 m2. This problem is </a:t>
            </a:r>
            <a:r>
              <a:rPr lang="en-GB" altLang="ja-JP" sz="2800" dirty="0" err="1"/>
              <a:t>modeled</a:t>
            </a:r>
            <a:r>
              <a:rPr lang="en-GB" altLang="ja-JP" sz="2800" dirty="0"/>
              <a:t> with </a:t>
            </a:r>
            <a:r>
              <a:rPr lang="en-GB" altLang="ja-JP" sz="2800" dirty="0" smtClean="0"/>
              <a:t>four points </a:t>
            </a:r>
            <a:r>
              <a:rPr lang="en-GB" altLang="ja-JP" sz="2800" dirty="0"/>
              <a:t>and three elements. </a:t>
            </a:r>
            <a:r>
              <a:rPr lang="en-GB" altLang="ja-JP" sz="2800" dirty="0" smtClean="0"/>
              <a:t>Write </a:t>
            </a:r>
            <a:r>
              <a:rPr lang="en-GB" altLang="ja-JP" sz="2800" dirty="0" err="1" smtClean="0"/>
              <a:t>Matlab</a:t>
            </a:r>
            <a:r>
              <a:rPr lang="en-GB" altLang="ja-JP" sz="2800" dirty="0" smtClean="0"/>
              <a:t> Code.</a:t>
            </a:r>
            <a:endParaRPr lang="ja-JP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72966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Trusses: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92" y="1112071"/>
            <a:ext cx="5417936" cy="5434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92" y="1666987"/>
            <a:ext cx="5219470" cy="5389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5156" y="1582627"/>
            <a:ext cx="4087044" cy="7076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035" y="2315014"/>
            <a:ext cx="11633973" cy="24271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092" y="4816322"/>
            <a:ext cx="1739072" cy="6541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5166" y="4581735"/>
            <a:ext cx="2722862" cy="112332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035" y="5755258"/>
            <a:ext cx="4879872" cy="9466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31419" y="5826608"/>
            <a:ext cx="5537532" cy="8039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569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Stiffness Matrix: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7034" y="1039596"/>
            <a:ext cx="6836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>
                <a:latin typeface="CMR10"/>
              </a:rPr>
              <a:t>In the local coordinate system,</a:t>
            </a:r>
            <a:endParaRPr lang="ja-JP" altLang="en-US" sz="2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046" y="784651"/>
            <a:ext cx="3031533" cy="103311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87034" y="1676442"/>
            <a:ext cx="4235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CMR10"/>
              </a:rPr>
              <a:t>the global stiffness matrix</a:t>
            </a:r>
            <a:endParaRPr lang="ja-JP" altLang="en-US" sz="2800" dirty="0">
              <a:latin typeface="CMR1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97" y="1757290"/>
            <a:ext cx="2126975" cy="5136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2592" y="2538732"/>
            <a:ext cx="4767593" cy="1735494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24" name="Content Placeholder 2"/>
          <p:cNvSpPr txBox="1">
            <a:spLocks/>
          </p:cNvSpPr>
          <p:nvPr/>
        </p:nvSpPr>
        <p:spPr>
          <a:xfrm>
            <a:off x="713677" y="4348866"/>
            <a:ext cx="11126629" cy="6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Font typeface="Arial" panose="020B0604020202020204" pitchFamily="34" charset="0"/>
              <a:buNone/>
            </a:pP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Stresses at the Element:</a:t>
            </a:r>
            <a:endParaRPr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7033" y="4957328"/>
            <a:ext cx="115532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CMR10"/>
              </a:rPr>
              <a:t>Stresses in the </a:t>
            </a:r>
            <a:r>
              <a:rPr lang="en-US" altLang="ja-JP" sz="2800" dirty="0">
                <a:latin typeface="CMR10"/>
              </a:rPr>
              <a:t>global </a:t>
            </a:r>
            <a:r>
              <a:rPr lang="en-US" altLang="ja-JP" sz="2800" dirty="0" smtClean="0">
                <a:latin typeface="CMR10"/>
              </a:rPr>
              <a:t>coordinates as function of the displacements:</a:t>
            </a:r>
            <a:endParaRPr lang="ja-JP" altLang="en-US" sz="2800" dirty="0">
              <a:latin typeface="CMR1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419" y="5527417"/>
            <a:ext cx="6516846" cy="9246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574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894" y="924092"/>
            <a:ext cx="109259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 illustrated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figure,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we consider a downward </a:t>
            </a:r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point force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(10,000) applied at node 1. The modulus of elasticity is E = 30e6 and </a:t>
            </a:r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elements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are supposed to have constant cross-section area A = 2. The </a:t>
            </a:r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supports are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located in nodes 2 and 4. 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0922"/>
            <a:ext cx="5541063" cy="37279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039" y="2870364"/>
            <a:ext cx="4376421" cy="38939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218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834" y="939481"/>
            <a:ext cx="106281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CMTT10"/>
              </a:rPr>
              <a:t>% clear memory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clear all</a:t>
            </a:r>
          </a:p>
          <a:p>
            <a:r>
              <a:rPr lang="en-US" altLang="ja-JP" sz="2800" dirty="0">
                <a:latin typeface="CMTT10"/>
              </a:rPr>
              <a:t>% E; modulus of elasticity</a:t>
            </a:r>
          </a:p>
          <a:p>
            <a:r>
              <a:rPr lang="en-GB" altLang="ja-JP" sz="2800" dirty="0">
                <a:latin typeface="CMTT10"/>
              </a:rPr>
              <a:t>% A: area of cross section</a:t>
            </a:r>
          </a:p>
          <a:p>
            <a:r>
              <a:rPr lang="en-US" altLang="ja-JP" sz="2800" dirty="0">
                <a:latin typeface="CMTT10"/>
              </a:rPr>
              <a:t>% L: length of bar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E=30e6; A=2; EA=E*A;</a:t>
            </a:r>
          </a:p>
          <a:p>
            <a:r>
              <a:rPr lang="en-GB" altLang="ja-JP" sz="2800" dirty="0">
                <a:latin typeface="CMTT10"/>
              </a:rPr>
              <a:t>% generation of coordinates and </a:t>
            </a:r>
            <a:r>
              <a:rPr lang="en-GB" altLang="ja-JP" sz="2800" dirty="0" err="1">
                <a:latin typeface="CMTT10"/>
              </a:rPr>
              <a:t>connectivities</a:t>
            </a:r>
            <a:endParaRPr lang="en-GB" altLang="ja-JP" sz="2800" dirty="0">
              <a:latin typeface="CMTT10"/>
            </a:endParaRPr>
          </a:p>
          <a:p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numberElements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=3;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numberNodes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=4;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elementNodes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=[1 2;1 3;1 4];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CMTT10"/>
              </a:rPr>
              <a:t>nodeCoordinates</a:t>
            </a:r>
            <a:r>
              <a:rPr lang="en-GB" altLang="ja-JP" sz="2800" b="1" dirty="0">
                <a:solidFill>
                  <a:srgbClr val="0070C0"/>
                </a:solidFill>
                <a:latin typeface="CMTT10"/>
              </a:rPr>
              <a:t>=[ 0 0;0 120;120 120;120 0];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xx=</a:t>
            </a:r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nodeCoordinates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(:,1);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yy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=</a:t>
            </a:r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nodeCoordinates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(:,2);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66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5181" y="939481"/>
            <a:ext cx="117808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CMTT10"/>
              </a:rPr>
              <a:t>% for structure:</a:t>
            </a:r>
          </a:p>
          <a:p>
            <a:r>
              <a:rPr lang="en-US" altLang="ja-JP" sz="2800" dirty="0">
                <a:latin typeface="CMTT10"/>
              </a:rPr>
              <a:t>% displacements: displacement vector</a:t>
            </a:r>
          </a:p>
          <a:p>
            <a:r>
              <a:rPr lang="en-US" altLang="ja-JP" sz="2800" dirty="0">
                <a:latin typeface="CMTT10"/>
              </a:rPr>
              <a:t>% force : force vector</a:t>
            </a:r>
          </a:p>
          <a:p>
            <a:r>
              <a:rPr lang="en-US" altLang="ja-JP" sz="2800" dirty="0">
                <a:latin typeface="CMTT10"/>
              </a:rPr>
              <a:t>% stiffness: stiffness matrix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GDof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=2*</a:t>
            </a:r>
            <a:r>
              <a:rPr lang="en-US" altLang="ja-JP" sz="2800" b="1" dirty="0" err="1">
                <a:solidFill>
                  <a:srgbClr val="0070C0"/>
                </a:solidFill>
                <a:latin typeface="CMTT10"/>
              </a:rPr>
              <a:t>numberNodes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; </a:t>
            </a:r>
            <a:r>
              <a:rPr lang="en-US" altLang="ja-JP" sz="2800" dirty="0">
                <a:latin typeface="CMTT10"/>
              </a:rPr>
              <a:t>% </a:t>
            </a:r>
            <a:r>
              <a:rPr lang="en-US" altLang="ja-JP" sz="2800" dirty="0" err="1">
                <a:latin typeface="CMTT10"/>
              </a:rPr>
              <a:t>GDof</a:t>
            </a:r>
            <a:r>
              <a:rPr lang="en-US" altLang="ja-JP" sz="2800" dirty="0">
                <a:latin typeface="CMTT10"/>
              </a:rPr>
              <a:t>: total number of degrees </a:t>
            </a:r>
            <a:r>
              <a:rPr lang="en-US" altLang="ja-JP" sz="2800" dirty="0" smtClean="0">
                <a:latin typeface="CMTT10"/>
              </a:rPr>
              <a:t>of freedom</a:t>
            </a:r>
            <a:endParaRPr lang="en-US" altLang="ja-JP" sz="2800" dirty="0">
              <a:latin typeface="CMTT10"/>
            </a:endParaRP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displacements=</a:t>
            </a:r>
            <a:r>
              <a:rPr lang="en-US" altLang="ja-JP" sz="2800" b="1" dirty="0">
                <a:solidFill>
                  <a:srgbClr val="FF0000"/>
                </a:solidFill>
                <a:latin typeface="CMTT10"/>
              </a:rPr>
              <a:t>zeros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(GDof,1);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force=</a:t>
            </a:r>
            <a:r>
              <a:rPr lang="en-US" altLang="ja-JP" sz="2800" b="1" dirty="0">
                <a:solidFill>
                  <a:srgbClr val="FF0000"/>
                </a:solidFill>
                <a:latin typeface="CMTT10"/>
              </a:rPr>
              <a:t>zeros</a:t>
            </a:r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(GDof,1);</a:t>
            </a:r>
          </a:p>
          <a:p>
            <a:r>
              <a:rPr lang="en-US" altLang="ja-JP" sz="2800" dirty="0">
                <a:latin typeface="CMTT10"/>
              </a:rPr>
              <a:t>% applied load at node 2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CMTT10"/>
              </a:rPr>
              <a:t>force(2)=-10000.0</a:t>
            </a:r>
            <a:r>
              <a:rPr lang="en-US" altLang="ja-JP" sz="2800" b="1" dirty="0" smtClean="0">
                <a:solidFill>
                  <a:srgbClr val="0070C0"/>
                </a:solidFill>
                <a:latin typeface="CMTT10"/>
              </a:rPr>
              <a:t>;</a:t>
            </a:r>
          </a:p>
          <a:p>
            <a:r>
              <a:rPr lang="en-US" altLang="ja-JP" sz="2800" dirty="0"/>
              <a:t>% computation of the system stiffness matrix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[stiffness]=...</a:t>
            </a:r>
          </a:p>
          <a:p>
            <a:r>
              <a:rPr lang="en-US" altLang="ja-JP" sz="2800" b="1" dirty="0">
                <a:solidFill>
                  <a:srgbClr val="FF0000"/>
                </a:solidFill>
              </a:rPr>
              <a:t>formStiffness2Dtruss</a:t>
            </a:r>
            <a:r>
              <a:rPr lang="en-US" altLang="ja-JP" sz="2800" b="1" dirty="0">
                <a:solidFill>
                  <a:srgbClr val="0070C0"/>
                </a:solidFill>
              </a:rPr>
              <a:t>(</a:t>
            </a:r>
            <a:r>
              <a:rPr lang="en-US" altLang="ja-JP" sz="2800" b="1" dirty="0" err="1">
                <a:solidFill>
                  <a:srgbClr val="0070C0"/>
                </a:solidFill>
              </a:rPr>
              <a:t>GDof,numberElements</a:t>
            </a:r>
            <a:r>
              <a:rPr lang="en-US" altLang="ja-JP" sz="2800" b="1" dirty="0">
                <a:solidFill>
                  <a:srgbClr val="0070C0"/>
                </a:solidFill>
              </a:rPr>
              <a:t>,...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</a:rPr>
              <a:t>elementNodes,numberNodes,nodeCoordinates,xx,yy,EA</a:t>
            </a:r>
            <a:r>
              <a:rPr lang="en-US" altLang="ja-JP" sz="2800" b="1" dirty="0">
                <a:solidFill>
                  <a:srgbClr val="0070C0"/>
                </a:solidFill>
              </a:rPr>
              <a:t>);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49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7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5181" y="939481"/>
            <a:ext cx="117808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% boundary conditions and solution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prescribedDof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=[3:8</a:t>
            </a:r>
            <a:r>
              <a:rPr lang="en-GB" altLang="ja-JP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]’;</a:t>
            </a:r>
          </a:p>
          <a:p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% solution</a:t>
            </a:r>
          </a:p>
          <a:p>
            <a:r>
              <a:rPr lang="en-US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displacements=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en-US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GDof,prescribedDof,stiffness,force</a:t>
            </a:r>
            <a:r>
              <a:rPr lang="en-US" altLang="ja-JP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% stresses at elements</a:t>
            </a:r>
          </a:p>
          <a:p>
            <a:r>
              <a:rPr lang="en-GB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stresses2Dtruss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numberElements,elementNodes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xx,yy,displacements,E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% output displacements/reactions</a:t>
            </a:r>
          </a:p>
          <a:p>
            <a:r>
              <a:rPr lang="en-GB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outputDisplacementsReactions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displacements,stiffness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GDof,prescribedDof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461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880" y="1109602"/>
            <a:ext cx="115044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[stiffness]=...</a:t>
            </a:r>
          </a:p>
          <a:p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formStiffness2Dtruss(</a:t>
            </a:r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GDof,numberElements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elementNodes,numberNodes,nodeCoordinates,xx,yy,EA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stiffness=zeros(</a:t>
            </a:r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GDof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computation of the system stiffness </a:t>
            </a:r>
            <a:r>
              <a:rPr lang="en-GB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matrix</a:t>
            </a:r>
          </a:p>
          <a:p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altLang="ja-JP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e=1:numberElements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GB" altLang="ja-JP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elementDof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: element degrees of freedom (</a:t>
            </a:r>
            <a:r>
              <a:rPr lang="en-GB" altLang="ja-JP" sz="2800" dirty="0" err="1">
                <a:latin typeface="Arial" panose="020B0604020202020204" pitchFamily="34" charset="0"/>
                <a:cs typeface="Arial" panose="020B0604020202020204" pitchFamily="34" charset="0"/>
              </a:rPr>
              <a:t>Dof</a:t>
            </a:r>
            <a:r>
              <a:rPr lang="en-GB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altLang="ja-JP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elementNodes</a:t>
            </a:r>
            <a:r>
              <a:rPr lang="en-GB" altLang="ja-JP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(e,:) ;</a:t>
            </a:r>
            <a:endParaRPr lang="en-US" altLang="ja-JP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0236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truss problem: ( </a:t>
            </a:r>
            <a:r>
              <a:rPr lang="en-US" altLang="ja-JP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Code)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pPr/>
              <a:t>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629" y="1027609"/>
            <a:ext cx="1178537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err="1">
                <a:solidFill>
                  <a:srgbClr val="0070C0"/>
                </a:solidFill>
              </a:rPr>
              <a:t>elementDof</a:t>
            </a:r>
            <a:r>
              <a:rPr lang="en-US" altLang="ja-JP" sz="2800" b="1" dirty="0">
                <a:solidFill>
                  <a:srgbClr val="0070C0"/>
                </a:solidFill>
              </a:rPr>
              <a:t>=[ 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(1)*2-1 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(1)*2 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(2)*2-1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(2)*2] 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</a:rPr>
              <a:t>xa</a:t>
            </a:r>
            <a:r>
              <a:rPr lang="en-US" altLang="ja-JP" sz="2800" b="1" dirty="0">
                <a:solidFill>
                  <a:srgbClr val="0070C0"/>
                </a:solidFill>
              </a:rPr>
              <a:t>=xx(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(2))-xx(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(1));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</a:rPr>
              <a:t>ya</a:t>
            </a:r>
            <a:r>
              <a:rPr lang="en-US" altLang="ja-JP" sz="2800" b="1" dirty="0">
                <a:solidFill>
                  <a:srgbClr val="0070C0"/>
                </a:solidFill>
              </a:rPr>
              <a:t>=</a:t>
            </a:r>
            <a:r>
              <a:rPr lang="en-US" altLang="ja-JP" sz="2800" b="1" dirty="0" err="1">
                <a:solidFill>
                  <a:srgbClr val="0070C0"/>
                </a:solidFill>
              </a:rPr>
              <a:t>yy</a:t>
            </a:r>
            <a:r>
              <a:rPr lang="en-US" altLang="ja-JP" sz="2800" b="1" dirty="0">
                <a:solidFill>
                  <a:srgbClr val="0070C0"/>
                </a:solidFill>
              </a:rPr>
              <a:t>(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(2))-</a:t>
            </a:r>
            <a:r>
              <a:rPr lang="en-US" altLang="ja-JP" sz="2800" b="1" dirty="0" err="1">
                <a:solidFill>
                  <a:srgbClr val="0070C0"/>
                </a:solidFill>
              </a:rPr>
              <a:t>yy</a:t>
            </a:r>
            <a:r>
              <a:rPr lang="en-US" altLang="ja-JP" sz="2800" b="1" dirty="0">
                <a:solidFill>
                  <a:srgbClr val="0070C0"/>
                </a:solidFill>
              </a:rPr>
              <a:t>(</a:t>
            </a:r>
            <a:r>
              <a:rPr lang="en-US" altLang="ja-JP" sz="2800" b="1" dirty="0" err="1">
                <a:solidFill>
                  <a:srgbClr val="0070C0"/>
                </a:solidFill>
              </a:rPr>
              <a:t>indice</a:t>
            </a:r>
            <a:r>
              <a:rPr lang="en-US" altLang="ja-JP" sz="2800" b="1" dirty="0">
                <a:solidFill>
                  <a:srgbClr val="0070C0"/>
                </a:solidFill>
              </a:rPr>
              <a:t>(1));</a:t>
            </a:r>
          </a:p>
          <a:p>
            <a:r>
              <a:rPr lang="en-US" altLang="ja-JP" sz="2800" b="1" dirty="0" err="1">
                <a:solidFill>
                  <a:srgbClr val="0070C0"/>
                </a:solidFill>
              </a:rPr>
              <a:t>length_element</a:t>
            </a:r>
            <a:r>
              <a:rPr lang="en-US" altLang="ja-JP" sz="2800" b="1" dirty="0">
                <a:solidFill>
                  <a:srgbClr val="0070C0"/>
                </a:solidFill>
              </a:rPr>
              <a:t>=</a:t>
            </a:r>
            <a:r>
              <a:rPr lang="en-US" altLang="ja-JP" sz="2800" b="1" dirty="0" err="1">
                <a:solidFill>
                  <a:srgbClr val="0070C0"/>
                </a:solidFill>
              </a:rPr>
              <a:t>sqrt</a:t>
            </a:r>
            <a:r>
              <a:rPr lang="en-US" altLang="ja-JP" sz="2800" b="1" dirty="0">
                <a:solidFill>
                  <a:srgbClr val="0070C0"/>
                </a:solidFill>
              </a:rPr>
              <a:t>(</a:t>
            </a:r>
            <a:r>
              <a:rPr lang="en-US" altLang="ja-JP" sz="2800" b="1" dirty="0" err="1">
                <a:solidFill>
                  <a:srgbClr val="0070C0"/>
                </a:solidFill>
              </a:rPr>
              <a:t>xa</a:t>
            </a:r>
            <a:r>
              <a:rPr lang="en-US" altLang="ja-JP" sz="2800" b="1" dirty="0">
                <a:solidFill>
                  <a:srgbClr val="0070C0"/>
                </a:solidFill>
              </a:rPr>
              <a:t>*</a:t>
            </a:r>
            <a:r>
              <a:rPr lang="en-US" altLang="ja-JP" sz="2800" b="1" dirty="0" err="1">
                <a:solidFill>
                  <a:srgbClr val="0070C0"/>
                </a:solidFill>
              </a:rPr>
              <a:t>xa+ya</a:t>
            </a:r>
            <a:r>
              <a:rPr lang="en-US" altLang="ja-JP" sz="2800" b="1" dirty="0">
                <a:solidFill>
                  <a:srgbClr val="0070C0"/>
                </a:solidFill>
              </a:rPr>
              <a:t>*</a:t>
            </a:r>
            <a:r>
              <a:rPr lang="en-US" altLang="ja-JP" sz="2800" b="1" dirty="0" err="1">
                <a:solidFill>
                  <a:srgbClr val="0070C0"/>
                </a:solidFill>
              </a:rPr>
              <a:t>ya</a:t>
            </a:r>
            <a:r>
              <a:rPr lang="en-US" altLang="ja-JP" sz="2800" b="1" dirty="0">
                <a:solidFill>
                  <a:srgbClr val="0070C0"/>
                </a:solidFill>
              </a:rPr>
              <a:t>);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C=</a:t>
            </a:r>
            <a:r>
              <a:rPr lang="en-US" altLang="ja-JP" sz="2800" b="1" dirty="0" err="1">
                <a:solidFill>
                  <a:srgbClr val="0070C0"/>
                </a:solidFill>
              </a:rPr>
              <a:t>xa</a:t>
            </a:r>
            <a:r>
              <a:rPr lang="en-US" altLang="ja-JP" sz="2800" b="1" dirty="0">
                <a:solidFill>
                  <a:srgbClr val="0070C0"/>
                </a:solidFill>
              </a:rPr>
              <a:t>/</a:t>
            </a:r>
            <a:r>
              <a:rPr lang="en-US" altLang="ja-JP" sz="2800" b="1" dirty="0" err="1">
                <a:solidFill>
                  <a:srgbClr val="0070C0"/>
                </a:solidFill>
              </a:rPr>
              <a:t>length_element</a:t>
            </a:r>
            <a:r>
              <a:rPr lang="en-US" altLang="ja-JP" sz="2800" b="1" dirty="0">
                <a:solidFill>
                  <a:srgbClr val="0070C0"/>
                </a:solidFill>
              </a:rPr>
              <a:t>;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S=</a:t>
            </a:r>
            <a:r>
              <a:rPr lang="en-US" altLang="ja-JP" sz="2800" b="1" dirty="0" err="1">
                <a:solidFill>
                  <a:srgbClr val="0070C0"/>
                </a:solidFill>
              </a:rPr>
              <a:t>ya</a:t>
            </a:r>
            <a:r>
              <a:rPr lang="en-US" altLang="ja-JP" sz="2800" b="1" dirty="0">
                <a:solidFill>
                  <a:srgbClr val="0070C0"/>
                </a:solidFill>
              </a:rPr>
              <a:t>/</a:t>
            </a:r>
            <a:r>
              <a:rPr lang="en-US" altLang="ja-JP" sz="2800" b="1" dirty="0" err="1">
                <a:solidFill>
                  <a:srgbClr val="0070C0"/>
                </a:solidFill>
              </a:rPr>
              <a:t>length_element</a:t>
            </a:r>
            <a:r>
              <a:rPr lang="en-US" altLang="ja-JP" sz="2800" b="1" dirty="0">
                <a:solidFill>
                  <a:srgbClr val="0070C0"/>
                </a:solidFill>
              </a:rPr>
              <a:t>;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k1=EA/</a:t>
            </a:r>
            <a:r>
              <a:rPr lang="en-US" altLang="ja-JP" sz="2800" b="1" dirty="0" err="1">
                <a:solidFill>
                  <a:srgbClr val="0070C0"/>
                </a:solidFill>
              </a:rPr>
              <a:t>length_element</a:t>
            </a:r>
            <a:r>
              <a:rPr lang="en-US" altLang="ja-JP" sz="2800" b="1" dirty="0">
                <a:solidFill>
                  <a:srgbClr val="0070C0"/>
                </a:solidFill>
              </a:rPr>
              <a:t>*...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[C*C C*S -C*C -C*S; C*S S*S -C*S -S*S;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ja-JP" sz="2800" b="1" dirty="0">
                <a:solidFill>
                  <a:srgbClr val="0070C0"/>
                </a:solidFill>
              </a:rPr>
              <a:t>-C*C -C*S C*C C*S;-C*S -S*S C*S S*S];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stiffness(</a:t>
            </a:r>
            <a:r>
              <a:rPr lang="en-US" altLang="ja-JP" sz="2800" b="1" dirty="0" err="1">
                <a:solidFill>
                  <a:srgbClr val="0070C0"/>
                </a:solidFill>
              </a:rPr>
              <a:t>elementDof,elementDof</a:t>
            </a:r>
            <a:r>
              <a:rPr lang="en-US" altLang="ja-JP" sz="2800" b="1" dirty="0">
                <a:solidFill>
                  <a:srgbClr val="0070C0"/>
                </a:solidFill>
              </a:rPr>
              <a:t>)=...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stiffness(</a:t>
            </a:r>
            <a:r>
              <a:rPr lang="en-US" altLang="ja-JP" sz="2800" b="1" dirty="0" err="1">
                <a:solidFill>
                  <a:srgbClr val="0070C0"/>
                </a:solidFill>
              </a:rPr>
              <a:t>elementDof,elementDof</a:t>
            </a:r>
            <a:r>
              <a:rPr lang="en-US" altLang="ja-JP" sz="2800" b="1" dirty="0">
                <a:solidFill>
                  <a:srgbClr val="0070C0"/>
                </a:solidFill>
              </a:rPr>
              <a:t>)+k1;</a:t>
            </a:r>
          </a:p>
          <a:p>
            <a:r>
              <a:rPr lang="en-US" altLang="ja-JP" sz="2800" b="1" dirty="0">
                <a:solidFill>
                  <a:srgbClr val="0070C0"/>
                </a:solidFill>
              </a:rPr>
              <a:t>end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420" y="2059760"/>
            <a:ext cx="4767593" cy="1735494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87836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657</Words>
  <Application>Microsoft Office PowerPoint</Application>
  <PresentationFormat>Custom</PresentationFormat>
  <Paragraphs>147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Finite element programming with Matlab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369</cp:revision>
  <dcterms:created xsi:type="dcterms:W3CDTF">2016-07-19T04:49:46Z</dcterms:created>
  <dcterms:modified xsi:type="dcterms:W3CDTF">2019-07-15T19:30:34Z</dcterms:modified>
</cp:coreProperties>
</file>