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7" r:id="rId2"/>
    <p:sldId id="258" r:id="rId3"/>
    <p:sldId id="259" r:id="rId4"/>
    <p:sldId id="260" r:id="rId5"/>
    <p:sldId id="280"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Lst>
  <p:sldSz cx="9144000" cy="6858000" type="screen4x3"/>
  <p:notesSz cx="6858000" cy="9144000"/>
  <p:defaultTextStyle>
    <a:defPPr>
      <a:defRPr lang="ar-SY"/>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7" d="100"/>
          <a:sy n="67" d="100"/>
        </p:scale>
        <p:origin x="-1170"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a:prstGeom prst="rect">
            <a:avLst/>
          </a:prstGeo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a:xfrm>
            <a:off x="6553200" y="6356350"/>
            <a:ext cx="2133600" cy="365125"/>
          </a:xfrm>
          <a:prstGeom prst="rect">
            <a:avLst/>
          </a:prstGeom>
        </p:spPr>
        <p:txBody>
          <a:bodyPr/>
          <a:lstStyle/>
          <a:p>
            <a:fld id="{5B251E7F-B84C-4893-8EFA-4801105848B9}" type="datetimeFigureOut">
              <a:rPr lang="ar-SA">
                <a:solidFill>
                  <a:prstClr val="black"/>
                </a:solidFill>
              </a:rPr>
              <a:pPr/>
              <a:t>05/08/1441</a:t>
            </a:fld>
            <a:endParaRPr lang="ar-SA">
              <a:solidFill>
                <a:prstClr val="black"/>
              </a:solidFill>
            </a:endParaRPr>
          </a:p>
        </p:txBody>
      </p:sp>
      <p:sp>
        <p:nvSpPr>
          <p:cNvPr id="5" name="عنصر نائب للتذييل 4"/>
          <p:cNvSpPr>
            <a:spLocks noGrp="1"/>
          </p:cNvSpPr>
          <p:nvPr>
            <p:ph type="ftr" sz="quarter" idx="11"/>
          </p:nvPr>
        </p:nvSpPr>
        <p:spPr>
          <a:xfrm>
            <a:off x="3124200" y="6356350"/>
            <a:ext cx="2895600" cy="365125"/>
          </a:xfrm>
          <a:prstGeom prst="rect">
            <a:avLst/>
          </a:prstGeom>
        </p:spPr>
        <p:txBody>
          <a:bodyPr/>
          <a:lstStyle/>
          <a:p>
            <a:endParaRPr lang="ar-SA">
              <a:solidFill>
                <a:prstClr val="black"/>
              </a:solidFill>
            </a:endParaRPr>
          </a:p>
        </p:txBody>
      </p:sp>
      <p:sp>
        <p:nvSpPr>
          <p:cNvPr id="6" name="عنصر نائب لرقم الشريحة 5"/>
          <p:cNvSpPr>
            <a:spLocks noGrp="1"/>
          </p:cNvSpPr>
          <p:nvPr>
            <p:ph type="sldNum" sz="quarter" idx="12"/>
          </p:nvPr>
        </p:nvSpPr>
        <p:spPr>
          <a:xfrm>
            <a:off x="457200" y="6356350"/>
            <a:ext cx="2133600" cy="365125"/>
          </a:xfrm>
          <a:prstGeom prst="rect">
            <a:avLst/>
          </a:prstGeom>
        </p:spPr>
        <p:txBody>
          <a:bodyPr/>
          <a:lstStyle/>
          <a:p>
            <a:fld id="{93CAE92F-A7A9-4EF8-B4E5-2C904EED35A4}" type="slidenum">
              <a:rPr lang="ar-SA">
                <a:solidFill>
                  <a:prstClr val="black"/>
                </a:solidFill>
              </a:rPr>
              <a:pPr/>
              <a:t>‹#›</a:t>
            </a:fld>
            <a:endParaRPr lang="ar-SA">
              <a:solidFill>
                <a:prstClr val="black"/>
              </a:solidFill>
            </a:endParaRPr>
          </a:p>
        </p:txBody>
      </p:sp>
    </p:spTree>
    <p:extLst>
      <p:ext uri="{BB962C8B-B14F-4D97-AF65-F5344CB8AC3E}">
        <p14:creationId xmlns:p14="http://schemas.microsoft.com/office/powerpoint/2010/main" val="10567081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143000"/>
          </a:xfrm>
          <a:prstGeom prst="rect">
            <a:avLst/>
          </a:prstGeom>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1600200"/>
            <a:ext cx="8229600" cy="4525963"/>
          </a:xfrm>
          <a:prstGeom prst="rect">
            <a:avLst/>
          </a:prstGeo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a:xfrm>
            <a:off x="6553200" y="6356350"/>
            <a:ext cx="2133600" cy="365125"/>
          </a:xfrm>
          <a:prstGeom prst="rect">
            <a:avLst/>
          </a:prstGeom>
        </p:spPr>
        <p:txBody>
          <a:bodyPr/>
          <a:lstStyle/>
          <a:p>
            <a:fld id="{5B251E7F-B84C-4893-8EFA-4801105848B9}" type="datetimeFigureOut">
              <a:rPr lang="ar-SA">
                <a:solidFill>
                  <a:prstClr val="black"/>
                </a:solidFill>
              </a:rPr>
              <a:pPr/>
              <a:t>05/08/1441</a:t>
            </a:fld>
            <a:endParaRPr lang="ar-SA">
              <a:solidFill>
                <a:prstClr val="black"/>
              </a:solidFill>
            </a:endParaRPr>
          </a:p>
        </p:txBody>
      </p:sp>
      <p:sp>
        <p:nvSpPr>
          <p:cNvPr id="5" name="عنصر نائب للتذييل 4"/>
          <p:cNvSpPr>
            <a:spLocks noGrp="1"/>
          </p:cNvSpPr>
          <p:nvPr>
            <p:ph type="ftr" sz="quarter" idx="11"/>
          </p:nvPr>
        </p:nvSpPr>
        <p:spPr>
          <a:xfrm>
            <a:off x="3124200" y="6356350"/>
            <a:ext cx="2895600" cy="365125"/>
          </a:xfrm>
          <a:prstGeom prst="rect">
            <a:avLst/>
          </a:prstGeom>
        </p:spPr>
        <p:txBody>
          <a:bodyPr/>
          <a:lstStyle/>
          <a:p>
            <a:endParaRPr lang="ar-SA">
              <a:solidFill>
                <a:prstClr val="black"/>
              </a:solidFill>
            </a:endParaRPr>
          </a:p>
        </p:txBody>
      </p:sp>
      <p:sp>
        <p:nvSpPr>
          <p:cNvPr id="6" name="عنصر نائب لرقم الشريحة 5"/>
          <p:cNvSpPr>
            <a:spLocks noGrp="1"/>
          </p:cNvSpPr>
          <p:nvPr>
            <p:ph type="sldNum" sz="quarter" idx="12"/>
          </p:nvPr>
        </p:nvSpPr>
        <p:spPr>
          <a:xfrm>
            <a:off x="457200" y="6356350"/>
            <a:ext cx="2133600" cy="365125"/>
          </a:xfrm>
          <a:prstGeom prst="rect">
            <a:avLst/>
          </a:prstGeom>
        </p:spPr>
        <p:txBody>
          <a:bodyPr/>
          <a:lstStyle/>
          <a:p>
            <a:fld id="{93CAE92F-A7A9-4EF8-B4E5-2C904EED35A4}" type="slidenum">
              <a:rPr lang="ar-SA">
                <a:solidFill>
                  <a:prstClr val="black"/>
                </a:solidFill>
              </a:rPr>
              <a:pPr/>
              <a:t>‹#›</a:t>
            </a:fld>
            <a:endParaRPr lang="ar-SA">
              <a:solidFill>
                <a:prstClr val="black"/>
              </a:solidFill>
            </a:endParaRPr>
          </a:p>
        </p:txBody>
      </p:sp>
    </p:spTree>
    <p:extLst>
      <p:ext uri="{BB962C8B-B14F-4D97-AF65-F5344CB8AC3E}">
        <p14:creationId xmlns:p14="http://schemas.microsoft.com/office/powerpoint/2010/main" val="2831292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a:prstGeom prst="rect">
            <a:avLst/>
          </a:prstGeo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a:prstGeom prst="rect">
            <a:avLst/>
          </a:prstGeo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a:xfrm>
            <a:off x="6553200" y="6356350"/>
            <a:ext cx="2133600" cy="365125"/>
          </a:xfrm>
          <a:prstGeom prst="rect">
            <a:avLst/>
          </a:prstGeom>
        </p:spPr>
        <p:txBody>
          <a:bodyPr/>
          <a:lstStyle/>
          <a:p>
            <a:fld id="{5B251E7F-B84C-4893-8EFA-4801105848B9}" type="datetimeFigureOut">
              <a:rPr lang="ar-SA">
                <a:solidFill>
                  <a:prstClr val="black"/>
                </a:solidFill>
              </a:rPr>
              <a:pPr/>
              <a:t>05/08/1441</a:t>
            </a:fld>
            <a:endParaRPr lang="ar-SA">
              <a:solidFill>
                <a:prstClr val="black"/>
              </a:solidFill>
            </a:endParaRPr>
          </a:p>
        </p:txBody>
      </p:sp>
      <p:sp>
        <p:nvSpPr>
          <p:cNvPr id="5" name="عنصر نائب للتذييل 4"/>
          <p:cNvSpPr>
            <a:spLocks noGrp="1"/>
          </p:cNvSpPr>
          <p:nvPr>
            <p:ph type="ftr" sz="quarter" idx="11"/>
          </p:nvPr>
        </p:nvSpPr>
        <p:spPr>
          <a:xfrm>
            <a:off x="3124200" y="6356350"/>
            <a:ext cx="2895600" cy="365125"/>
          </a:xfrm>
          <a:prstGeom prst="rect">
            <a:avLst/>
          </a:prstGeom>
        </p:spPr>
        <p:txBody>
          <a:bodyPr/>
          <a:lstStyle/>
          <a:p>
            <a:endParaRPr lang="ar-SA">
              <a:solidFill>
                <a:prstClr val="black"/>
              </a:solidFill>
            </a:endParaRPr>
          </a:p>
        </p:txBody>
      </p:sp>
      <p:sp>
        <p:nvSpPr>
          <p:cNvPr id="6" name="عنصر نائب لرقم الشريحة 5"/>
          <p:cNvSpPr>
            <a:spLocks noGrp="1"/>
          </p:cNvSpPr>
          <p:nvPr>
            <p:ph type="sldNum" sz="quarter" idx="12"/>
          </p:nvPr>
        </p:nvSpPr>
        <p:spPr>
          <a:xfrm>
            <a:off x="457200" y="6356350"/>
            <a:ext cx="2133600" cy="365125"/>
          </a:xfrm>
          <a:prstGeom prst="rect">
            <a:avLst/>
          </a:prstGeom>
        </p:spPr>
        <p:txBody>
          <a:bodyPr/>
          <a:lstStyle/>
          <a:p>
            <a:fld id="{93CAE92F-A7A9-4EF8-B4E5-2C904EED35A4}" type="slidenum">
              <a:rPr lang="ar-SA">
                <a:solidFill>
                  <a:prstClr val="black"/>
                </a:solidFill>
              </a:rPr>
              <a:pPr/>
              <a:t>‹#›</a:t>
            </a:fld>
            <a:endParaRPr lang="ar-SA">
              <a:solidFill>
                <a:prstClr val="black"/>
              </a:solidFill>
            </a:endParaRPr>
          </a:p>
        </p:txBody>
      </p:sp>
    </p:spTree>
    <p:extLst>
      <p:ext uri="{BB962C8B-B14F-4D97-AF65-F5344CB8AC3E}">
        <p14:creationId xmlns:p14="http://schemas.microsoft.com/office/powerpoint/2010/main" val="2520883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143000"/>
          </a:xfrm>
          <a:prstGeom prst="rect">
            <a:avLst/>
          </a:prstGeom>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457200" y="1600200"/>
            <a:ext cx="8229600" cy="4525963"/>
          </a:xfrm>
          <a:prstGeom prst="rect">
            <a:avLst/>
          </a:prstGeo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a:xfrm>
            <a:off x="6553200" y="6356350"/>
            <a:ext cx="2133600" cy="365125"/>
          </a:xfrm>
          <a:prstGeom prst="rect">
            <a:avLst/>
          </a:prstGeom>
        </p:spPr>
        <p:txBody>
          <a:bodyPr/>
          <a:lstStyle/>
          <a:p>
            <a:fld id="{5B251E7F-B84C-4893-8EFA-4801105848B9}" type="datetimeFigureOut">
              <a:rPr lang="ar-SA">
                <a:solidFill>
                  <a:prstClr val="black"/>
                </a:solidFill>
              </a:rPr>
              <a:pPr/>
              <a:t>05/08/1441</a:t>
            </a:fld>
            <a:endParaRPr lang="ar-SA">
              <a:solidFill>
                <a:prstClr val="black"/>
              </a:solidFill>
            </a:endParaRPr>
          </a:p>
        </p:txBody>
      </p:sp>
      <p:sp>
        <p:nvSpPr>
          <p:cNvPr id="5" name="عنصر نائب للتذييل 4"/>
          <p:cNvSpPr>
            <a:spLocks noGrp="1"/>
          </p:cNvSpPr>
          <p:nvPr>
            <p:ph type="ftr" sz="quarter" idx="11"/>
          </p:nvPr>
        </p:nvSpPr>
        <p:spPr>
          <a:xfrm>
            <a:off x="3124200" y="6356350"/>
            <a:ext cx="2895600" cy="365125"/>
          </a:xfrm>
          <a:prstGeom prst="rect">
            <a:avLst/>
          </a:prstGeom>
        </p:spPr>
        <p:txBody>
          <a:bodyPr/>
          <a:lstStyle/>
          <a:p>
            <a:endParaRPr lang="ar-SA">
              <a:solidFill>
                <a:prstClr val="black"/>
              </a:solidFill>
            </a:endParaRPr>
          </a:p>
        </p:txBody>
      </p:sp>
      <p:sp>
        <p:nvSpPr>
          <p:cNvPr id="6" name="عنصر نائب لرقم الشريحة 5"/>
          <p:cNvSpPr>
            <a:spLocks noGrp="1"/>
          </p:cNvSpPr>
          <p:nvPr>
            <p:ph type="sldNum" sz="quarter" idx="12"/>
          </p:nvPr>
        </p:nvSpPr>
        <p:spPr>
          <a:xfrm>
            <a:off x="457200" y="6356350"/>
            <a:ext cx="2133600" cy="365125"/>
          </a:xfrm>
          <a:prstGeom prst="rect">
            <a:avLst/>
          </a:prstGeom>
        </p:spPr>
        <p:txBody>
          <a:bodyPr/>
          <a:lstStyle/>
          <a:p>
            <a:fld id="{93CAE92F-A7A9-4EF8-B4E5-2C904EED35A4}" type="slidenum">
              <a:rPr lang="ar-SA">
                <a:solidFill>
                  <a:prstClr val="black"/>
                </a:solidFill>
              </a:rPr>
              <a:pPr/>
              <a:t>‹#›</a:t>
            </a:fld>
            <a:endParaRPr lang="ar-SA">
              <a:solidFill>
                <a:prstClr val="black"/>
              </a:solidFill>
            </a:endParaRPr>
          </a:p>
        </p:txBody>
      </p:sp>
    </p:spTree>
    <p:extLst>
      <p:ext uri="{BB962C8B-B14F-4D97-AF65-F5344CB8AC3E}">
        <p14:creationId xmlns:p14="http://schemas.microsoft.com/office/powerpoint/2010/main" val="15413794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a:prstGeom prst="rect">
            <a:avLst/>
          </a:prstGeo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a:xfrm>
            <a:off x="6553200" y="6356350"/>
            <a:ext cx="2133600" cy="365125"/>
          </a:xfrm>
          <a:prstGeom prst="rect">
            <a:avLst/>
          </a:prstGeom>
        </p:spPr>
        <p:txBody>
          <a:bodyPr/>
          <a:lstStyle/>
          <a:p>
            <a:fld id="{5B251E7F-B84C-4893-8EFA-4801105848B9}" type="datetimeFigureOut">
              <a:rPr lang="ar-SA">
                <a:solidFill>
                  <a:prstClr val="black"/>
                </a:solidFill>
              </a:rPr>
              <a:pPr/>
              <a:t>05/08/1441</a:t>
            </a:fld>
            <a:endParaRPr lang="ar-SA">
              <a:solidFill>
                <a:prstClr val="black"/>
              </a:solidFill>
            </a:endParaRPr>
          </a:p>
        </p:txBody>
      </p:sp>
      <p:sp>
        <p:nvSpPr>
          <p:cNvPr id="5" name="عنصر نائب للتذييل 4"/>
          <p:cNvSpPr>
            <a:spLocks noGrp="1"/>
          </p:cNvSpPr>
          <p:nvPr>
            <p:ph type="ftr" sz="quarter" idx="11"/>
          </p:nvPr>
        </p:nvSpPr>
        <p:spPr>
          <a:xfrm>
            <a:off x="3124200" y="6356350"/>
            <a:ext cx="2895600" cy="365125"/>
          </a:xfrm>
          <a:prstGeom prst="rect">
            <a:avLst/>
          </a:prstGeom>
        </p:spPr>
        <p:txBody>
          <a:bodyPr/>
          <a:lstStyle/>
          <a:p>
            <a:endParaRPr lang="ar-SA">
              <a:solidFill>
                <a:prstClr val="black"/>
              </a:solidFill>
            </a:endParaRPr>
          </a:p>
        </p:txBody>
      </p:sp>
      <p:sp>
        <p:nvSpPr>
          <p:cNvPr id="6" name="عنصر نائب لرقم الشريحة 5"/>
          <p:cNvSpPr>
            <a:spLocks noGrp="1"/>
          </p:cNvSpPr>
          <p:nvPr>
            <p:ph type="sldNum" sz="quarter" idx="12"/>
          </p:nvPr>
        </p:nvSpPr>
        <p:spPr>
          <a:xfrm>
            <a:off x="457200" y="6356350"/>
            <a:ext cx="2133600" cy="365125"/>
          </a:xfrm>
          <a:prstGeom prst="rect">
            <a:avLst/>
          </a:prstGeom>
        </p:spPr>
        <p:txBody>
          <a:bodyPr/>
          <a:lstStyle/>
          <a:p>
            <a:fld id="{93CAE92F-A7A9-4EF8-B4E5-2C904EED35A4}" type="slidenum">
              <a:rPr lang="ar-SA">
                <a:solidFill>
                  <a:prstClr val="black"/>
                </a:solidFill>
              </a:rPr>
              <a:pPr/>
              <a:t>‹#›</a:t>
            </a:fld>
            <a:endParaRPr lang="ar-SA">
              <a:solidFill>
                <a:prstClr val="black"/>
              </a:solidFill>
            </a:endParaRPr>
          </a:p>
        </p:txBody>
      </p:sp>
    </p:spTree>
    <p:extLst>
      <p:ext uri="{BB962C8B-B14F-4D97-AF65-F5344CB8AC3E}">
        <p14:creationId xmlns:p14="http://schemas.microsoft.com/office/powerpoint/2010/main" val="18251484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143000"/>
          </a:xfrm>
          <a:prstGeom prst="rect">
            <a:avLst/>
          </a:prstGeom>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a:xfrm>
            <a:off x="6553200" y="6356350"/>
            <a:ext cx="2133600" cy="365125"/>
          </a:xfrm>
          <a:prstGeom prst="rect">
            <a:avLst/>
          </a:prstGeom>
        </p:spPr>
        <p:txBody>
          <a:bodyPr/>
          <a:lstStyle/>
          <a:p>
            <a:fld id="{5B251E7F-B84C-4893-8EFA-4801105848B9}" type="datetimeFigureOut">
              <a:rPr lang="ar-SA">
                <a:solidFill>
                  <a:prstClr val="black"/>
                </a:solidFill>
              </a:rPr>
              <a:pPr/>
              <a:t>05/08/1441</a:t>
            </a:fld>
            <a:endParaRPr lang="ar-SA">
              <a:solidFill>
                <a:prstClr val="black"/>
              </a:solidFill>
            </a:endParaRPr>
          </a:p>
        </p:txBody>
      </p:sp>
      <p:sp>
        <p:nvSpPr>
          <p:cNvPr id="6" name="عنصر نائب للتذييل 5"/>
          <p:cNvSpPr>
            <a:spLocks noGrp="1"/>
          </p:cNvSpPr>
          <p:nvPr>
            <p:ph type="ftr" sz="quarter" idx="11"/>
          </p:nvPr>
        </p:nvSpPr>
        <p:spPr>
          <a:xfrm>
            <a:off x="3124200" y="6356350"/>
            <a:ext cx="2895600" cy="365125"/>
          </a:xfrm>
          <a:prstGeom prst="rect">
            <a:avLst/>
          </a:prstGeom>
        </p:spPr>
        <p:txBody>
          <a:bodyPr/>
          <a:lstStyle/>
          <a:p>
            <a:endParaRPr lang="ar-SA">
              <a:solidFill>
                <a:prstClr val="black"/>
              </a:solidFill>
            </a:endParaRPr>
          </a:p>
        </p:txBody>
      </p:sp>
      <p:sp>
        <p:nvSpPr>
          <p:cNvPr id="7" name="عنصر نائب لرقم الشريحة 6"/>
          <p:cNvSpPr>
            <a:spLocks noGrp="1"/>
          </p:cNvSpPr>
          <p:nvPr>
            <p:ph type="sldNum" sz="quarter" idx="12"/>
          </p:nvPr>
        </p:nvSpPr>
        <p:spPr>
          <a:xfrm>
            <a:off x="457200" y="6356350"/>
            <a:ext cx="2133600" cy="365125"/>
          </a:xfrm>
          <a:prstGeom prst="rect">
            <a:avLst/>
          </a:prstGeom>
        </p:spPr>
        <p:txBody>
          <a:bodyPr/>
          <a:lstStyle/>
          <a:p>
            <a:fld id="{93CAE92F-A7A9-4EF8-B4E5-2C904EED35A4}" type="slidenum">
              <a:rPr lang="ar-SA">
                <a:solidFill>
                  <a:prstClr val="black"/>
                </a:solidFill>
              </a:rPr>
              <a:pPr/>
              <a:t>‹#›</a:t>
            </a:fld>
            <a:endParaRPr lang="ar-SA">
              <a:solidFill>
                <a:prstClr val="black"/>
              </a:solidFill>
            </a:endParaRPr>
          </a:p>
        </p:txBody>
      </p:sp>
    </p:spTree>
    <p:extLst>
      <p:ext uri="{BB962C8B-B14F-4D97-AF65-F5344CB8AC3E}">
        <p14:creationId xmlns:p14="http://schemas.microsoft.com/office/powerpoint/2010/main" val="35021470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143000"/>
          </a:xfrm>
          <a:prstGeom prst="rect">
            <a:avLst/>
          </a:prstGeom>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a:xfrm>
            <a:off x="6553200" y="6356350"/>
            <a:ext cx="2133600" cy="365125"/>
          </a:xfrm>
          <a:prstGeom prst="rect">
            <a:avLst/>
          </a:prstGeom>
        </p:spPr>
        <p:txBody>
          <a:bodyPr/>
          <a:lstStyle/>
          <a:p>
            <a:fld id="{5B251E7F-B84C-4893-8EFA-4801105848B9}" type="datetimeFigureOut">
              <a:rPr lang="ar-SA">
                <a:solidFill>
                  <a:prstClr val="black"/>
                </a:solidFill>
              </a:rPr>
              <a:pPr/>
              <a:t>05/08/1441</a:t>
            </a:fld>
            <a:endParaRPr lang="ar-SA">
              <a:solidFill>
                <a:prstClr val="black"/>
              </a:solidFill>
            </a:endParaRPr>
          </a:p>
        </p:txBody>
      </p:sp>
      <p:sp>
        <p:nvSpPr>
          <p:cNvPr id="8" name="عنصر نائب للتذييل 7"/>
          <p:cNvSpPr>
            <a:spLocks noGrp="1"/>
          </p:cNvSpPr>
          <p:nvPr>
            <p:ph type="ftr" sz="quarter" idx="11"/>
          </p:nvPr>
        </p:nvSpPr>
        <p:spPr>
          <a:xfrm>
            <a:off x="3124200" y="6356350"/>
            <a:ext cx="2895600" cy="365125"/>
          </a:xfrm>
          <a:prstGeom prst="rect">
            <a:avLst/>
          </a:prstGeom>
        </p:spPr>
        <p:txBody>
          <a:bodyPr/>
          <a:lstStyle/>
          <a:p>
            <a:endParaRPr lang="ar-SA">
              <a:solidFill>
                <a:prstClr val="black"/>
              </a:solidFill>
            </a:endParaRPr>
          </a:p>
        </p:txBody>
      </p:sp>
      <p:sp>
        <p:nvSpPr>
          <p:cNvPr id="9" name="عنصر نائب لرقم الشريحة 8"/>
          <p:cNvSpPr>
            <a:spLocks noGrp="1"/>
          </p:cNvSpPr>
          <p:nvPr>
            <p:ph type="sldNum" sz="quarter" idx="12"/>
          </p:nvPr>
        </p:nvSpPr>
        <p:spPr>
          <a:xfrm>
            <a:off x="457200" y="6356350"/>
            <a:ext cx="2133600" cy="365125"/>
          </a:xfrm>
          <a:prstGeom prst="rect">
            <a:avLst/>
          </a:prstGeom>
        </p:spPr>
        <p:txBody>
          <a:bodyPr/>
          <a:lstStyle/>
          <a:p>
            <a:fld id="{93CAE92F-A7A9-4EF8-B4E5-2C904EED35A4}" type="slidenum">
              <a:rPr lang="ar-SA">
                <a:solidFill>
                  <a:prstClr val="black"/>
                </a:solidFill>
              </a:rPr>
              <a:pPr/>
              <a:t>‹#›</a:t>
            </a:fld>
            <a:endParaRPr lang="ar-SA">
              <a:solidFill>
                <a:prstClr val="black"/>
              </a:solidFill>
            </a:endParaRPr>
          </a:p>
        </p:txBody>
      </p:sp>
    </p:spTree>
    <p:extLst>
      <p:ext uri="{BB962C8B-B14F-4D97-AF65-F5344CB8AC3E}">
        <p14:creationId xmlns:p14="http://schemas.microsoft.com/office/powerpoint/2010/main" val="11307992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143000"/>
          </a:xfrm>
          <a:prstGeom prst="rect">
            <a:avLst/>
          </a:prstGeom>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a:xfrm>
            <a:off x="6553200" y="6356350"/>
            <a:ext cx="2133600" cy="365125"/>
          </a:xfrm>
          <a:prstGeom prst="rect">
            <a:avLst/>
          </a:prstGeom>
        </p:spPr>
        <p:txBody>
          <a:bodyPr/>
          <a:lstStyle/>
          <a:p>
            <a:fld id="{5B251E7F-B84C-4893-8EFA-4801105848B9}" type="datetimeFigureOut">
              <a:rPr lang="ar-SA">
                <a:solidFill>
                  <a:prstClr val="black"/>
                </a:solidFill>
              </a:rPr>
              <a:pPr/>
              <a:t>05/08/1441</a:t>
            </a:fld>
            <a:endParaRPr lang="ar-SA">
              <a:solidFill>
                <a:prstClr val="black"/>
              </a:solidFill>
            </a:endParaRPr>
          </a:p>
        </p:txBody>
      </p:sp>
      <p:sp>
        <p:nvSpPr>
          <p:cNvPr id="4" name="عنصر نائب للتذييل 3"/>
          <p:cNvSpPr>
            <a:spLocks noGrp="1"/>
          </p:cNvSpPr>
          <p:nvPr>
            <p:ph type="ftr" sz="quarter" idx="11"/>
          </p:nvPr>
        </p:nvSpPr>
        <p:spPr>
          <a:xfrm>
            <a:off x="3124200" y="6356350"/>
            <a:ext cx="2895600" cy="365125"/>
          </a:xfrm>
          <a:prstGeom prst="rect">
            <a:avLst/>
          </a:prstGeom>
        </p:spPr>
        <p:txBody>
          <a:bodyPr/>
          <a:lstStyle/>
          <a:p>
            <a:endParaRPr lang="ar-SA">
              <a:solidFill>
                <a:prstClr val="black"/>
              </a:solidFill>
            </a:endParaRPr>
          </a:p>
        </p:txBody>
      </p:sp>
      <p:sp>
        <p:nvSpPr>
          <p:cNvPr id="5" name="عنصر نائب لرقم الشريحة 4"/>
          <p:cNvSpPr>
            <a:spLocks noGrp="1"/>
          </p:cNvSpPr>
          <p:nvPr>
            <p:ph type="sldNum" sz="quarter" idx="12"/>
          </p:nvPr>
        </p:nvSpPr>
        <p:spPr>
          <a:xfrm>
            <a:off x="457200" y="6356350"/>
            <a:ext cx="2133600" cy="365125"/>
          </a:xfrm>
          <a:prstGeom prst="rect">
            <a:avLst/>
          </a:prstGeom>
        </p:spPr>
        <p:txBody>
          <a:bodyPr/>
          <a:lstStyle/>
          <a:p>
            <a:fld id="{93CAE92F-A7A9-4EF8-B4E5-2C904EED35A4}" type="slidenum">
              <a:rPr lang="ar-SA">
                <a:solidFill>
                  <a:prstClr val="black"/>
                </a:solidFill>
              </a:rPr>
              <a:pPr/>
              <a:t>‹#›</a:t>
            </a:fld>
            <a:endParaRPr lang="ar-SA">
              <a:solidFill>
                <a:prstClr val="black"/>
              </a:solidFill>
            </a:endParaRPr>
          </a:p>
        </p:txBody>
      </p:sp>
    </p:spTree>
    <p:extLst>
      <p:ext uri="{BB962C8B-B14F-4D97-AF65-F5344CB8AC3E}">
        <p14:creationId xmlns:p14="http://schemas.microsoft.com/office/powerpoint/2010/main" val="9902062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a:xfrm>
            <a:off x="6553200" y="6356350"/>
            <a:ext cx="2133600" cy="365125"/>
          </a:xfrm>
          <a:prstGeom prst="rect">
            <a:avLst/>
          </a:prstGeom>
        </p:spPr>
        <p:txBody>
          <a:bodyPr/>
          <a:lstStyle/>
          <a:p>
            <a:fld id="{5B251E7F-B84C-4893-8EFA-4801105848B9}" type="datetimeFigureOut">
              <a:rPr lang="ar-SA">
                <a:solidFill>
                  <a:prstClr val="black"/>
                </a:solidFill>
              </a:rPr>
              <a:pPr/>
              <a:t>05/08/1441</a:t>
            </a:fld>
            <a:endParaRPr lang="ar-SA">
              <a:solidFill>
                <a:prstClr val="black"/>
              </a:solidFill>
            </a:endParaRPr>
          </a:p>
        </p:txBody>
      </p:sp>
      <p:sp>
        <p:nvSpPr>
          <p:cNvPr id="3" name="عنصر نائب للتذييل 2"/>
          <p:cNvSpPr>
            <a:spLocks noGrp="1"/>
          </p:cNvSpPr>
          <p:nvPr>
            <p:ph type="ftr" sz="quarter" idx="11"/>
          </p:nvPr>
        </p:nvSpPr>
        <p:spPr>
          <a:xfrm>
            <a:off x="3124200" y="6356350"/>
            <a:ext cx="2895600" cy="365125"/>
          </a:xfrm>
          <a:prstGeom prst="rect">
            <a:avLst/>
          </a:prstGeom>
        </p:spPr>
        <p:txBody>
          <a:bodyPr/>
          <a:lstStyle/>
          <a:p>
            <a:endParaRPr lang="ar-SA">
              <a:solidFill>
                <a:prstClr val="black"/>
              </a:solidFill>
            </a:endParaRPr>
          </a:p>
        </p:txBody>
      </p:sp>
      <p:sp>
        <p:nvSpPr>
          <p:cNvPr id="4" name="عنصر نائب لرقم الشريحة 3"/>
          <p:cNvSpPr>
            <a:spLocks noGrp="1"/>
          </p:cNvSpPr>
          <p:nvPr>
            <p:ph type="sldNum" sz="quarter" idx="12"/>
          </p:nvPr>
        </p:nvSpPr>
        <p:spPr>
          <a:xfrm>
            <a:off x="457200" y="6356350"/>
            <a:ext cx="2133600" cy="365125"/>
          </a:xfrm>
          <a:prstGeom prst="rect">
            <a:avLst/>
          </a:prstGeom>
        </p:spPr>
        <p:txBody>
          <a:bodyPr/>
          <a:lstStyle/>
          <a:p>
            <a:fld id="{93CAE92F-A7A9-4EF8-B4E5-2C904EED35A4}" type="slidenum">
              <a:rPr lang="ar-SA">
                <a:solidFill>
                  <a:prstClr val="black"/>
                </a:solidFill>
              </a:rPr>
              <a:pPr/>
              <a:t>‹#›</a:t>
            </a:fld>
            <a:endParaRPr lang="ar-SA">
              <a:solidFill>
                <a:prstClr val="black"/>
              </a:solidFill>
            </a:endParaRPr>
          </a:p>
        </p:txBody>
      </p:sp>
    </p:spTree>
    <p:extLst>
      <p:ext uri="{BB962C8B-B14F-4D97-AF65-F5344CB8AC3E}">
        <p14:creationId xmlns:p14="http://schemas.microsoft.com/office/powerpoint/2010/main" val="28196587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a:prstGeom prst="rect">
            <a:avLst/>
          </a:prstGeo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a:xfrm>
            <a:off x="6553200" y="6356350"/>
            <a:ext cx="2133600" cy="365125"/>
          </a:xfrm>
          <a:prstGeom prst="rect">
            <a:avLst/>
          </a:prstGeom>
        </p:spPr>
        <p:txBody>
          <a:bodyPr/>
          <a:lstStyle/>
          <a:p>
            <a:fld id="{5B251E7F-B84C-4893-8EFA-4801105848B9}" type="datetimeFigureOut">
              <a:rPr lang="ar-SA">
                <a:solidFill>
                  <a:prstClr val="black"/>
                </a:solidFill>
              </a:rPr>
              <a:pPr/>
              <a:t>05/08/1441</a:t>
            </a:fld>
            <a:endParaRPr lang="ar-SA">
              <a:solidFill>
                <a:prstClr val="black"/>
              </a:solidFill>
            </a:endParaRPr>
          </a:p>
        </p:txBody>
      </p:sp>
      <p:sp>
        <p:nvSpPr>
          <p:cNvPr id="6" name="عنصر نائب للتذييل 5"/>
          <p:cNvSpPr>
            <a:spLocks noGrp="1"/>
          </p:cNvSpPr>
          <p:nvPr>
            <p:ph type="ftr" sz="quarter" idx="11"/>
          </p:nvPr>
        </p:nvSpPr>
        <p:spPr>
          <a:xfrm>
            <a:off x="3124200" y="6356350"/>
            <a:ext cx="2895600" cy="365125"/>
          </a:xfrm>
          <a:prstGeom prst="rect">
            <a:avLst/>
          </a:prstGeom>
        </p:spPr>
        <p:txBody>
          <a:bodyPr/>
          <a:lstStyle/>
          <a:p>
            <a:endParaRPr lang="ar-SA">
              <a:solidFill>
                <a:prstClr val="black"/>
              </a:solidFill>
            </a:endParaRPr>
          </a:p>
        </p:txBody>
      </p:sp>
      <p:sp>
        <p:nvSpPr>
          <p:cNvPr id="7" name="عنصر نائب لرقم الشريحة 6"/>
          <p:cNvSpPr>
            <a:spLocks noGrp="1"/>
          </p:cNvSpPr>
          <p:nvPr>
            <p:ph type="sldNum" sz="quarter" idx="12"/>
          </p:nvPr>
        </p:nvSpPr>
        <p:spPr>
          <a:xfrm>
            <a:off x="457200" y="6356350"/>
            <a:ext cx="2133600" cy="365125"/>
          </a:xfrm>
          <a:prstGeom prst="rect">
            <a:avLst/>
          </a:prstGeom>
        </p:spPr>
        <p:txBody>
          <a:bodyPr/>
          <a:lstStyle/>
          <a:p>
            <a:fld id="{93CAE92F-A7A9-4EF8-B4E5-2C904EED35A4}" type="slidenum">
              <a:rPr lang="ar-SA">
                <a:solidFill>
                  <a:prstClr val="black"/>
                </a:solidFill>
              </a:rPr>
              <a:pPr/>
              <a:t>‹#›</a:t>
            </a:fld>
            <a:endParaRPr lang="ar-SA">
              <a:solidFill>
                <a:prstClr val="black"/>
              </a:solidFill>
            </a:endParaRPr>
          </a:p>
        </p:txBody>
      </p:sp>
    </p:spTree>
    <p:extLst>
      <p:ext uri="{BB962C8B-B14F-4D97-AF65-F5344CB8AC3E}">
        <p14:creationId xmlns:p14="http://schemas.microsoft.com/office/powerpoint/2010/main" val="3534212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a:prstGeom prst="rect">
            <a:avLst/>
          </a:prstGeo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a:xfrm>
            <a:off x="6553200" y="6356350"/>
            <a:ext cx="2133600" cy="365125"/>
          </a:xfrm>
          <a:prstGeom prst="rect">
            <a:avLst/>
          </a:prstGeom>
        </p:spPr>
        <p:txBody>
          <a:bodyPr/>
          <a:lstStyle/>
          <a:p>
            <a:fld id="{5B251E7F-B84C-4893-8EFA-4801105848B9}" type="datetimeFigureOut">
              <a:rPr lang="ar-SA">
                <a:solidFill>
                  <a:prstClr val="black"/>
                </a:solidFill>
              </a:rPr>
              <a:pPr/>
              <a:t>05/08/1441</a:t>
            </a:fld>
            <a:endParaRPr lang="ar-SA">
              <a:solidFill>
                <a:prstClr val="black"/>
              </a:solidFill>
            </a:endParaRPr>
          </a:p>
        </p:txBody>
      </p:sp>
      <p:sp>
        <p:nvSpPr>
          <p:cNvPr id="6" name="عنصر نائب للتذييل 5"/>
          <p:cNvSpPr>
            <a:spLocks noGrp="1"/>
          </p:cNvSpPr>
          <p:nvPr>
            <p:ph type="ftr" sz="quarter" idx="11"/>
          </p:nvPr>
        </p:nvSpPr>
        <p:spPr>
          <a:xfrm>
            <a:off x="3124200" y="6356350"/>
            <a:ext cx="2895600" cy="365125"/>
          </a:xfrm>
          <a:prstGeom prst="rect">
            <a:avLst/>
          </a:prstGeom>
        </p:spPr>
        <p:txBody>
          <a:bodyPr/>
          <a:lstStyle/>
          <a:p>
            <a:endParaRPr lang="ar-SA">
              <a:solidFill>
                <a:prstClr val="black"/>
              </a:solidFill>
            </a:endParaRPr>
          </a:p>
        </p:txBody>
      </p:sp>
      <p:sp>
        <p:nvSpPr>
          <p:cNvPr id="7" name="عنصر نائب لرقم الشريحة 6"/>
          <p:cNvSpPr>
            <a:spLocks noGrp="1"/>
          </p:cNvSpPr>
          <p:nvPr>
            <p:ph type="sldNum" sz="quarter" idx="12"/>
          </p:nvPr>
        </p:nvSpPr>
        <p:spPr>
          <a:xfrm>
            <a:off x="457200" y="6356350"/>
            <a:ext cx="2133600" cy="365125"/>
          </a:xfrm>
          <a:prstGeom prst="rect">
            <a:avLst/>
          </a:prstGeom>
        </p:spPr>
        <p:txBody>
          <a:bodyPr/>
          <a:lstStyle/>
          <a:p>
            <a:fld id="{93CAE92F-A7A9-4EF8-B4E5-2C904EED35A4}" type="slidenum">
              <a:rPr lang="ar-SA">
                <a:solidFill>
                  <a:prstClr val="black"/>
                </a:solidFill>
              </a:rPr>
              <a:pPr/>
              <a:t>‹#›</a:t>
            </a:fld>
            <a:endParaRPr lang="ar-SA">
              <a:solidFill>
                <a:prstClr val="black"/>
              </a:solidFill>
            </a:endParaRPr>
          </a:p>
        </p:txBody>
      </p:sp>
    </p:spTree>
    <p:extLst>
      <p:ext uri="{BB962C8B-B14F-4D97-AF65-F5344CB8AC3E}">
        <p14:creationId xmlns:p14="http://schemas.microsoft.com/office/powerpoint/2010/main" val="31064030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tileRect/>
        </a:gra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1001226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33" y="1484784"/>
            <a:ext cx="9152033" cy="51055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عنوان 3"/>
          <p:cNvSpPr>
            <a:spLocks noGrp="1"/>
          </p:cNvSpPr>
          <p:nvPr>
            <p:ph type="ctrTitle"/>
          </p:nvPr>
        </p:nvSpPr>
        <p:spPr>
          <a:xfrm>
            <a:off x="827584" y="3140968"/>
            <a:ext cx="7772400" cy="1368152"/>
          </a:xfrm>
        </p:spPr>
        <p:txBody>
          <a:bodyPr/>
          <a:lstStyle/>
          <a:p>
            <a:r>
              <a:rPr lang="ar-SA" sz="3200" dirty="0" smtClean="0">
                <a:solidFill>
                  <a:schemeClr val="bg1"/>
                </a:solidFill>
                <a:latin typeface="mohammad bold art 1" pitchFamily="2" charset="-78"/>
                <a:cs typeface="mohammad bold art 1" pitchFamily="2" charset="-78"/>
              </a:rPr>
              <a:t>المحاضرة الرابعة</a:t>
            </a:r>
            <a:r>
              <a:rPr lang="ar-SA" sz="4800" dirty="0" smtClean="0">
                <a:solidFill>
                  <a:schemeClr val="bg1"/>
                </a:solidFill>
                <a:latin typeface="mohammad bold art 1" pitchFamily="2" charset="-78"/>
                <a:cs typeface="mohammad bold art 1" pitchFamily="2" charset="-78"/>
              </a:rPr>
              <a:t/>
            </a:r>
            <a:br>
              <a:rPr lang="ar-SA" sz="4800" dirty="0" smtClean="0">
                <a:solidFill>
                  <a:schemeClr val="bg1"/>
                </a:solidFill>
                <a:latin typeface="mohammad bold art 1" pitchFamily="2" charset="-78"/>
                <a:cs typeface="mohammad bold art 1" pitchFamily="2" charset="-78"/>
              </a:rPr>
            </a:br>
            <a:r>
              <a:rPr lang="ar-SA" sz="4800" dirty="0" smtClean="0">
                <a:solidFill>
                  <a:schemeClr val="bg1"/>
                </a:solidFill>
                <a:latin typeface="mohammad bold art 1" pitchFamily="2" charset="-78"/>
                <a:cs typeface="mohammad bold art 1" pitchFamily="2" charset="-78"/>
              </a:rPr>
              <a:t>جغرافية </a:t>
            </a:r>
            <a:r>
              <a:rPr lang="ar-SA" sz="4800" dirty="0" smtClean="0">
                <a:solidFill>
                  <a:schemeClr val="bg1"/>
                </a:solidFill>
                <a:latin typeface="mohammad bold art 1" pitchFamily="2" charset="-78"/>
                <a:cs typeface="mohammad bold art 1" pitchFamily="2" charset="-78"/>
              </a:rPr>
              <a:t>النفط أو البترول</a:t>
            </a:r>
            <a:endParaRPr lang="ar-SA" sz="4800" dirty="0">
              <a:solidFill>
                <a:schemeClr val="bg1"/>
              </a:solidFill>
              <a:latin typeface="mohammad bold art 1" pitchFamily="2" charset="-78"/>
              <a:cs typeface="mohammad bold art 1" pitchFamily="2" charset="-78"/>
            </a:endParaRPr>
          </a:p>
        </p:txBody>
      </p:sp>
      <p:sp>
        <p:nvSpPr>
          <p:cNvPr id="2" name="مستطيل 1"/>
          <p:cNvSpPr/>
          <p:nvPr/>
        </p:nvSpPr>
        <p:spPr>
          <a:xfrm>
            <a:off x="4371354" y="70321"/>
            <a:ext cx="4572000" cy="1569660"/>
          </a:xfrm>
          <a:prstGeom prst="rect">
            <a:avLst/>
          </a:prstGeom>
        </p:spPr>
        <p:txBody>
          <a:bodyPr>
            <a:spAutoFit/>
          </a:bodyPr>
          <a:lstStyle/>
          <a:p>
            <a:r>
              <a:rPr lang="ar-SY" sz="2400" b="1" dirty="0" smtClean="0">
                <a:latin typeface="Sakkal Majalla" pitchFamily="2" charset="-78"/>
                <a:cs typeface="Sakkal Majalla" pitchFamily="2" charset="-78"/>
              </a:rPr>
              <a:t>جامعة دمشق</a:t>
            </a:r>
          </a:p>
          <a:p>
            <a:r>
              <a:rPr lang="ar-SY" sz="2400" b="1" dirty="0" smtClean="0">
                <a:latin typeface="Sakkal Majalla" pitchFamily="2" charset="-78"/>
                <a:cs typeface="Sakkal Majalla" pitchFamily="2" charset="-78"/>
              </a:rPr>
              <a:t>كلية الآداب والعلوم الإنسانية</a:t>
            </a:r>
          </a:p>
          <a:p>
            <a:r>
              <a:rPr lang="ar-SY" sz="2400" b="1" dirty="0" smtClean="0">
                <a:latin typeface="Sakkal Majalla" pitchFamily="2" charset="-78"/>
                <a:cs typeface="Sakkal Majalla" pitchFamily="2" charset="-78"/>
              </a:rPr>
              <a:t>قسم الجغرافية – شعبة الجغرافية البشرية</a:t>
            </a:r>
          </a:p>
          <a:p>
            <a:r>
              <a:rPr lang="ar-SY" sz="2400" b="1" dirty="0" smtClean="0">
                <a:latin typeface="Sakkal Majalla" pitchFamily="2" charset="-78"/>
                <a:cs typeface="Sakkal Majalla" pitchFamily="2" charset="-78"/>
              </a:rPr>
              <a:t>محاضرات جغرافية الموارد والطاقة</a:t>
            </a:r>
            <a:endParaRPr lang="ar-SY" sz="2400" b="1" dirty="0" smtClean="0">
              <a:latin typeface="Sakkal Majalla" pitchFamily="2" charset="-78"/>
              <a:cs typeface="Sakkal Majalla" pitchFamily="2" charset="-78"/>
            </a:endParaRPr>
          </a:p>
        </p:txBody>
      </p:sp>
      <p:sp>
        <p:nvSpPr>
          <p:cNvPr id="3" name="مستطيل 2"/>
          <p:cNvSpPr/>
          <p:nvPr/>
        </p:nvSpPr>
        <p:spPr>
          <a:xfrm>
            <a:off x="599576" y="5877272"/>
            <a:ext cx="2584362" cy="461665"/>
          </a:xfrm>
          <a:prstGeom prst="rect">
            <a:avLst/>
          </a:prstGeom>
        </p:spPr>
        <p:txBody>
          <a:bodyPr wrap="none">
            <a:spAutoFit/>
          </a:bodyPr>
          <a:lstStyle/>
          <a:p>
            <a:r>
              <a:rPr lang="ar-SY" sz="2400" b="1" dirty="0" smtClean="0">
                <a:latin typeface="Sakkal Majalla" pitchFamily="2" charset="-78"/>
                <a:cs typeface="Sakkal Majalla" pitchFamily="2" charset="-78"/>
              </a:rPr>
              <a:t>الدكتور عبدالرؤوف رهبان</a:t>
            </a:r>
            <a:endParaRPr lang="ar-SY" sz="2400" b="1" dirty="0">
              <a:latin typeface="Sakkal Majalla" pitchFamily="2" charset="-78"/>
              <a:cs typeface="Sakkal Majalla" pitchFamily="2" charset="-78"/>
            </a:endParaRPr>
          </a:p>
        </p:txBody>
      </p:sp>
    </p:spTree>
    <p:extLst>
      <p:ext uri="{BB962C8B-B14F-4D97-AF65-F5344CB8AC3E}">
        <p14:creationId xmlns:p14="http://schemas.microsoft.com/office/powerpoint/2010/main" val="28831096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476672"/>
            <a:ext cx="8229600" cy="5544616"/>
          </a:xfrm>
        </p:spPr>
        <p:txBody>
          <a:bodyPr/>
          <a:lstStyle/>
          <a:p>
            <a:pPr algn="justLow">
              <a:spcAft>
                <a:spcPts val="600"/>
              </a:spcAft>
            </a:pPr>
            <a:r>
              <a:rPr lang="ar-SA" sz="2800" b="1" dirty="0">
                <a:latin typeface="Sakkal Majalla" pitchFamily="2" charset="-78"/>
                <a:ea typeface="Times New Roman"/>
                <a:cs typeface="Sakkal Majalla" pitchFamily="2" charset="-78"/>
              </a:rPr>
              <a:t>يقابل </a:t>
            </a:r>
            <a:r>
              <a:rPr lang="ar-SA" sz="2800" b="1" dirty="0" smtClean="0">
                <a:latin typeface="Sakkal Majalla" pitchFamily="2" charset="-78"/>
                <a:ea typeface="Times New Roman"/>
                <a:cs typeface="Sakkal Majalla" pitchFamily="2" charset="-78"/>
              </a:rPr>
              <a:t>هذه النظرية </a:t>
            </a:r>
            <a:r>
              <a:rPr lang="ar-SA" sz="2400" b="1" dirty="0">
                <a:solidFill>
                  <a:srgbClr val="00B050"/>
                </a:solidFill>
                <a:latin typeface="Sakkal Majalla" pitchFamily="2" charset="-78"/>
                <a:ea typeface="Times New Roman"/>
                <a:cs typeface="Sakkal Majalla" pitchFamily="2" charset="-78"/>
              </a:rPr>
              <a:t>نظرية</a:t>
            </a:r>
            <a:r>
              <a:rPr lang="ar-SA" sz="2400" dirty="0">
                <a:solidFill>
                  <a:srgbClr val="00B050"/>
                </a:solidFill>
                <a:latin typeface="Sakkal Majalla" pitchFamily="2" charset="-78"/>
                <a:ea typeface="Times New Roman"/>
                <a:cs typeface="Sakkal Majalla" pitchFamily="2" charset="-78"/>
              </a:rPr>
              <a:t> </a:t>
            </a:r>
            <a:r>
              <a:rPr lang="ar-SA" sz="2400" b="1" dirty="0">
                <a:solidFill>
                  <a:srgbClr val="00B050"/>
                </a:solidFill>
                <a:latin typeface="Sakkal Majalla" pitchFamily="2" charset="-78"/>
                <a:ea typeface="Times New Roman"/>
                <a:cs typeface="Sakkal Majalla" pitchFamily="2" charset="-78"/>
              </a:rPr>
              <a:t>الأصل العضوي</a:t>
            </a:r>
            <a:r>
              <a:rPr lang="ar-SA" sz="2400" dirty="0">
                <a:solidFill>
                  <a:srgbClr val="00B050"/>
                </a:solidFill>
                <a:latin typeface="Sakkal Majalla" pitchFamily="2" charset="-78"/>
                <a:ea typeface="Times New Roman"/>
                <a:cs typeface="Sakkal Majalla" pitchFamily="2" charset="-78"/>
              </a:rPr>
              <a:t> </a:t>
            </a:r>
            <a:r>
              <a:rPr lang="ar-SA" sz="2800" b="1" dirty="0">
                <a:latin typeface="Sakkal Majalla" pitchFamily="2" charset="-78"/>
                <a:ea typeface="Times New Roman"/>
                <a:cs typeface="Sakkal Majalla" pitchFamily="2" charset="-78"/>
              </a:rPr>
              <a:t>لتكون النفط، التي تقول بأن النفط قد تكون نتيجة تحلل المواد العضوية النباتية والحيوانية </a:t>
            </a:r>
            <a:r>
              <a:rPr lang="ar-SY" sz="2800" b="1" dirty="0" smtClean="0">
                <a:latin typeface="Sakkal Majalla" pitchFamily="2" charset="-78"/>
                <a:ea typeface="Times New Roman"/>
                <a:cs typeface="Sakkal Majalla" pitchFamily="2" charset="-78"/>
              </a:rPr>
              <a:t>  </a:t>
            </a:r>
            <a:r>
              <a:rPr lang="ar-SA" sz="2800" b="1" dirty="0" smtClean="0">
                <a:latin typeface="Sakkal Majalla" pitchFamily="2" charset="-78"/>
                <a:ea typeface="Times New Roman"/>
                <a:cs typeface="Sakkal Majalla" pitchFamily="2" charset="-78"/>
              </a:rPr>
              <a:t>( </a:t>
            </a:r>
            <a:r>
              <a:rPr lang="ar-SA" sz="2800" b="1" dirty="0">
                <a:latin typeface="Sakkal Majalla" pitchFamily="2" charset="-78"/>
                <a:ea typeface="Times New Roman"/>
                <a:cs typeface="Sakkal Majalla" pitchFamily="2" charset="-78"/>
              </a:rPr>
              <a:t>القارية والبحرية ) التي طمرت في البحر تحت رواسب سميكة وتحت ضغط وحرارة شديدين.</a:t>
            </a:r>
            <a:endParaRPr lang="en-US" sz="2800" b="1" dirty="0">
              <a:latin typeface="Sakkal Majalla" pitchFamily="2" charset="-78"/>
              <a:ea typeface="Times New Roman"/>
              <a:cs typeface="Sakkal Majalla" pitchFamily="2" charset="-78"/>
            </a:endParaRPr>
          </a:p>
          <a:p>
            <a:pPr algn="justLow">
              <a:spcAft>
                <a:spcPts val="600"/>
              </a:spcAft>
            </a:pPr>
            <a:r>
              <a:rPr lang="ar-SA" sz="2800" b="1" dirty="0">
                <a:latin typeface="Sakkal Majalla" pitchFamily="2" charset="-78"/>
                <a:ea typeface="Times New Roman"/>
                <a:cs typeface="Sakkal Majalla" pitchFamily="2" charset="-78"/>
              </a:rPr>
              <a:t>كان أول من اعتقد بالأصل العضوي للنفط ويليام لوجان </a:t>
            </a:r>
            <a:r>
              <a:rPr lang="en-US" sz="2800" b="1" dirty="0">
                <a:latin typeface="Sakkal Majalla" pitchFamily="2" charset="-78"/>
                <a:ea typeface="Times New Roman"/>
                <a:cs typeface="Sakkal Majalla" pitchFamily="2" charset="-78"/>
              </a:rPr>
              <a:t>William Logan</a:t>
            </a:r>
            <a:r>
              <a:rPr lang="ar-SA" sz="2800" b="1" dirty="0">
                <a:latin typeface="Sakkal Majalla" pitchFamily="2" charset="-78"/>
                <a:ea typeface="Times New Roman"/>
                <a:cs typeface="Sakkal Majalla" pitchFamily="2" charset="-78"/>
              </a:rPr>
              <a:t> في نهاية القرن التاسع عشر، وأيده في ذلك كلٍ من روب</a:t>
            </a:r>
            <a:r>
              <a:rPr lang="en-US" sz="2800" b="1" dirty="0">
                <a:latin typeface="Sakkal Majalla" pitchFamily="2" charset="-78"/>
                <a:ea typeface="Times New Roman"/>
                <a:cs typeface="Sakkal Majalla" pitchFamily="2" charset="-78"/>
              </a:rPr>
              <a:t>Robb </a:t>
            </a:r>
            <a:r>
              <a:rPr lang="ar-SA" sz="2800" b="1" dirty="0">
                <a:latin typeface="Sakkal Majalla" pitchFamily="2" charset="-78"/>
                <a:ea typeface="Times New Roman"/>
                <a:cs typeface="Sakkal Majalla" pitchFamily="2" charset="-78"/>
              </a:rPr>
              <a:t> و هاكفورد </a:t>
            </a:r>
            <a:r>
              <a:rPr lang="en-US" sz="2800" b="1" dirty="0" err="1">
                <a:latin typeface="Sakkal Majalla" pitchFamily="2" charset="-78"/>
                <a:ea typeface="Times New Roman"/>
                <a:cs typeface="Sakkal Majalla" pitchFamily="2" charset="-78"/>
              </a:rPr>
              <a:t>Hackford</a:t>
            </a:r>
            <a:r>
              <a:rPr lang="ar-SA" sz="2800" b="1" dirty="0">
                <a:latin typeface="Sakkal Majalla" pitchFamily="2" charset="-78"/>
                <a:ea typeface="Times New Roman"/>
                <a:cs typeface="Sakkal Majalla" pitchFamily="2" charset="-78"/>
              </a:rPr>
              <a:t>  في بداية القرن العشرين، ومما يدعم هذا الرأي في الأصل العضوي للنفط، الانتشار الواسع للعناصر العضوية والهيدروكربونية في الرواسب الأرضية، واحتواء النفط على كلٍ من </a:t>
            </a:r>
            <a:r>
              <a:rPr lang="ar-SA" sz="2800" b="1" u="sng" dirty="0">
                <a:solidFill>
                  <a:srgbClr val="FF0000"/>
                </a:solidFill>
                <a:latin typeface="Sakkal Majalla" pitchFamily="2" charset="-78"/>
                <a:ea typeface="Times New Roman"/>
                <a:cs typeface="Sakkal Majalla" pitchFamily="2" charset="-78"/>
              </a:rPr>
              <a:t>البورفورين والنيتروجين </a:t>
            </a:r>
            <a:r>
              <a:rPr lang="ar-SA" sz="2800" b="1" dirty="0">
                <a:latin typeface="Sakkal Majalla" pitchFamily="2" charset="-78"/>
                <a:ea typeface="Times New Roman"/>
                <a:cs typeface="Sakkal Majalla" pitchFamily="2" charset="-78"/>
              </a:rPr>
              <a:t>وهما من مكونات المواد العضوية، كذلك وجود العناصر الهيدروكربونية النفطية في كثير من العناصر العضوية.</a:t>
            </a:r>
            <a:endParaRPr lang="en-US" sz="2800" b="1" dirty="0">
              <a:latin typeface="Sakkal Majalla" pitchFamily="2" charset="-78"/>
              <a:ea typeface="Times New Roman"/>
              <a:cs typeface="Sakkal Majalla" pitchFamily="2" charset="-78"/>
            </a:endParaRPr>
          </a:p>
          <a:p>
            <a:endParaRPr lang="ar-SA" dirty="0">
              <a:latin typeface="Sakkal Majalla" pitchFamily="2" charset="-78"/>
              <a:cs typeface="Sakkal Majalla" pitchFamily="2" charset="-78"/>
            </a:endParaRPr>
          </a:p>
        </p:txBody>
      </p:sp>
    </p:spTree>
    <p:extLst>
      <p:ext uri="{BB962C8B-B14F-4D97-AF65-F5344CB8AC3E}">
        <p14:creationId xmlns:p14="http://schemas.microsoft.com/office/powerpoint/2010/main" val="26876673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6120680"/>
          </a:xfrm>
        </p:spPr>
        <p:txBody>
          <a:bodyPr/>
          <a:lstStyle/>
          <a:p>
            <a:pPr algn="justLow"/>
            <a:r>
              <a:rPr lang="ar-SA" sz="3000" b="1" dirty="0">
                <a:latin typeface="Sakkal Majalla" pitchFamily="2" charset="-78"/>
                <a:ea typeface="Times New Roman"/>
                <a:cs typeface="Sakkal Majalla" pitchFamily="2" charset="-78"/>
              </a:rPr>
              <a:t>تؤكد نظرية الأصل العضوي للنفط أن الكائنات النباتية والحيوانية التي تشكل منها النفط وجدت في بحار مغلقة أو داخلية </a:t>
            </a:r>
            <a:r>
              <a:rPr lang="ar-SY" sz="3000" b="1" dirty="0" smtClean="0">
                <a:latin typeface="Sakkal Majalla" pitchFamily="2" charset="-78"/>
                <a:ea typeface="Times New Roman"/>
                <a:cs typeface="Sakkal Majalla" pitchFamily="2" charset="-78"/>
              </a:rPr>
              <a:t>ق</a:t>
            </a:r>
            <a:r>
              <a:rPr lang="ar-SA" sz="3000" b="1" dirty="0" smtClean="0">
                <a:latin typeface="Sakkal Majalla" pitchFamily="2" charset="-78"/>
                <a:ea typeface="Times New Roman"/>
                <a:cs typeface="Sakkal Majalla" pitchFamily="2" charset="-78"/>
              </a:rPr>
              <a:t>ليلة </a:t>
            </a:r>
            <a:r>
              <a:rPr lang="ar-SA" sz="3000" b="1" dirty="0">
                <a:latin typeface="Sakkal Majalla" pitchFamily="2" charset="-78"/>
                <a:ea typeface="Times New Roman"/>
                <a:cs typeface="Sakkal Majalla" pitchFamily="2" charset="-78"/>
              </a:rPr>
              <a:t>العمق، ومن ثم انطمرت تحت طبقات سميكة من الرواسب ذات الأصل البحري والقاري، مما ساهم في إيجاد بيئة خالية من الأوكسجين ساعدت في عملية تحلل هذه الكائنات، تحت تأثير الحرارة الشديدة الناجمة عن حرارة باطن الأرض، والحركات التكتونية وما ترتب عليها من التواءات وانكسارات وتسرب لصهير الماغما عبر الشقوق والفواصل إلى الصخور التي احتوت تلك التكوينات مما أكسبها حرارة عالية ساهمت في عملية التحول، وقد </a:t>
            </a:r>
            <a:r>
              <a:rPr lang="ar-SA" sz="3000" b="1" u="sng" dirty="0">
                <a:solidFill>
                  <a:srgbClr val="FF0000"/>
                </a:solidFill>
                <a:latin typeface="Sakkal Majalla" pitchFamily="2" charset="-78"/>
                <a:ea typeface="Times New Roman"/>
                <a:cs typeface="Sakkal Majalla" pitchFamily="2" charset="-78"/>
              </a:rPr>
              <a:t>ساهم أيضاً في عملية التحول كلٌ من الزمن الطويل والبكتيريا اللاهوائية وبعض المركبات الكيميائية </a:t>
            </a:r>
            <a:r>
              <a:rPr lang="ar-SA" sz="3000" b="1" dirty="0">
                <a:latin typeface="Sakkal Majalla" pitchFamily="2" charset="-78"/>
                <a:ea typeface="Times New Roman"/>
                <a:cs typeface="Sakkal Majalla" pitchFamily="2" charset="-78"/>
              </a:rPr>
              <a:t>التي تحتويها مياه البحر والمعادن الموجودة في الطبقات الصخرية التي ترسبت فيها المواد العضوية.</a:t>
            </a:r>
            <a:endParaRPr lang="en-US" sz="3000" b="1" dirty="0">
              <a:latin typeface="Sakkal Majalla" pitchFamily="2" charset="-78"/>
              <a:ea typeface="Times New Roman"/>
              <a:cs typeface="Sakkal Majalla" pitchFamily="2" charset="-78"/>
            </a:endParaRPr>
          </a:p>
          <a:p>
            <a:endParaRPr lang="ar-SA" dirty="0">
              <a:latin typeface="Sakkal Majalla" pitchFamily="2" charset="-78"/>
              <a:cs typeface="Sakkal Majalla" pitchFamily="2" charset="-78"/>
            </a:endParaRPr>
          </a:p>
        </p:txBody>
      </p:sp>
    </p:spTree>
    <p:extLst>
      <p:ext uri="{BB962C8B-B14F-4D97-AF65-F5344CB8AC3E}">
        <p14:creationId xmlns:p14="http://schemas.microsoft.com/office/powerpoint/2010/main" val="14871422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760640"/>
          </a:xfrm>
        </p:spPr>
        <p:txBody>
          <a:bodyPr/>
          <a:lstStyle/>
          <a:p>
            <a:pPr algn="just"/>
            <a:r>
              <a:rPr lang="ar-SA" sz="2400" b="1" dirty="0">
                <a:latin typeface="Sakkal Majalla" pitchFamily="2" charset="-78"/>
                <a:ea typeface="Times New Roman"/>
                <a:cs typeface="Sakkal Majalla" pitchFamily="2" charset="-78"/>
              </a:rPr>
              <a:t>واجهت بعض الانتقادات ومن هذه الانتقادات:</a:t>
            </a:r>
            <a:endParaRPr lang="en-US" sz="2400" b="1" dirty="0">
              <a:latin typeface="Sakkal Majalla" pitchFamily="2" charset="-78"/>
              <a:ea typeface="Times New Roman"/>
              <a:cs typeface="Sakkal Majalla" pitchFamily="2" charset="-78"/>
            </a:endParaRPr>
          </a:p>
          <a:p>
            <a:pPr lvl="0" algn="justLow">
              <a:buFont typeface="+mj-lt"/>
              <a:buAutoNum type="arabicPeriod"/>
              <a:tabLst>
                <a:tab pos="817245" algn="l"/>
              </a:tabLst>
            </a:pPr>
            <a:r>
              <a:rPr lang="ar-SA" sz="2400" b="1" dirty="0">
                <a:latin typeface="Sakkal Majalla" pitchFamily="2" charset="-78"/>
                <a:ea typeface="Times New Roman"/>
                <a:cs typeface="Sakkal Majalla" pitchFamily="2" charset="-78"/>
              </a:rPr>
              <a:t>اختلاف نسبة العناصر المكونة للنفط عن المواد المكونة للعناصر العضوية.</a:t>
            </a:r>
            <a:endParaRPr lang="en-US" sz="2400" b="1" dirty="0">
              <a:latin typeface="Sakkal Majalla" pitchFamily="2" charset="-78"/>
              <a:ea typeface="Times New Roman"/>
              <a:cs typeface="Sakkal Majalla" pitchFamily="2" charset="-78"/>
            </a:endParaRPr>
          </a:p>
          <a:p>
            <a:pPr lvl="0" algn="justLow">
              <a:spcAft>
                <a:spcPts val="600"/>
              </a:spcAft>
              <a:buFont typeface="+mj-lt"/>
              <a:buAutoNum type="arabicPeriod"/>
              <a:tabLst>
                <a:tab pos="817245" algn="l"/>
              </a:tabLst>
            </a:pPr>
            <a:r>
              <a:rPr lang="ar-SA" sz="2400" b="1" dirty="0">
                <a:latin typeface="Sakkal Majalla" pitchFamily="2" charset="-78"/>
                <a:ea typeface="Times New Roman"/>
                <a:cs typeface="Sakkal Majalla" pitchFamily="2" charset="-78"/>
              </a:rPr>
              <a:t>وجود عنصر البورفورين الذي يشتق من اليخضور في النفط، على الرغم من افتراض درجات الحرارة العالية التي تكون تحتها النفط.</a:t>
            </a:r>
            <a:endParaRPr lang="en-US" sz="2400" b="1" dirty="0">
              <a:latin typeface="Sakkal Majalla" pitchFamily="2" charset="-78"/>
              <a:ea typeface="Times New Roman"/>
              <a:cs typeface="Sakkal Majalla" pitchFamily="2" charset="-78"/>
            </a:endParaRPr>
          </a:p>
          <a:p>
            <a:pPr algn="justLow"/>
            <a:r>
              <a:rPr lang="ar-SA" sz="2400" b="1" dirty="0">
                <a:latin typeface="Sakkal Majalla" pitchFamily="2" charset="-78"/>
                <a:ea typeface="Times New Roman"/>
                <a:cs typeface="Sakkal Majalla" pitchFamily="2" charset="-78"/>
              </a:rPr>
              <a:t>ومما تجدر الإشارة إليه أنه على الرغم من هذه الانتقادات تبقى نظرية الأصل العضوي لتكون النفط هي الأقرب للصحة والقبول من النظريات الأخرى لأسباب عديدة، أولها </a:t>
            </a:r>
            <a:r>
              <a:rPr lang="ar-SA" sz="2400" b="1" dirty="0">
                <a:solidFill>
                  <a:srgbClr val="FF0000"/>
                </a:solidFill>
                <a:latin typeface="Sakkal Majalla" pitchFamily="2" charset="-78"/>
                <a:ea typeface="Times New Roman"/>
                <a:cs typeface="Sakkal Majalla" pitchFamily="2" charset="-78"/>
              </a:rPr>
              <a:t>اكتشاف الغالبية العظمى من حقول النفط في الصخور الرسوبية</a:t>
            </a:r>
            <a:r>
              <a:rPr lang="ar-SA" sz="2400" b="1" dirty="0">
                <a:latin typeface="Sakkal Majalla" pitchFamily="2" charset="-78"/>
                <a:ea typeface="Times New Roman"/>
                <a:cs typeface="Sakkal Majalla" pitchFamily="2" charset="-78"/>
              </a:rPr>
              <a:t>، وبالقرب من شواطئ البحار، أو في قيعانها مثل خليج السويس والخليج العربي وبحر الشمال. أما النفط الموجود في بعض الصخور النارية أو المتحولة، فإن مصدره هو الهجرة من صخور رسوبية </a:t>
            </a:r>
            <a:r>
              <a:rPr lang="ar-SA" sz="2400" b="1" dirty="0" smtClean="0">
                <a:latin typeface="Sakkal Majalla" pitchFamily="2" charset="-78"/>
                <a:ea typeface="Times New Roman"/>
                <a:cs typeface="Sakkal Majalla" pitchFamily="2" charset="-78"/>
              </a:rPr>
              <a:t>مجاورة </a:t>
            </a:r>
            <a:r>
              <a:rPr lang="ar-SA" sz="2400" b="1" dirty="0">
                <a:latin typeface="Sakkal Majalla" pitchFamily="2" charset="-78"/>
                <a:ea typeface="Times New Roman"/>
                <a:cs typeface="Sakkal Majalla" pitchFamily="2" charset="-78"/>
              </a:rPr>
              <a:t>ثانيها: </a:t>
            </a:r>
            <a:r>
              <a:rPr lang="ar-SA" sz="2400" b="1" dirty="0">
                <a:solidFill>
                  <a:srgbClr val="FF0000"/>
                </a:solidFill>
                <a:latin typeface="Sakkal Majalla" pitchFamily="2" charset="-78"/>
                <a:ea typeface="Times New Roman"/>
                <a:cs typeface="Sakkal Majalla" pitchFamily="2" charset="-78"/>
              </a:rPr>
              <a:t>أن النفط المستخرج من باطن الأرض </a:t>
            </a:r>
            <a:r>
              <a:rPr lang="ar-SA" sz="2400" b="1" dirty="0" smtClean="0">
                <a:solidFill>
                  <a:srgbClr val="FF0000"/>
                </a:solidFill>
                <a:latin typeface="Sakkal Majalla" pitchFamily="2" charset="-78"/>
                <a:ea typeface="Times New Roman"/>
                <a:cs typeface="Sakkal Majalla" pitchFamily="2" charset="-78"/>
              </a:rPr>
              <a:t>يحتوي </a:t>
            </a:r>
            <a:r>
              <a:rPr lang="ar-SA" sz="2400" b="1" dirty="0">
                <a:solidFill>
                  <a:srgbClr val="FF0000"/>
                </a:solidFill>
                <a:latin typeface="Sakkal Majalla" pitchFamily="2" charset="-78"/>
                <a:ea typeface="Times New Roman"/>
                <a:cs typeface="Sakkal Majalla" pitchFamily="2" charset="-78"/>
              </a:rPr>
              <a:t>عادة، على بعض المركبات </a:t>
            </a:r>
            <a:r>
              <a:rPr lang="ar-SA" sz="2400" b="1" dirty="0" smtClean="0">
                <a:solidFill>
                  <a:srgbClr val="FF0000"/>
                </a:solidFill>
                <a:latin typeface="Sakkal Majalla" pitchFamily="2" charset="-78"/>
                <a:ea typeface="Times New Roman"/>
                <a:cs typeface="Sakkal Majalla" pitchFamily="2" charset="-78"/>
              </a:rPr>
              <a:t>العضوية </a:t>
            </a:r>
            <a:r>
              <a:rPr lang="ar-SA" sz="2400" b="1" dirty="0">
                <a:solidFill>
                  <a:srgbClr val="FF0000"/>
                </a:solidFill>
                <a:latin typeface="Sakkal Majalla" pitchFamily="2" charset="-78"/>
                <a:ea typeface="Times New Roman"/>
                <a:cs typeface="Sakkal Majalla" pitchFamily="2" charset="-78"/>
              </a:rPr>
              <a:t>التي يدخل في تركيبها النيتروجين  والفوسفور والكبريت،</a:t>
            </a:r>
            <a:r>
              <a:rPr lang="ar-SA" sz="2400" b="1" dirty="0">
                <a:latin typeface="Sakkal Majalla" pitchFamily="2" charset="-78"/>
                <a:ea typeface="Times New Roman"/>
                <a:cs typeface="Sakkal Majalla" pitchFamily="2" charset="-78"/>
              </a:rPr>
              <a:t> وهي عناصر لا توجد في كربيدات الفلزات، بل توجد في خلايا الكائنات الحية فقط، سواء كانت حيوانية أم نباتية. وثالثها: </a:t>
            </a:r>
            <a:r>
              <a:rPr lang="ar-SA" sz="2400" b="1" dirty="0">
                <a:solidFill>
                  <a:srgbClr val="FF0000"/>
                </a:solidFill>
                <a:latin typeface="Sakkal Majalla" pitchFamily="2" charset="-78"/>
                <a:ea typeface="Times New Roman"/>
                <a:cs typeface="Sakkal Majalla" pitchFamily="2" charset="-78"/>
              </a:rPr>
              <a:t>تميز النفط بخاصية النشاط الضوئي التي تكاد تنفرد بها المواد العضوية.</a:t>
            </a:r>
            <a:endParaRPr lang="en-US" sz="2400" b="1" dirty="0">
              <a:solidFill>
                <a:srgbClr val="FF0000"/>
              </a:solidFill>
              <a:latin typeface="Sakkal Majalla" pitchFamily="2" charset="-78"/>
              <a:ea typeface="Times New Roman"/>
              <a:cs typeface="Sakkal Majalla" pitchFamily="2" charset="-78"/>
            </a:endParaRPr>
          </a:p>
          <a:p>
            <a:endParaRPr lang="ar-SA" dirty="0">
              <a:latin typeface="Sakkal Majalla" pitchFamily="2" charset="-78"/>
              <a:cs typeface="Sakkal Majalla" pitchFamily="2" charset="-78"/>
            </a:endParaRPr>
          </a:p>
        </p:txBody>
      </p:sp>
    </p:spTree>
    <p:extLst>
      <p:ext uri="{BB962C8B-B14F-4D97-AF65-F5344CB8AC3E}">
        <p14:creationId xmlns:p14="http://schemas.microsoft.com/office/powerpoint/2010/main" val="23731095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476672"/>
            <a:ext cx="8496944" cy="5688632"/>
          </a:xfrm>
        </p:spPr>
        <p:txBody>
          <a:bodyPr/>
          <a:lstStyle/>
          <a:p>
            <a:pPr algn="just"/>
            <a:r>
              <a:rPr lang="ar-SA" sz="2400" b="1" dirty="0">
                <a:latin typeface="Sakkal Majalla" pitchFamily="2" charset="-78"/>
                <a:ea typeface="Times New Roman"/>
                <a:cs typeface="Sakkal Majalla" pitchFamily="2" charset="-78"/>
              </a:rPr>
              <a:t>وإلى جانب النظريتين السابقتين لنشأة النفط هناك </a:t>
            </a:r>
            <a:r>
              <a:rPr lang="ar-SA" sz="2400" b="1" u="sng" dirty="0">
                <a:solidFill>
                  <a:srgbClr val="FF0000"/>
                </a:solidFill>
                <a:latin typeface="Sakkal Majalla" pitchFamily="2" charset="-78"/>
                <a:ea typeface="Times New Roman"/>
                <a:cs typeface="Sakkal Majalla" pitchFamily="2" charset="-78"/>
              </a:rPr>
              <a:t>النظرية الكيميائية</a:t>
            </a:r>
            <a:r>
              <a:rPr lang="ar-SA" sz="2400" b="1" dirty="0">
                <a:latin typeface="Sakkal Majalla" pitchFamily="2" charset="-78"/>
                <a:ea typeface="Times New Roman"/>
                <a:cs typeface="Sakkal Majalla" pitchFamily="2" charset="-78"/>
              </a:rPr>
              <a:t>، التي تفترض أن بعض الهيدروكربونات قد تكونت في الزمن القديم باتحاد الهيدروجين بالكربون، ثم انتشرت في باطن </a:t>
            </a:r>
            <a:r>
              <a:rPr lang="ar-SA" sz="2400" b="1" dirty="0" smtClean="0">
                <a:latin typeface="Sakkal Majalla" pitchFamily="2" charset="-78"/>
                <a:ea typeface="Times New Roman"/>
                <a:cs typeface="Sakkal Majalla" pitchFamily="2" charset="-78"/>
              </a:rPr>
              <a:t>الأرض </a:t>
            </a:r>
            <a:r>
              <a:rPr lang="ar-SA" sz="2400" b="1" dirty="0">
                <a:latin typeface="Sakkal Majalla" pitchFamily="2" charset="-78"/>
                <a:ea typeface="Times New Roman"/>
                <a:cs typeface="Sakkal Majalla" pitchFamily="2" charset="-78"/>
              </a:rPr>
              <a:t>واختزنت فيها، وتحولت إلى زيت </a:t>
            </a:r>
            <a:r>
              <a:rPr lang="ar-SA" sz="2400" b="1" dirty="0" smtClean="0">
                <a:latin typeface="Sakkal Majalla" pitchFamily="2" charset="-78"/>
                <a:ea typeface="Times New Roman"/>
                <a:cs typeface="Sakkal Majalla" pitchFamily="2" charset="-78"/>
              </a:rPr>
              <a:t>البترول </a:t>
            </a:r>
            <a:r>
              <a:rPr lang="ar-SA" sz="2400" b="1" dirty="0">
                <a:latin typeface="Sakkal Majalla" pitchFamily="2" charset="-78"/>
                <a:ea typeface="Times New Roman"/>
                <a:cs typeface="Sakkal Majalla" pitchFamily="2" charset="-78"/>
              </a:rPr>
              <a:t>الذي بدأ يتسرب إلى سطح الأرض عن طريق بعض الشقوق والصدوع في القشرة الأرضية، أو عن طريق حفر آبار الاستكشاف أو المياه، وظهرت الهيدروكربونات على هيئة غازات طبيعية وبترول، أو بقيت في بعض الطبقات </a:t>
            </a:r>
            <a:r>
              <a:rPr lang="ar-SA" sz="2400" b="1" dirty="0" smtClean="0">
                <a:latin typeface="Sakkal Majalla" pitchFamily="2" charset="-78"/>
                <a:ea typeface="Times New Roman"/>
                <a:cs typeface="Sakkal Majalla" pitchFamily="2" charset="-78"/>
              </a:rPr>
              <a:t>المسامية. </a:t>
            </a:r>
            <a:endParaRPr lang="en-US" sz="2400" b="1" dirty="0">
              <a:latin typeface="Sakkal Majalla" pitchFamily="2" charset="-78"/>
              <a:ea typeface="Times New Roman"/>
              <a:cs typeface="Sakkal Majalla" pitchFamily="2" charset="-78"/>
            </a:endParaRPr>
          </a:p>
          <a:p>
            <a:pPr algn="just"/>
            <a:r>
              <a:rPr lang="ar-SA" sz="2400" b="1" dirty="0">
                <a:latin typeface="Sakkal Majalla" pitchFamily="2" charset="-78"/>
                <a:ea typeface="Times New Roman"/>
                <a:cs typeface="Sakkal Majalla" pitchFamily="2" charset="-78"/>
              </a:rPr>
              <a:t>ومن قرائن النظرية الكيميائية وجود احيتاطيات هائلة من النفط في مناطق صغيرة جداً في مساحتها كالخليج العربي، تقترب من ثلثي الاحتياطي المؤكد للبترول العالمي، ولا يعقل أن تكون هذه المساحة مكان تجمع بالغ الضخامة من بقايا الكائنات الحية.</a:t>
            </a:r>
            <a:endParaRPr lang="en-US" sz="2400" b="1" dirty="0">
              <a:latin typeface="Sakkal Majalla" pitchFamily="2" charset="-78"/>
              <a:ea typeface="Times New Roman"/>
              <a:cs typeface="Sakkal Majalla" pitchFamily="2" charset="-78"/>
            </a:endParaRPr>
          </a:p>
          <a:p>
            <a:pPr algn="just"/>
            <a:r>
              <a:rPr lang="ar-SA" sz="2400" b="1" dirty="0">
                <a:latin typeface="Sakkal Majalla" pitchFamily="2" charset="-78"/>
                <a:ea typeface="Times New Roman"/>
                <a:cs typeface="Sakkal Majalla" pitchFamily="2" charset="-78"/>
              </a:rPr>
              <a:t>وهذه النظرية تعني أن هناك احتمالات كبيرة للغاز الطبيعي والنفط في أماكن كثيرة من الأرض، وأن باطن الأرض يحتوي على مصدر لا ينضب من الهيدروكربونات المكونة للنفط. ويثق بعض العلماء من الولايات المتحدة والسويد وروسيا بصدق هذه النظرية، إذ جرى الحفر على أعماق تناهز خمسة آلاف متر أو أكثر، بل إن عمق بعض الآبار الاستكشافية في روسيا وصل إلى ١٥ كم في الدرع الجرانيتية لشبه جزيرة "كولا" شمال الدائرة القطبية .</a:t>
            </a:r>
            <a:endParaRPr lang="en-US" sz="2400" b="1" dirty="0">
              <a:latin typeface="Sakkal Majalla" pitchFamily="2" charset="-78"/>
              <a:ea typeface="Times New Roman"/>
              <a:cs typeface="Sakkal Majalla" pitchFamily="2" charset="-78"/>
            </a:endParaRPr>
          </a:p>
          <a:p>
            <a:endParaRPr lang="ar-SA" dirty="0">
              <a:latin typeface="Sakkal Majalla" pitchFamily="2" charset="-78"/>
              <a:cs typeface="Sakkal Majalla" pitchFamily="2" charset="-78"/>
            </a:endParaRPr>
          </a:p>
        </p:txBody>
      </p:sp>
    </p:spTree>
    <p:extLst>
      <p:ext uri="{BB962C8B-B14F-4D97-AF65-F5344CB8AC3E}">
        <p14:creationId xmlns:p14="http://schemas.microsoft.com/office/powerpoint/2010/main" val="32491187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548680"/>
            <a:ext cx="8229600" cy="5544616"/>
          </a:xfrm>
        </p:spPr>
        <p:txBody>
          <a:bodyPr/>
          <a:lstStyle/>
          <a:p>
            <a:pPr algn="justLow"/>
            <a:r>
              <a:rPr lang="ar-SA" sz="2600" b="1" dirty="0">
                <a:latin typeface="Sakkal Majalla" pitchFamily="2" charset="-78"/>
                <a:ea typeface="Times New Roman"/>
                <a:cs typeface="Sakkal Majalla" pitchFamily="2" charset="-78"/>
              </a:rPr>
              <a:t>يظهر أثر </a:t>
            </a:r>
            <a:r>
              <a:rPr lang="ar-SA" sz="2600" b="1" u="sng" dirty="0">
                <a:solidFill>
                  <a:srgbClr val="C00000"/>
                </a:solidFill>
                <a:latin typeface="Sakkal Majalla" pitchFamily="2" charset="-78"/>
                <a:ea typeface="Times New Roman"/>
                <a:cs typeface="Sakkal Majalla" pitchFamily="2" charset="-78"/>
              </a:rPr>
              <a:t>التركيب الكيميائي </a:t>
            </a:r>
            <a:r>
              <a:rPr lang="ar-SA" sz="2600" b="1" dirty="0">
                <a:latin typeface="Sakkal Majalla" pitchFamily="2" charset="-78"/>
                <a:ea typeface="Times New Roman"/>
                <a:cs typeface="Sakkal Majalla" pitchFamily="2" charset="-78"/>
              </a:rPr>
              <a:t>للنفط في اختلاف الخصائص الطبيعية له من مكان إلى آخر، بسبب الاختلاف في ظروف نشأته وعواملها وتركيبه الكيميائي، أو بسبب اختلاف نوعية الصخور الخازنة للنفط، أو طبقات الصخور التي مر بها أثناء هجرته إلى مكانه الحالي، حيث تتراوح </a:t>
            </a:r>
            <a:r>
              <a:rPr lang="ar-SA" sz="2600" b="1" i="1" u="sng" dirty="0">
                <a:solidFill>
                  <a:srgbClr val="C00000"/>
                </a:solidFill>
                <a:latin typeface="Sakkal Majalla" pitchFamily="2" charset="-78"/>
                <a:ea typeface="Times New Roman"/>
                <a:cs typeface="Sakkal Majalla" pitchFamily="2" charset="-78"/>
              </a:rPr>
              <a:t>الكثافة النوعية</a:t>
            </a:r>
            <a:r>
              <a:rPr lang="ar-SA" sz="2600" b="1" dirty="0">
                <a:latin typeface="Sakkal Majalla" pitchFamily="2" charset="-78"/>
                <a:ea typeface="Times New Roman"/>
                <a:cs typeface="Sakkal Majalla" pitchFamily="2" charset="-78"/>
              </a:rPr>
              <a:t> </a:t>
            </a:r>
            <a:r>
              <a:rPr lang="en-US" sz="2600" b="1" dirty="0">
                <a:latin typeface="Sakkal Majalla" pitchFamily="2" charset="-78"/>
                <a:ea typeface="Times New Roman"/>
                <a:cs typeface="Sakkal Majalla" pitchFamily="2" charset="-78"/>
              </a:rPr>
              <a:t>( Specific Gravity )</a:t>
            </a:r>
            <a:r>
              <a:rPr lang="ar-SA" sz="2600" b="1" dirty="0">
                <a:latin typeface="Sakkal Majalla" pitchFamily="2" charset="-78"/>
                <a:ea typeface="Times New Roman"/>
                <a:cs typeface="Sakkal Majalla" pitchFamily="2" charset="-78"/>
              </a:rPr>
              <a:t> للنفط بين 0.65 –  1.08 درجة  ولكنها في الغالب تكون بين 0.80 – 0.98 درجة أو ما يعادلها بدرجات المقياس الأمريكي ( 43.3 – 12.8 </a:t>
            </a:r>
            <a:r>
              <a:rPr lang="ar-SA" sz="2600" b="1" dirty="0" smtClean="0">
                <a:latin typeface="Sakkal Majalla" pitchFamily="2" charset="-78"/>
                <a:ea typeface="Times New Roman"/>
                <a:cs typeface="Sakkal Majalla" pitchFamily="2" charset="-78"/>
              </a:rPr>
              <a:t>)، </a:t>
            </a:r>
            <a:r>
              <a:rPr lang="ar-SA" sz="2600" b="1" dirty="0">
                <a:latin typeface="Sakkal Majalla" pitchFamily="2" charset="-78"/>
                <a:ea typeface="Times New Roman"/>
                <a:cs typeface="Sakkal Majalla" pitchFamily="2" charset="-78"/>
              </a:rPr>
              <a:t>وتبعاً لاختلاف الكثافة النوعية للنفط يختلف وزنه وحجمه وتتنوع مشتقاته، فكلما ارتفعت قيمة الكثافة النوعية دل ذلك على ارتفاع نسبة الكربون، وارتفعت كمية المشتقات الثقيلة، وبالتالي انخفض عدد البراميل في الطن المتري </a:t>
            </a:r>
            <a:r>
              <a:rPr lang="ar-SA" sz="2600" b="1" dirty="0" smtClean="0">
                <a:latin typeface="Sakkal Majalla" pitchFamily="2" charset="-78"/>
                <a:ea typeface="Times New Roman"/>
                <a:cs typeface="Sakkal Majalla" pitchFamily="2" charset="-78"/>
              </a:rPr>
              <a:t>الواحد.</a:t>
            </a:r>
            <a:endParaRPr lang="ar-SY" sz="2600" b="1" dirty="0" smtClean="0">
              <a:latin typeface="Sakkal Majalla" pitchFamily="2" charset="-78"/>
              <a:ea typeface="Times New Roman"/>
              <a:cs typeface="Sakkal Majalla" pitchFamily="2" charset="-78"/>
            </a:endParaRPr>
          </a:p>
          <a:p>
            <a:pPr algn="justLow"/>
            <a:r>
              <a:rPr lang="ar-SA" sz="2600" b="1" dirty="0">
                <a:latin typeface="Sakkal Majalla" pitchFamily="2" charset="-78"/>
                <a:ea typeface="Times New Roman"/>
                <a:cs typeface="Sakkal Majalla" pitchFamily="2" charset="-78"/>
              </a:rPr>
              <a:t>أما</a:t>
            </a:r>
            <a:r>
              <a:rPr lang="ar-SA" sz="2600" b="1" dirty="0">
                <a:solidFill>
                  <a:srgbClr val="C00000"/>
                </a:solidFill>
                <a:latin typeface="Sakkal Majalla" pitchFamily="2" charset="-78"/>
                <a:ea typeface="Times New Roman"/>
                <a:cs typeface="Sakkal Majalla" pitchFamily="2" charset="-78"/>
              </a:rPr>
              <a:t> </a:t>
            </a:r>
            <a:r>
              <a:rPr lang="ar-SA" sz="2600" b="1" u="sng" dirty="0">
                <a:solidFill>
                  <a:srgbClr val="C00000"/>
                </a:solidFill>
                <a:latin typeface="Sakkal Majalla" pitchFamily="2" charset="-78"/>
                <a:ea typeface="Times New Roman"/>
                <a:cs typeface="Sakkal Majalla" pitchFamily="2" charset="-78"/>
              </a:rPr>
              <a:t>لونه</a:t>
            </a:r>
            <a:r>
              <a:rPr lang="ar-SA" sz="2600" b="1" dirty="0">
                <a:solidFill>
                  <a:srgbClr val="C00000"/>
                </a:solidFill>
                <a:latin typeface="Sakkal Majalla" pitchFamily="2" charset="-78"/>
                <a:ea typeface="Times New Roman"/>
                <a:cs typeface="Sakkal Majalla" pitchFamily="2" charset="-78"/>
              </a:rPr>
              <a:t> </a:t>
            </a:r>
            <a:r>
              <a:rPr lang="ar-SA" sz="2600" b="1" dirty="0">
                <a:latin typeface="Sakkal Majalla" pitchFamily="2" charset="-78"/>
                <a:ea typeface="Times New Roman"/>
                <a:cs typeface="Sakkal Majalla" pitchFamily="2" charset="-78"/>
              </a:rPr>
              <a:t>فهو في الغالب داكن يغلب عليه اللون المائل للأسود أو الأسود المائل للخضرة، وقد يكون بنياً داكناً أو أصفر داكناً، تكون رائحته مقبولة إذا كانت نسبة مركبات الكبريت والنتروجين قليلة، وتصبح راحته كريهة وغير مقبولة إذا كانت نسبة هذه العناصر مرتفعة.</a:t>
            </a:r>
            <a:endParaRPr lang="en-US" sz="2600" b="1" dirty="0">
              <a:latin typeface="Sakkal Majalla" pitchFamily="2" charset="-78"/>
              <a:ea typeface="Times New Roman"/>
              <a:cs typeface="Sakkal Majalla" pitchFamily="2" charset="-78"/>
            </a:endParaRPr>
          </a:p>
          <a:p>
            <a:pPr algn="justLow"/>
            <a:endParaRPr lang="en-US" sz="2800" b="1" dirty="0">
              <a:latin typeface="Sakkal Majalla" pitchFamily="2" charset="-78"/>
              <a:ea typeface="Times New Roman"/>
              <a:cs typeface="Sakkal Majalla" pitchFamily="2" charset="-78"/>
            </a:endParaRPr>
          </a:p>
          <a:p>
            <a:endParaRPr lang="ar-SA" b="1" dirty="0">
              <a:latin typeface="Sakkal Majalla" pitchFamily="2" charset="-78"/>
              <a:cs typeface="Sakkal Majalla" pitchFamily="2" charset="-78"/>
            </a:endParaRPr>
          </a:p>
        </p:txBody>
      </p:sp>
    </p:spTree>
    <p:extLst>
      <p:ext uri="{BB962C8B-B14F-4D97-AF65-F5344CB8AC3E}">
        <p14:creationId xmlns:p14="http://schemas.microsoft.com/office/powerpoint/2010/main" val="27072050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620688"/>
            <a:ext cx="8229600" cy="5688632"/>
          </a:xfrm>
        </p:spPr>
        <p:txBody>
          <a:bodyPr/>
          <a:lstStyle/>
          <a:p>
            <a:pPr algn="just"/>
            <a:r>
              <a:rPr lang="ar-SA" sz="2500" b="1" dirty="0">
                <a:latin typeface="Sakkal Majalla" pitchFamily="2" charset="-78"/>
                <a:ea typeface="Times New Roman"/>
                <a:cs typeface="Sakkal Majalla" pitchFamily="2" charset="-78"/>
              </a:rPr>
              <a:t>أما من </a:t>
            </a:r>
            <a:r>
              <a:rPr lang="ar-SA" sz="2500" b="1" dirty="0">
                <a:solidFill>
                  <a:srgbClr val="C00000"/>
                </a:solidFill>
                <a:latin typeface="Sakkal Majalla" pitchFamily="2" charset="-78"/>
                <a:ea typeface="Times New Roman"/>
                <a:cs typeface="Sakkal Majalla" pitchFamily="2" charset="-78"/>
              </a:rPr>
              <a:t>حيث </a:t>
            </a:r>
            <a:r>
              <a:rPr lang="ar-SA" sz="2500" b="1" i="1" u="sng" dirty="0">
                <a:solidFill>
                  <a:srgbClr val="C00000"/>
                </a:solidFill>
                <a:latin typeface="Sakkal Majalla" pitchFamily="2" charset="-78"/>
                <a:ea typeface="Times New Roman"/>
                <a:cs typeface="Sakkal Majalla" pitchFamily="2" charset="-78"/>
              </a:rPr>
              <a:t>التركيب الكيميائي</a:t>
            </a:r>
            <a:r>
              <a:rPr lang="ar-SA" sz="2500" b="1" dirty="0">
                <a:solidFill>
                  <a:srgbClr val="C00000"/>
                </a:solidFill>
                <a:latin typeface="Sakkal Majalla" pitchFamily="2" charset="-78"/>
                <a:ea typeface="Times New Roman"/>
                <a:cs typeface="Sakkal Majalla" pitchFamily="2" charset="-78"/>
              </a:rPr>
              <a:t> </a:t>
            </a:r>
            <a:r>
              <a:rPr lang="ar-SA" sz="2500" b="1" dirty="0">
                <a:latin typeface="Sakkal Majalla" pitchFamily="2" charset="-78"/>
                <a:ea typeface="Times New Roman"/>
                <a:cs typeface="Sakkal Majalla" pitchFamily="2" charset="-78"/>
              </a:rPr>
              <a:t>فالنفط عبارة عن مادة هيدروكربونية، تتكون بشكل أساسي من الكربون بنسبة تتراوح </a:t>
            </a:r>
            <a:r>
              <a:rPr lang="ar-SA" sz="2500" b="1" dirty="0" smtClean="0">
                <a:latin typeface="Sakkal Majalla" pitchFamily="2" charset="-78"/>
                <a:ea typeface="Times New Roman"/>
                <a:cs typeface="Sakkal Majalla" pitchFamily="2" charset="-78"/>
              </a:rPr>
              <a:t>بين80</a:t>
            </a:r>
            <a:r>
              <a:rPr lang="ar-SA" sz="2500" b="1" dirty="0">
                <a:latin typeface="Sakkal Majalla" pitchFamily="2" charset="-78"/>
                <a:ea typeface="Times New Roman"/>
                <a:cs typeface="Sakkal Majalla" pitchFamily="2" charset="-78"/>
              </a:rPr>
              <a:t>% و 87%، والهيدروجين بنسبة تتراوح بين 10% و 14%، وعلى الرغم من بساطة هذا التركيب ظاهرياً إلا أنه معقد من الناحية العملية، بسبب اختلاف التركيب الجزيئي لكل من الكربون والهيدروجين، وطبيعة اتحادهما مع بعضهما، ويدل على التركيب المعقد للنفط تعدد مشتقاته، التي يمكن الحصول عليها بالتكرير واختلاف درجة حرارة تبخرها وتكاثفها. وبحسب طبيعة مركبات الكربون والهيدروجين يقسم النفط إلى ثلاث مجموعات رئيسية وهي </a:t>
            </a:r>
            <a:r>
              <a:rPr lang="ar-SA" sz="2500" b="1" dirty="0" smtClean="0">
                <a:latin typeface="Sakkal Majalla" pitchFamily="2" charset="-78"/>
                <a:ea typeface="Times New Roman"/>
                <a:cs typeface="Sakkal Majalla" pitchFamily="2" charset="-78"/>
              </a:rPr>
              <a:t>(</a:t>
            </a:r>
            <a:r>
              <a:rPr lang="ar-SY" sz="2500" b="1" dirty="0" smtClean="0">
                <a:latin typeface="Sakkal Majalla" pitchFamily="2" charset="-78"/>
                <a:ea typeface="Times New Roman"/>
                <a:cs typeface="Sakkal Majalla" pitchFamily="2" charset="-78"/>
              </a:rPr>
              <a:t> </a:t>
            </a:r>
            <a:r>
              <a:rPr lang="ar-SA" sz="2500" b="1" dirty="0" smtClean="0">
                <a:latin typeface="Sakkal Majalla" pitchFamily="2" charset="-78"/>
                <a:ea typeface="Times New Roman"/>
                <a:cs typeface="Sakkal Majalla" pitchFamily="2" charset="-78"/>
              </a:rPr>
              <a:t>البارافينات</a:t>
            </a:r>
            <a:r>
              <a:rPr lang="ar-SA" sz="2500" b="1" dirty="0">
                <a:latin typeface="Sakkal Majalla" pitchFamily="2" charset="-78"/>
                <a:ea typeface="Times New Roman"/>
                <a:cs typeface="Sakkal Majalla" pitchFamily="2" charset="-78"/>
              </a:rPr>
              <a:t>، والنافثينات، </a:t>
            </a:r>
            <a:r>
              <a:rPr lang="ar-SA" sz="2500" b="1" dirty="0" smtClean="0">
                <a:latin typeface="Sakkal Majalla" pitchFamily="2" charset="-78"/>
                <a:ea typeface="Times New Roman"/>
                <a:cs typeface="Sakkal Majalla" pitchFamily="2" charset="-78"/>
              </a:rPr>
              <a:t>والأروماتيات</a:t>
            </a:r>
            <a:r>
              <a:rPr lang="ar-SY" sz="2500" b="1" dirty="0" smtClean="0">
                <a:latin typeface="Sakkal Majalla" pitchFamily="2" charset="-78"/>
                <a:ea typeface="Times New Roman"/>
                <a:cs typeface="Sakkal Majalla" pitchFamily="2" charset="-78"/>
              </a:rPr>
              <a:t> </a:t>
            </a:r>
            <a:r>
              <a:rPr lang="ar-SA" sz="2500" b="1" dirty="0" smtClean="0">
                <a:latin typeface="Sakkal Majalla" pitchFamily="2" charset="-78"/>
                <a:ea typeface="Times New Roman"/>
                <a:cs typeface="Sakkal Majalla" pitchFamily="2" charset="-78"/>
              </a:rPr>
              <a:t>) </a:t>
            </a:r>
            <a:r>
              <a:rPr lang="ar-SA" sz="2500" b="1" dirty="0">
                <a:latin typeface="Sakkal Majalla" pitchFamily="2" charset="-78"/>
                <a:ea typeface="Times New Roman"/>
                <a:cs typeface="Sakkal Majalla" pitchFamily="2" charset="-78"/>
              </a:rPr>
              <a:t>وتختلف نسبة المجموعات الهيدروكربونية في الخامات النفطية طبقًا لمصدر الإنتاج، كذلك تحدد نسب المجموعات الهيدروكربونية المختلفة أغلب مواصفات جودة المنتجات البترولية وقياساتها. ويتناقص </a:t>
            </a:r>
            <a:r>
              <a:rPr lang="ar-SY" sz="2500" b="1" dirty="0" smtClean="0">
                <a:latin typeface="Sakkal Majalla" pitchFamily="2" charset="-78"/>
                <a:ea typeface="Times New Roman"/>
                <a:cs typeface="Sakkal Majalla" pitchFamily="2" charset="-78"/>
              </a:rPr>
              <a:t>ا</a:t>
            </a:r>
            <a:r>
              <a:rPr lang="ar-SA" sz="2500" b="1" dirty="0" smtClean="0">
                <a:latin typeface="Sakkal Majalla" pitchFamily="2" charset="-78"/>
                <a:ea typeface="Times New Roman"/>
                <a:cs typeface="Sakkal Majalla" pitchFamily="2" charset="-78"/>
              </a:rPr>
              <a:t>لمحتوى </a:t>
            </a:r>
            <a:r>
              <a:rPr lang="ar-SA" sz="2500" b="1" dirty="0">
                <a:latin typeface="Sakkal Majalla" pitchFamily="2" charset="-78"/>
                <a:ea typeface="Times New Roman"/>
                <a:cs typeface="Sakkal Majalla" pitchFamily="2" charset="-78"/>
              </a:rPr>
              <a:t>البارافيني مع ازدياد الوزن الجزيئي للمنتجات البترولية، إذ ترتفع نسبة البارافينات في الجازولين إلى ٨٠ % وتنخفض إلى أقل من ٣٠ % في زيوت التزييت، وأحيانا تنتج بعض الخامات الأسفلتية زيوت تزييت خالية تماماً من الشموع البارافينية</a:t>
            </a:r>
            <a:r>
              <a:rPr lang="ar-SA" sz="2500" b="1" dirty="0" smtClean="0">
                <a:latin typeface="Sakkal Majalla" pitchFamily="2" charset="-78"/>
                <a:ea typeface="Times New Roman"/>
                <a:cs typeface="Sakkal Majalla" pitchFamily="2" charset="-78"/>
              </a:rPr>
              <a:t>.</a:t>
            </a:r>
            <a:r>
              <a:rPr lang="ar-SY" sz="2500" b="1" dirty="0" smtClean="0">
                <a:latin typeface="Sakkal Majalla" pitchFamily="2" charset="-78"/>
                <a:ea typeface="Times New Roman"/>
                <a:cs typeface="Sakkal Majalla" pitchFamily="2" charset="-78"/>
              </a:rPr>
              <a:t> </a:t>
            </a:r>
            <a:r>
              <a:rPr lang="ar-SY" sz="2500" b="1" u="sng" dirty="0" smtClean="0">
                <a:solidFill>
                  <a:srgbClr val="FF0000"/>
                </a:solidFill>
                <a:latin typeface="Sakkal Majalla" pitchFamily="2" charset="-78"/>
                <a:ea typeface="Times New Roman"/>
                <a:cs typeface="Sakkal Majalla" pitchFamily="2" charset="-78"/>
              </a:rPr>
              <a:t>( حذف ص 85 - 107 )</a:t>
            </a:r>
            <a:endParaRPr lang="en-US" sz="2500" b="1" u="sng" dirty="0">
              <a:solidFill>
                <a:srgbClr val="FF0000"/>
              </a:solidFill>
              <a:latin typeface="Sakkal Majalla" pitchFamily="2" charset="-78"/>
              <a:ea typeface="Times New Roman"/>
              <a:cs typeface="Sakkal Majalla" pitchFamily="2" charset="-78"/>
            </a:endParaRPr>
          </a:p>
          <a:p>
            <a:endParaRPr lang="ar-SA" dirty="0">
              <a:latin typeface="Sakkal Majalla" pitchFamily="2" charset="-78"/>
              <a:cs typeface="Sakkal Majalla" pitchFamily="2" charset="-78"/>
            </a:endParaRPr>
          </a:p>
        </p:txBody>
      </p:sp>
    </p:spTree>
    <p:extLst>
      <p:ext uri="{BB962C8B-B14F-4D97-AF65-F5344CB8AC3E}">
        <p14:creationId xmlns:p14="http://schemas.microsoft.com/office/powerpoint/2010/main" val="33725922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p:spPr>
        <p:txBody>
          <a:bodyPr/>
          <a:lstStyle/>
          <a:p>
            <a:r>
              <a:rPr lang="ar-SA" sz="3200" b="1" dirty="0">
                <a:solidFill>
                  <a:srgbClr val="C00000"/>
                </a:solidFill>
                <a:cs typeface="mohammad bold art 1" pitchFamily="2" charset="-78"/>
              </a:rPr>
              <a:t>الأهمية الاقتصادية والإستراتيجية للنفط</a:t>
            </a:r>
            <a:endParaRPr lang="ar-SA" sz="3200" dirty="0">
              <a:solidFill>
                <a:srgbClr val="C00000"/>
              </a:solidFill>
              <a:cs typeface="mohammad bold art 1" pitchFamily="2" charset="-78"/>
            </a:endParaRPr>
          </a:p>
        </p:txBody>
      </p:sp>
      <p:sp>
        <p:nvSpPr>
          <p:cNvPr id="3" name="Content Placeholder 2"/>
          <p:cNvSpPr>
            <a:spLocks noGrp="1"/>
          </p:cNvSpPr>
          <p:nvPr>
            <p:ph idx="1"/>
          </p:nvPr>
        </p:nvSpPr>
        <p:spPr>
          <a:xfrm>
            <a:off x="457200" y="908720"/>
            <a:ext cx="8229600" cy="5760640"/>
          </a:xfrm>
        </p:spPr>
        <p:txBody>
          <a:bodyPr/>
          <a:lstStyle/>
          <a:p>
            <a:pPr marL="0" indent="0">
              <a:buNone/>
            </a:pPr>
            <a:r>
              <a:rPr lang="ar-SA" sz="2400" b="1" dirty="0" smtClean="0">
                <a:latin typeface="Sakkal Majalla" pitchFamily="2" charset="-78"/>
                <a:cs typeface="Sakkal Majalla" pitchFamily="2" charset="-78"/>
              </a:rPr>
              <a:t>تظهر </a:t>
            </a:r>
            <a:r>
              <a:rPr lang="ar-SA" sz="2400" b="1" dirty="0">
                <a:latin typeface="Sakkal Majalla" pitchFamily="2" charset="-78"/>
                <a:cs typeface="Sakkal Majalla" pitchFamily="2" charset="-78"/>
              </a:rPr>
              <a:t>الأهمية الاستراتيجية للنفط </a:t>
            </a:r>
            <a:r>
              <a:rPr lang="ar-SY" sz="2400" b="1" dirty="0" smtClean="0">
                <a:latin typeface="Sakkal Majalla" pitchFamily="2" charset="-78"/>
                <a:cs typeface="Sakkal Majalla" pitchFamily="2" charset="-78"/>
              </a:rPr>
              <a:t>في المجالات الآتية</a:t>
            </a:r>
            <a:r>
              <a:rPr lang="ar-SA" sz="2400" b="1" dirty="0" smtClean="0">
                <a:latin typeface="Sakkal Majalla" pitchFamily="2" charset="-78"/>
                <a:cs typeface="Sakkal Majalla" pitchFamily="2" charset="-78"/>
              </a:rPr>
              <a:t>:</a:t>
            </a:r>
            <a:endParaRPr lang="ar-SY" sz="2400" b="1" dirty="0" smtClean="0">
              <a:latin typeface="Sakkal Majalla" pitchFamily="2" charset="-78"/>
              <a:cs typeface="Sakkal Majalla" pitchFamily="2" charset="-78"/>
            </a:endParaRPr>
          </a:p>
          <a:p>
            <a:pPr marL="0" lvl="0" indent="0">
              <a:buNone/>
            </a:pPr>
            <a:r>
              <a:rPr lang="ar-SA" sz="2800" b="1" u="sng" dirty="0">
                <a:solidFill>
                  <a:srgbClr val="FF0000"/>
                </a:solidFill>
                <a:latin typeface="Sakkal Majalla" pitchFamily="2" charset="-78"/>
                <a:cs typeface="Sakkal Majalla" pitchFamily="2" charset="-78"/>
              </a:rPr>
              <a:t>في المجال الاقتصادي.</a:t>
            </a:r>
            <a:endParaRPr lang="en-US" sz="2800" u="sng" dirty="0">
              <a:solidFill>
                <a:srgbClr val="FF0000"/>
              </a:solidFill>
              <a:latin typeface="Sakkal Majalla" pitchFamily="2" charset="-78"/>
              <a:cs typeface="Sakkal Majalla" pitchFamily="2" charset="-78"/>
            </a:endParaRPr>
          </a:p>
          <a:p>
            <a:pPr marL="0" indent="363538" algn="just">
              <a:buNone/>
            </a:pPr>
            <a:r>
              <a:rPr lang="ar-SA" sz="2400" b="1" dirty="0">
                <a:latin typeface="Sakkal Majalla" pitchFamily="2" charset="-78"/>
                <a:cs typeface="Sakkal Majalla" pitchFamily="2" charset="-78"/>
              </a:rPr>
              <a:t>يرتبط التطور الحضاري للبشرية في القرن العشرين بالنفط الذي أصبح العمود الفقري لمختلف قطاعات الإنتاج المادي في المجتمع الحديث، وأصبح استهلاك النفط من أهم المؤشرات على مستوى التقدم الذي وصل إليه المجتمع، فقد دخل النفط في حياة الإنسان بجميع مجالاتها الاقتصادية والاجتماعية والسياسية وحتى </a:t>
            </a:r>
            <a:r>
              <a:rPr lang="ar-SA" sz="2400" b="1" dirty="0" smtClean="0">
                <a:latin typeface="Sakkal Majalla" pitchFamily="2" charset="-78"/>
                <a:cs typeface="Sakkal Majalla" pitchFamily="2" charset="-78"/>
              </a:rPr>
              <a:t>العسكرية.</a:t>
            </a:r>
            <a:endParaRPr lang="ar-SY" sz="2400" b="1" dirty="0">
              <a:latin typeface="Sakkal Majalla" pitchFamily="2" charset="-78"/>
              <a:cs typeface="Sakkal Majalla" pitchFamily="2" charset="-78"/>
            </a:endParaRPr>
          </a:p>
          <a:p>
            <a:pPr marL="0" indent="363538" algn="just">
              <a:buNone/>
            </a:pPr>
            <a:r>
              <a:rPr lang="ar-SA" sz="2400" b="1" dirty="0" smtClean="0">
                <a:latin typeface="Sakkal Majalla" pitchFamily="2" charset="-78"/>
                <a:cs typeface="Sakkal Majalla" pitchFamily="2" charset="-78"/>
              </a:rPr>
              <a:t>يقوم </a:t>
            </a:r>
            <a:r>
              <a:rPr lang="ar-SA" sz="2400" b="1" dirty="0">
                <a:latin typeface="Sakkal Majalla" pitchFamily="2" charset="-78"/>
                <a:cs typeface="Sakkal Majalla" pitchFamily="2" charset="-78"/>
              </a:rPr>
              <a:t>النفط </a:t>
            </a:r>
            <a:r>
              <a:rPr lang="ar-SA" sz="2600" b="1" dirty="0">
                <a:solidFill>
                  <a:srgbClr val="FF0000"/>
                </a:solidFill>
                <a:latin typeface="Sakkal Majalla" pitchFamily="2" charset="-78"/>
                <a:cs typeface="Sakkal Majalla" pitchFamily="2" charset="-78"/>
              </a:rPr>
              <a:t>بدور أساسي وبارز في اقتصاديات البلدان ولاسيما النامية المنتجة </a:t>
            </a:r>
            <a:r>
              <a:rPr lang="ar-SA" sz="2400" b="1" dirty="0">
                <a:latin typeface="Sakkal Majalla" pitchFamily="2" charset="-78"/>
                <a:cs typeface="Sakkal Majalla" pitchFamily="2" charset="-78"/>
              </a:rPr>
              <a:t>له، ويشكل في عدد منها أساس الحياة الاقتصادية، فهو المورد الأهم والرئيسي للدخل الوطني والعملات الأجنبية، وتمثل عائداته رأس المال الضروري للتنمية الاقتصادية عن طريق ما يوفره من القطع الأجنبي اللازم لتمويل السلع الرأسمالية والاستهلاكية وكذلك الخدمات، كما أن النفط المصدر الوحيد للطاقة في هذه البلدان ويشكل سلعة يمكن استغلالها في بناء قاعدة صناعية، لاسيما صناعة التكرير والصناعات البتروكيماوية، بالإضافة لكونه أحد عناصر الإنتاج الضرورية لأية صناعات أخرى، إضافة إلى ما تشكله صناعة النفط من قطاع واسع للعمل</a:t>
            </a:r>
            <a:r>
              <a:rPr lang="ar-SA" sz="2400" dirty="0">
                <a:latin typeface="Sakkal Majalla" pitchFamily="2" charset="-78"/>
                <a:cs typeface="Sakkal Majalla" pitchFamily="2" charset="-78"/>
              </a:rPr>
              <a:t>. </a:t>
            </a:r>
            <a:endParaRPr lang="en-US" sz="2400" dirty="0">
              <a:latin typeface="Sakkal Majalla" pitchFamily="2" charset="-78"/>
              <a:cs typeface="Sakkal Majalla" pitchFamily="2" charset="-78"/>
            </a:endParaRPr>
          </a:p>
          <a:p>
            <a:pPr marL="0" indent="0">
              <a:buNone/>
            </a:pPr>
            <a:endParaRPr lang="ar-SA" sz="2400" b="1" dirty="0">
              <a:latin typeface="Sakkal Majalla" pitchFamily="2" charset="-78"/>
              <a:cs typeface="Sakkal Majalla" pitchFamily="2" charset="-78"/>
            </a:endParaRPr>
          </a:p>
        </p:txBody>
      </p:sp>
    </p:spTree>
    <p:extLst>
      <p:ext uri="{BB962C8B-B14F-4D97-AF65-F5344CB8AC3E}">
        <p14:creationId xmlns:p14="http://schemas.microsoft.com/office/powerpoint/2010/main" val="35770665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764704"/>
            <a:ext cx="8229600" cy="4968552"/>
          </a:xfrm>
        </p:spPr>
        <p:txBody>
          <a:bodyPr/>
          <a:lstStyle/>
          <a:p>
            <a:pPr marL="0" indent="363538" algn="just">
              <a:buNone/>
            </a:pPr>
            <a:r>
              <a:rPr lang="ar-SA" sz="2400" b="1" dirty="0">
                <a:latin typeface="Sakkal Majalla" pitchFamily="2" charset="-78"/>
                <a:cs typeface="Sakkal Majalla" pitchFamily="2" charset="-78"/>
              </a:rPr>
              <a:t>وتستفيد الأقطار الأخرى بصورة غير مباشرة من عائدات النفط عن طريق تأمين فرص عمل لمواطنيها  في الدول المنتجة للنفط، مما يترتب عليه تحويلات مالية بالعملات الصعبة، بالإضافة إلى المساعدات والقروض الميسرة التي يمكن أن تقدمها الدول النفطية إلى الدول </a:t>
            </a:r>
            <a:r>
              <a:rPr lang="ar-SA" sz="2400" b="1" dirty="0" smtClean="0">
                <a:latin typeface="Sakkal Majalla" pitchFamily="2" charset="-78"/>
                <a:cs typeface="Sakkal Majalla" pitchFamily="2" charset="-78"/>
              </a:rPr>
              <a:t>الأخرى.</a:t>
            </a:r>
            <a:endParaRPr lang="ar-SY" sz="2400" b="1" dirty="0">
              <a:latin typeface="Sakkal Majalla" pitchFamily="2" charset="-78"/>
              <a:cs typeface="Sakkal Majalla" pitchFamily="2" charset="-78"/>
            </a:endParaRPr>
          </a:p>
          <a:p>
            <a:pPr marL="0" indent="363538" algn="just">
              <a:buNone/>
            </a:pPr>
            <a:r>
              <a:rPr lang="ar-SA" sz="2400" b="1" u="sng" dirty="0" smtClean="0">
                <a:solidFill>
                  <a:srgbClr val="C00000"/>
                </a:solidFill>
                <a:latin typeface="Sakkal Majalla" pitchFamily="2" charset="-78"/>
                <a:cs typeface="Sakkal Majalla" pitchFamily="2" charset="-78"/>
              </a:rPr>
              <a:t>وفي </a:t>
            </a:r>
            <a:r>
              <a:rPr lang="ar-SA" sz="2400" b="1" u="sng" dirty="0">
                <a:solidFill>
                  <a:srgbClr val="FF0000"/>
                </a:solidFill>
                <a:latin typeface="Sakkal Majalla" pitchFamily="2" charset="-78"/>
                <a:cs typeface="Sakkal Majalla" pitchFamily="2" charset="-78"/>
              </a:rPr>
              <a:t>المجال الصناعي </a:t>
            </a:r>
            <a:r>
              <a:rPr lang="ar-SA" sz="2400" b="1" dirty="0">
                <a:latin typeface="Sakkal Majalla" pitchFamily="2" charset="-78"/>
                <a:cs typeface="Sakkal Majalla" pitchFamily="2" charset="-78"/>
              </a:rPr>
              <a:t>أصبح النفط يشكل الوقود الأساسي لتشغيل الصناعة وتحريك آلاتها، حيث أن </a:t>
            </a:r>
            <a:r>
              <a:rPr lang="ar-SA" sz="2600" b="1" dirty="0">
                <a:solidFill>
                  <a:srgbClr val="FF0000"/>
                </a:solidFill>
                <a:latin typeface="Sakkal Majalla" pitchFamily="2" charset="-78"/>
                <a:cs typeface="Sakkal Majalla" pitchFamily="2" charset="-78"/>
              </a:rPr>
              <a:t>ثلث النفط المستهلك في العالم مكرس لأجل القطاع الصناعي،</a:t>
            </a:r>
            <a:r>
              <a:rPr lang="ar-SA" sz="2600" b="1" dirty="0">
                <a:latin typeface="Sakkal Majalla" pitchFamily="2" charset="-78"/>
                <a:cs typeface="Sakkal Majalla" pitchFamily="2" charset="-78"/>
              </a:rPr>
              <a:t> </a:t>
            </a:r>
            <a:r>
              <a:rPr lang="ar-SA" sz="2400" b="1" dirty="0">
                <a:latin typeface="Sakkal Majalla" pitchFamily="2" charset="-78"/>
                <a:cs typeface="Sakkal Majalla" pitchFamily="2" charset="-78"/>
              </a:rPr>
              <a:t>ولا يمكن للعملية الصناعية الاستمرار بشكل منتظم بدون النفط، وإلى جانب كون النفط مصدراً للحرارة والقوة المحركة في الصناعة، فهو بنفس الوقت مادة أولية لإنتاج المركبات الكيماوية والكثير من السلع الصناعية التي لها خصائص المواد الطبيعية، موفرة بذلك بدائل صناعية عن الكثير من المواد الأولية اللازمة للصناعات النسيجية كالقطن والحرير والصوف، وصناعة اللدائن كالمطاط والورق والخشب والزجاج، وحتى بدائل عن المعادن في كثير من الصناعات مثل صناعة الأثاث وصناعة السيارات وغيرها من الصناعات.</a:t>
            </a:r>
            <a:endParaRPr lang="en-US" sz="2400" b="1" dirty="0">
              <a:latin typeface="Sakkal Majalla" pitchFamily="2" charset="-78"/>
              <a:cs typeface="Sakkal Majalla" pitchFamily="2" charset="-78"/>
            </a:endParaRPr>
          </a:p>
          <a:p>
            <a:endParaRPr lang="ar-SA" dirty="0">
              <a:latin typeface="Sakkal Majalla" pitchFamily="2" charset="-78"/>
              <a:cs typeface="Sakkal Majalla" pitchFamily="2" charset="-78"/>
            </a:endParaRPr>
          </a:p>
        </p:txBody>
      </p:sp>
    </p:spTree>
    <p:extLst>
      <p:ext uri="{BB962C8B-B14F-4D97-AF65-F5344CB8AC3E}">
        <p14:creationId xmlns:p14="http://schemas.microsoft.com/office/powerpoint/2010/main" val="41587721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6192688"/>
          </a:xfrm>
        </p:spPr>
        <p:txBody>
          <a:bodyPr/>
          <a:lstStyle/>
          <a:p>
            <a:pPr marL="0" indent="363538" algn="just">
              <a:buNone/>
            </a:pPr>
            <a:r>
              <a:rPr lang="ar-SA" sz="2400" b="1" dirty="0">
                <a:latin typeface="Sakkal Majalla" pitchFamily="2" charset="-78"/>
                <a:cs typeface="Sakkal Majalla" pitchFamily="2" charset="-78"/>
              </a:rPr>
              <a:t>وكما هي حال الصناعة فإن </a:t>
            </a:r>
            <a:r>
              <a:rPr lang="ar-SA" sz="2400" b="1" u="sng" dirty="0">
                <a:solidFill>
                  <a:srgbClr val="FF0000"/>
                </a:solidFill>
                <a:latin typeface="Sakkal Majalla" pitchFamily="2" charset="-78"/>
                <a:cs typeface="Sakkal Majalla" pitchFamily="2" charset="-78"/>
              </a:rPr>
              <a:t>ا</a:t>
            </a:r>
            <a:r>
              <a:rPr lang="ar-SA" sz="2600" b="1" u="sng" dirty="0">
                <a:solidFill>
                  <a:srgbClr val="FF0000"/>
                </a:solidFill>
                <a:latin typeface="Sakkal Majalla" pitchFamily="2" charset="-78"/>
                <a:cs typeface="Sakkal Majalla" pitchFamily="2" charset="-78"/>
              </a:rPr>
              <a:t>لقطاع الزراعي </a:t>
            </a:r>
            <a:r>
              <a:rPr lang="ar-SA" sz="2400" b="1" dirty="0">
                <a:latin typeface="Sakkal Majalla" pitchFamily="2" charset="-78"/>
                <a:cs typeface="Sakkal Majalla" pitchFamily="2" charset="-78"/>
              </a:rPr>
              <a:t>استفاد بشكل كبير من النفط، معتمداً على التكنولوجيا المتطورة جداً في مجال المكننة الزراعية واستخدام الآلات التي تعتمد على النفط كوقود وقوة محركة لها، ما أدى إلى توفير الوقت والجهد عند المزارعين وزيادة الإنتاج والإنتاجية إلى حدود لم تكن معروفة </a:t>
            </a:r>
            <a:r>
              <a:rPr lang="ar-SA" sz="2400" b="1" dirty="0" smtClean="0">
                <a:latin typeface="Sakkal Majalla" pitchFamily="2" charset="-78"/>
                <a:cs typeface="Sakkal Majalla" pitchFamily="2" charset="-78"/>
              </a:rPr>
              <a:t>سابقاً.</a:t>
            </a:r>
            <a:endParaRPr lang="ar-SY" sz="2400" b="1" dirty="0">
              <a:latin typeface="Sakkal Majalla" pitchFamily="2" charset="-78"/>
              <a:cs typeface="Sakkal Majalla" pitchFamily="2" charset="-78"/>
            </a:endParaRPr>
          </a:p>
          <a:p>
            <a:pPr marL="0" indent="363538" algn="just">
              <a:buNone/>
            </a:pPr>
            <a:r>
              <a:rPr lang="ar-SA" sz="2400" b="1" dirty="0" smtClean="0">
                <a:latin typeface="Sakkal Majalla" pitchFamily="2" charset="-78"/>
                <a:cs typeface="Sakkal Majalla" pitchFamily="2" charset="-78"/>
              </a:rPr>
              <a:t>ولم </a:t>
            </a:r>
            <a:r>
              <a:rPr lang="ar-SA" sz="2400" b="1" dirty="0">
                <a:latin typeface="Sakkal Majalla" pitchFamily="2" charset="-78"/>
                <a:cs typeface="Sakkal Majalla" pitchFamily="2" charset="-78"/>
              </a:rPr>
              <a:t>يقف الحد عند تأمين الطاقة والقوة المحركة في القطاع الزراعي عن طريق النفط، بل تعداه إلى استعمال منتجات الصناعات االبتروكيماوية الموجهة إلى القطاع الزراعي، المتمثلة بالأسمدة الكيماوية بمختلف أنواعها والمبيدات الحشرية والأعلاف التي تعتمد في صناعتها على المشتقات </a:t>
            </a:r>
            <a:r>
              <a:rPr lang="ar-SA" sz="2400" b="1" dirty="0" smtClean="0">
                <a:latin typeface="Sakkal Majalla" pitchFamily="2" charset="-78"/>
                <a:cs typeface="Sakkal Majalla" pitchFamily="2" charset="-78"/>
              </a:rPr>
              <a:t>النفطية.</a:t>
            </a:r>
            <a:endParaRPr lang="ar-SY" sz="2400" b="1" dirty="0">
              <a:latin typeface="Sakkal Majalla" pitchFamily="2" charset="-78"/>
              <a:cs typeface="Sakkal Majalla" pitchFamily="2" charset="-78"/>
            </a:endParaRPr>
          </a:p>
          <a:p>
            <a:pPr marL="0" indent="363538" algn="just">
              <a:buNone/>
            </a:pPr>
            <a:r>
              <a:rPr lang="ar-SA" sz="2400" b="1" dirty="0" smtClean="0">
                <a:latin typeface="Sakkal Majalla" pitchFamily="2" charset="-78"/>
                <a:cs typeface="Sakkal Majalla" pitchFamily="2" charset="-78"/>
              </a:rPr>
              <a:t>تحتاج </a:t>
            </a:r>
            <a:r>
              <a:rPr lang="ar-SA" sz="2400" b="1" dirty="0">
                <a:latin typeface="Sakkal Majalla" pitchFamily="2" charset="-78"/>
                <a:cs typeface="Sakkal Majalla" pitchFamily="2" charset="-78"/>
              </a:rPr>
              <a:t>الصناعة والزراعة إلى </a:t>
            </a:r>
            <a:r>
              <a:rPr lang="ar-SA" sz="2600" b="1" u="sng" dirty="0">
                <a:solidFill>
                  <a:srgbClr val="FF0000"/>
                </a:solidFill>
                <a:latin typeface="Sakkal Majalla" pitchFamily="2" charset="-78"/>
                <a:cs typeface="Sakkal Majalla" pitchFamily="2" charset="-78"/>
              </a:rPr>
              <a:t>وسائل نقل وشبكات طرق ومواصلات </a:t>
            </a:r>
            <a:r>
              <a:rPr lang="ar-SA" sz="2400" b="1" dirty="0">
                <a:latin typeface="Sakkal Majalla" pitchFamily="2" charset="-78"/>
                <a:cs typeface="Sakkal Majalla" pitchFamily="2" charset="-78"/>
              </a:rPr>
              <a:t>داخلية وخارجية، تربط بين مراكز الإنتاج وأسواق التصريف والاستهلاك الداخلية والخارجية، ويعد قطاع النقل والمواصلات الشريان الحيوي للاقتصادي الوطني في أي دولة، وهو وثيق الصلة بالقطاعات الاقتصادية كافة، وهو من أبرز عوامل الإنتاج المادي، وإن أي توسع في هذا الإنتاج يتطلب توسعاً وتطوراً موازياً في قطاع النقل والمواصلات، وكذلك الأمر فإن أي تطور في قطاع النقل والمواصلات ينعكس إيجاباً على بقية القطاعات الاقتصادية.</a:t>
            </a:r>
            <a:endParaRPr lang="en-US" sz="2400" b="1" dirty="0">
              <a:latin typeface="Sakkal Majalla" pitchFamily="2" charset="-78"/>
              <a:cs typeface="Sakkal Majalla" pitchFamily="2" charset="-78"/>
            </a:endParaRPr>
          </a:p>
          <a:p>
            <a:endParaRPr lang="ar-SA" dirty="0">
              <a:latin typeface="Sakkal Majalla" pitchFamily="2" charset="-78"/>
              <a:cs typeface="Sakkal Majalla" pitchFamily="2" charset="-78"/>
            </a:endParaRPr>
          </a:p>
        </p:txBody>
      </p:sp>
    </p:spTree>
    <p:extLst>
      <p:ext uri="{BB962C8B-B14F-4D97-AF65-F5344CB8AC3E}">
        <p14:creationId xmlns:p14="http://schemas.microsoft.com/office/powerpoint/2010/main" val="209065478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404664"/>
            <a:ext cx="8229600" cy="6048672"/>
          </a:xfrm>
        </p:spPr>
        <p:txBody>
          <a:bodyPr/>
          <a:lstStyle/>
          <a:p>
            <a:pPr marL="0" indent="363538" algn="just">
              <a:buNone/>
            </a:pPr>
            <a:r>
              <a:rPr lang="ar-SA" sz="2800" b="1" dirty="0">
                <a:latin typeface="Sakkal Majalla" pitchFamily="2" charset="-78"/>
                <a:cs typeface="Sakkal Majalla" pitchFamily="2" charset="-78"/>
              </a:rPr>
              <a:t>وتبرز أهمية النفط في هذا القطاع في ناحيتين؛ الأولى أنه </a:t>
            </a:r>
            <a:r>
              <a:rPr lang="ar-SA" sz="2800" b="1" u="sng" dirty="0">
                <a:solidFill>
                  <a:srgbClr val="FF0000"/>
                </a:solidFill>
                <a:latin typeface="Sakkal Majalla" pitchFamily="2" charset="-78"/>
                <a:cs typeface="Sakkal Majalla" pitchFamily="2" charset="-78"/>
              </a:rPr>
              <a:t>مصدر الوقود</a:t>
            </a:r>
            <a:r>
              <a:rPr lang="ar-SA" sz="2800" b="1" u="sng" dirty="0">
                <a:latin typeface="Sakkal Majalla" pitchFamily="2" charset="-78"/>
                <a:cs typeface="Sakkal Majalla" pitchFamily="2" charset="-78"/>
              </a:rPr>
              <a:t> </a:t>
            </a:r>
            <a:r>
              <a:rPr lang="ar-SA" sz="2800" b="1" dirty="0">
                <a:latin typeface="Sakkal Majalla" pitchFamily="2" charset="-78"/>
                <a:cs typeface="Sakkal Majalla" pitchFamily="2" charset="-78"/>
              </a:rPr>
              <a:t>الذي لا غنى عنه لمختلف وسائل النقل البرية والبحرية والجوية، الإنتاجية منها والخدمية؛ المدنية والعسكرية، ولولا النفط لما ظهرت وتطورت تلك الاختراعات التي وفرت الرفاهية والراحة الكاملة للإنسان، والثانية أن </a:t>
            </a:r>
            <a:r>
              <a:rPr lang="ar-SA" sz="2800" b="1" u="sng" dirty="0">
                <a:solidFill>
                  <a:srgbClr val="FF0000"/>
                </a:solidFill>
                <a:latin typeface="Sakkal Majalla" pitchFamily="2" charset="-78"/>
                <a:cs typeface="Sakkal Majalla" pitchFamily="2" charset="-78"/>
              </a:rPr>
              <a:t>تطور شبكات الطرق </a:t>
            </a:r>
            <a:r>
              <a:rPr lang="ar-SA" sz="2800" b="1" dirty="0">
                <a:latin typeface="Sakkal Majalla" pitchFamily="2" charset="-78"/>
                <a:cs typeface="Sakkal Majalla" pitchFamily="2" charset="-78"/>
              </a:rPr>
              <a:t>كان بتأثير مباشر من النفط، لأن مادة </a:t>
            </a:r>
            <a:r>
              <a:rPr lang="ar-SA" sz="2800" b="1" dirty="0">
                <a:solidFill>
                  <a:srgbClr val="FF0000"/>
                </a:solidFill>
                <a:latin typeface="Sakkal Majalla" pitchFamily="2" charset="-78"/>
                <a:cs typeface="Sakkal Majalla" pitchFamily="2" charset="-78"/>
              </a:rPr>
              <a:t>الإسفلت </a:t>
            </a:r>
            <a:r>
              <a:rPr lang="ar-SA" sz="2800" b="1" dirty="0">
                <a:latin typeface="Sakkal Majalla" pitchFamily="2" charset="-78"/>
                <a:cs typeface="Sakkal Majalla" pitchFamily="2" charset="-78"/>
              </a:rPr>
              <a:t>المستخدمة في تعبيد الطرق هي أحد مشتقات تكرير </a:t>
            </a:r>
            <a:r>
              <a:rPr lang="ar-SA" sz="2800" b="1" dirty="0" smtClean="0">
                <a:latin typeface="Sakkal Majalla" pitchFamily="2" charset="-78"/>
                <a:cs typeface="Sakkal Majalla" pitchFamily="2" charset="-78"/>
              </a:rPr>
              <a:t>النفط.</a:t>
            </a:r>
            <a:endParaRPr lang="ar-SY" sz="2800" b="1" dirty="0">
              <a:latin typeface="Sakkal Majalla" pitchFamily="2" charset="-78"/>
              <a:cs typeface="Sakkal Majalla" pitchFamily="2" charset="-78"/>
            </a:endParaRPr>
          </a:p>
          <a:p>
            <a:pPr marL="0" indent="363538" algn="just">
              <a:buNone/>
            </a:pPr>
            <a:r>
              <a:rPr lang="ar-SA" sz="2800" b="1" dirty="0" smtClean="0">
                <a:latin typeface="Sakkal Majalla" pitchFamily="2" charset="-78"/>
                <a:cs typeface="Sakkal Majalla" pitchFamily="2" charset="-78"/>
              </a:rPr>
              <a:t>ولا </a:t>
            </a:r>
            <a:r>
              <a:rPr lang="ar-SA" sz="2800" b="1" dirty="0">
                <a:latin typeface="Sakkal Majalla" pitchFamily="2" charset="-78"/>
                <a:cs typeface="Sakkal Majalla" pitchFamily="2" charset="-78"/>
              </a:rPr>
              <a:t>تقل </a:t>
            </a:r>
            <a:r>
              <a:rPr lang="ar-SA" sz="2800" b="1" dirty="0">
                <a:solidFill>
                  <a:srgbClr val="FF0000"/>
                </a:solidFill>
                <a:latin typeface="Sakkal Majalla" pitchFamily="2" charset="-78"/>
                <a:cs typeface="Sakkal Majalla" pitchFamily="2" charset="-78"/>
              </a:rPr>
              <a:t>أهمية النفط الاقتصادية ف</a:t>
            </a:r>
            <a:r>
              <a:rPr lang="ar-SA" sz="2800" b="1" u="sng" dirty="0">
                <a:solidFill>
                  <a:srgbClr val="FF0000"/>
                </a:solidFill>
                <a:latin typeface="Sakkal Majalla" pitchFamily="2" charset="-78"/>
                <a:cs typeface="Sakkal Majalla" pitchFamily="2" charset="-78"/>
              </a:rPr>
              <a:t>ي المجال التجاري </a:t>
            </a:r>
            <a:r>
              <a:rPr lang="ar-SA" sz="2800" b="1" dirty="0">
                <a:latin typeface="Sakkal Majalla" pitchFamily="2" charset="-78"/>
                <a:cs typeface="Sakkal Majalla" pitchFamily="2" charset="-78"/>
              </a:rPr>
              <a:t>عنها في مجال الصناعة والزراعة، فقد أصبح النفط يمثل صناعة تشمل المليارات من الدولارات تؤثر بأوجه مختلفة في موازين المدفوعات لثلاث فئات من الدول هي، الدول المنتجة والدول غير المنتجة والمستهلكة، وبلاد الشركات النفطية الكبرى ومنها بلاد غير منتجة لكنها تعمل عبر الدول أو الشركات المتعددة الجنسية، وهذا ما جعل النفط من حيث تجارته يشكل عاملاً مؤثراً وفعالاً في العلاقات الاقتصادية </a:t>
            </a:r>
            <a:r>
              <a:rPr lang="ar-SA" sz="2800" b="1" dirty="0" smtClean="0">
                <a:latin typeface="Sakkal Majalla" pitchFamily="2" charset="-78"/>
                <a:cs typeface="Sakkal Majalla" pitchFamily="2" charset="-78"/>
              </a:rPr>
              <a:t>الدولي</a:t>
            </a:r>
            <a:r>
              <a:rPr lang="ar-SY" sz="2800" b="1" dirty="0" smtClean="0">
                <a:latin typeface="Sakkal Majalla" pitchFamily="2" charset="-78"/>
                <a:cs typeface="Sakkal Majalla" pitchFamily="2" charset="-78"/>
              </a:rPr>
              <a:t>ة</a:t>
            </a:r>
            <a:r>
              <a:rPr lang="ar-SA" sz="2800" b="1" dirty="0" smtClean="0">
                <a:latin typeface="Sakkal Majalla" pitchFamily="2" charset="-78"/>
                <a:cs typeface="Sakkal Majalla" pitchFamily="2" charset="-78"/>
              </a:rPr>
              <a:t>. </a:t>
            </a:r>
            <a:endParaRPr lang="en-US" sz="2800" b="1" dirty="0">
              <a:latin typeface="Sakkal Majalla" pitchFamily="2" charset="-78"/>
              <a:cs typeface="Sakkal Majalla" pitchFamily="2" charset="-78"/>
            </a:endParaRPr>
          </a:p>
          <a:p>
            <a:endParaRPr lang="ar-SA" dirty="0">
              <a:latin typeface="Sakkal Majalla" pitchFamily="2" charset="-78"/>
              <a:cs typeface="Sakkal Majalla" pitchFamily="2" charset="-78"/>
            </a:endParaRPr>
          </a:p>
        </p:txBody>
      </p:sp>
    </p:spTree>
    <p:extLst>
      <p:ext uri="{BB962C8B-B14F-4D97-AF65-F5344CB8AC3E}">
        <p14:creationId xmlns:p14="http://schemas.microsoft.com/office/powerpoint/2010/main" val="1360349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1760" y="260648"/>
            <a:ext cx="4989240" cy="778098"/>
          </a:xfrm>
          <a:solidFill>
            <a:schemeClr val="bg2">
              <a:lumMod val="50000"/>
            </a:schemeClr>
          </a:solidFill>
        </p:spPr>
        <p:txBody>
          <a:bodyPr/>
          <a:lstStyle/>
          <a:p>
            <a:pPr algn="r"/>
            <a:r>
              <a:rPr lang="ar-SA" sz="3200" b="1" cap="all" dirty="0">
                <a:solidFill>
                  <a:srgbClr val="FF0000"/>
                </a:solidFill>
                <a:effectLst>
                  <a:reflection blurRad="12700" stA="48000" endA="300" endPos="55000" dir="5400000" sy="-90000" algn="bl" rotWithShape="0"/>
                </a:effectLst>
                <a:latin typeface="Arial"/>
                <a:cs typeface="mohammad bold art 1" pitchFamily="2" charset="-78"/>
              </a:rPr>
              <a:t>اكتشاف النفط واستخداماته</a:t>
            </a:r>
            <a:endParaRPr lang="ar-SA" dirty="0">
              <a:effectLst>
                <a:reflection blurRad="12700" stA="48000" endA="300" endPos="55000" dir="5400000" sy="-90000" algn="bl" rotWithShape="0"/>
              </a:effectLst>
              <a:cs typeface="mohammad bold art 1" pitchFamily="2" charset="-78"/>
            </a:endParaRPr>
          </a:p>
        </p:txBody>
      </p:sp>
      <p:sp>
        <p:nvSpPr>
          <p:cNvPr id="5" name="Content Placeholder 4"/>
          <p:cNvSpPr>
            <a:spLocks noGrp="1"/>
          </p:cNvSpPr>
          <p:nvPr>
            <p:ph idx="1"/>
          </p:nvPr>
        </p:nvSpPr>
        <p:spPr>
          <a:xfrm>
            <a:off x="323528" y="1124744"/>
            <a:ext cx="8229600" cy="5472608"/>
          </a:xfrm>
        </p:spPr>
        <p:txBody>
          <a:bodyPr/>
          <a:lstStyle/>
          <a:p>
            <a:pPr lvl="0">
              <a:buFont typeface="Wingdings" pitchFamily="2" charset="2"/>
              <a:buChar char="q"/>
              <a:defRPr/>
            </a:pPr>
            <a:r>
              <a:rPr lang="ar-SA" sz="3000" b="1" dirty="0">
                <a:solidFill>
                  <a:srgbClr val="C00000"/>
                </a:solidFill>
                <a:latin typeface="Sakkal Majalla" pitchFamily="2" charset="-78"/>
                <a:cs typeface="Sakkal Majalla" pitchFamily="2" charset="-78"/>
              </a:rPr>
              <a:t>معرفة النفط</a:t>
            </a:r>
          </a:p>
          <a:p>
            <a:pPr marL="108000" lvl="0" indent="360000" algn="just">
              <a:buNone/>
              <a:defRPr/>
            </a:pPr>
            <a:r>
              <a:rPr lang="ar-SA" sz="2600" b="1" dirty="0">
                <a:solidFill>
                  <a:prstClr val="black"/>
                </a:solidFill>
                <a:latin typeface="Sakkal Majalla" pitchFamily="2" charset="-78"/>
                <a:cs typeface="Sakkal Majalla" pitchFamily="2" charset="-78"/>
              </a:rPr>
              <a:t>النفط أو البترول مادة هيدروكربونية تحتل مكاناً هاماً في عالم اليوم، وهو أحد أهم ركائز الحضارة الإنسانية في القرن العشرين، وتعود تسمية </a:t>
            </a:r>
            <a:r>
              <a:rPr lang="ar-SY" sz="2600" b="1" dirty="0" smtClean="0">
                <a:solidFill>
                  <a:prstClr val="black"/>
                </a:solidFill>
                <a:latin typeface="Sakkal Majalla" pitchFamily="2" charset="-78"/>
                <a:cs typeface="Sakkal Majalla" pitchFamily="2" charset="-78"/>
              </a:rPr>
              <a:t> </a:t>
            </a:r>
            <a:r>
              <a:rPr lang="ar-SA" sz="2600" b="1" dirty="0" smtClean="0">
                <a:solidFill>
                  <a:prstClr val="black"/>
                </a:solidFill>
                <a:latin typeface="Sakkal Majalla" pitchFamily="2" charset="-78"/>
                <a:cs typeface="Sakkal Majalla" pitchFamily="2" charset="-78"/>
              </a:rPr>
              <a:t>( </a:t>
            </a:r>
            <a:r>
              <a:rPr lang="ar-SA" sz="2600" b="1" dirty="0">
                <a:solidFill>
                  <a:prstClr val="black"/>
                </a:solidFill>
                <a:latin typeface="Sakkal Majalla" pitchFamily="2" charset="-78"/>
                <a:cs typeface="Sakkal Majalla" pitchFamily="2" charset="-78"/>
              </a:rPr>
              <a:t>نفط ) بالعربية إلى التسمية اليونانية القديمة </a:t>
            </a:r>
            <a:r>
              <a:rPr lang="en-US" sz="2600" b="1" dirty="0" err="1">
                <a:solidFill>
                  <a:prstClr val="black"/>
                </a:solidFill>
                <a:latin typeface="Sakkal Majalla" pitchFamily="2" charset="-78"/>
                <a:cs typeface="Sakkal Majalla" pitchFamily="2" charset="-78"/>
              </a:rPr>
              <a:t>Napta</a:t>
            </a:r>
            <a:r>
              <a:rPr lang="ar-SA" sz="2600" b="1" dirty="0">
                <a:solidFill>
                  <a:prstClr val="black"/>
                </a:solidFill>
                <a:latin typeface="Sakkal Majalla" pitchFamily="2" charset="-78"/>
                <a:cs typeface="Sakkal Majalla" pitchFamily="2" charset="-78"/>
              </a:rPr>
              <a:t> أو </a:t>
            </a:r>
            <a:r>
              <a:rPr lang="en-US" sz="2600" b="1" dirty="0" err="1">
                <a:solidFill>
                  <a:prstClr val="black"/>
                </a:solidFill>
                <a:latin typeface="Sakkal Majalla" pitchFamily="2" charset="-78"/>
                <a:cs typeface="Sakkal Majalla" pitchFamily="2" charset="-78"/>
              </a:rPr>
              <a:t>Naphta</a:t>
            </a:r>
            <a:r>
              <a:rPr lang="ar-SA" sz="2600" b="1" dirty="0">
                <a:solidFill>
                  <a:prstClr val="black"/>
                </a:solidFill>
                <a:latin typeface="Sakkal Majalla" pitchFamily="2" charset="-78"/>
                <a:cs typeface="Sakkal Majalla" pitchFamily="2" charset="-78"/>
              </a:rPr>
              <a:t> المأخوذة عن سكان شرق البحر الأبيض المتوسط، أما التسمية الأوربية </a:t>
            </a:r>
            <a:r>
              <a:rPr lang="en-US" sz="2600" b="1" dirty="0">
                <a:solidFill>
                  <a:prstClr val="black"/>
                </a:solidFill>
                <a:latin typeface="Sakkal Majalla" pitchFamily="2" charset="-78"/>
                <a:cs typeface="Sakkal Majalla" pitchFamily="2" charset="-78"/>
              </a:rPr>
              <a:t>Petroleum</a:t>
            </a:r>
            <a:r>
              <a:rPr lang="ar-SA" sz="2600" b="1" dirty="0">
                <a:solidFill>
                  <a:prstClr val="black"/>
                </a:solidFill>
                <a:latin typeface="Sakkal Majalla" pitchFamily="2" charset="-78"/>
                <a:cs typeface="Sakkal Majalla" pitchFamily="2" charset="-78"/>
              </a:rPr>
              <a:t> أو </a:t>
            </a:r>
            <a:r>
              <a:rPr lang="en-US" sz="2600" b="1" dirty="0">
                <a:solidFill>
                  <a:prstClr val="black"/>
                </a:solidFill>
                <a:latin typeface="Sakkal Majalla" pitchFamily="2" charset="-78"/>
                <a:cs typeface="Sakkal Majalla" pitchFamily="2" charset="-78"/>
              </a:rPr>
              <a:t>Petrol</a:t>
            </a:r>
            <a:r>
              <a:rPr lang="ar-SA" sz="2600" b="1" dirty="0">
                <a:solidFill>
                  <a:prstClr val="black"/>
                </a:solidFill>
                <a:latin typeface="Sakkal Majalla" pitchFamily="2" charset="-78"/>
                <a:cs typeface="Sakkal Majalla" pitchFamily="2" charset="-78"/>
              </a:rPr>
              <a:t> فقد أخذت من اليونانية القديمة التي تتكون من مقطعين </a:t>
            </a:r>
            <a:r>
              <a:rPr lang="en-US" sz="2600" b="1" dirty="0">
                <a:solidFill>
                  <a:prstClr val="black"/>
                </a:solidFill>
                <a:latin typeface="Sakkal Majalla" pitchFamily="2" charset="-78"/>
                <a:cs typeface="Sakkal Majalla" pitchFamily="2" charset="-78"/>
              </a:rPr>
              <a:t>Petra</a:t>
            </a:r>
            <a:r>
              <a:rPr lang="ar-SA" sz="2600" b="1" dirty="0">
                <a:solidFill>
                  <a:prstClr val="black"/>
                </a:solidFill>
                <a:latin typeface="Sakkal Majalla" pitchFamily="2" charset="-78"/>
                <a:cs typeface="Sakkal Majalla" pitchFamily="2" charset="-78"/>
              </a:rPr>
              <a:t> وتعني صخر و </a:t>
            </a:r>
            <a:r>
              <a:rPr lang="en-US" sz="2600" b="1" dirty="0" err="1">
                <a:solidFill>
                  <a:prstClr val="black"/>
                </a:solidFill>
                <a:latin typeface="Sakkal Majalla" pitchFamily="2" charset="-78"/>
                <a:cs typeface="Sakkal Majalla" pitchFamily="2" charset="-78"/>
              </a:rPr>
              <a:t>Oleum</a:t>
            </a:r>
            <a:r>
              <a:rPr lang="ar-SA" sz="2600" b="1" dirty="0">
                <a:solidFill>
                  <a:prstClr val="black"/>
                </a:solidFill>
                <a:latin typeface="Sakkal Majalla" pitchFamily="2" charset="-78"/>
                <a:cs typeface="Sakkal Majalla" pitchFamily="2" charset="-78"/>
              </a:rPr>
              <a:t> وتعني زيت وبهذا يكون معنى الكلمة زيت الصخر.</a:t>
            </a:r>
            <a:endParaRPr lang="ar-SY" sz="2600" b="1" dirty="0">
              <a:solidFill>
                <a:prstClr val="black"/>
              </a:solidFill>
              <a:latin typeface="Sakkal Majalla" pitchFamily="2" charset="-78"/>
              <a:cs typeface="Sakkal Majalla" pitchFamily="2" charset="-78"/>
            </a:endParaRPr>
          </a:p>
          <a:p>
            <a:pPr marL="0" lvl="0" indent="363538" algn="just">
              <a:buNone/>
              <a:defRPr/>
            </a:pPr>
            <a:r>
              <a:rPr lang="ar-SA" sz="2600" b="1" dirty="0">
                <a:solidFill>
                  <a:prstClr val="black"/>
                </a:solidFill>
                <a:latin typeface="Sakkal Majalla" pitchFamily="2" charset="-78"/>
                <a:cs typeface="Sakkal Majalla" pitchFamily="2" charset="-78"/>
              </a:rPr>
              <a:t>تعود معرفة النفط إلى أكثر من 5000 سنة عندما استخدمه سكان حوض البحر الأبيض المتوسط وحوض دجلة والفرات، من السومريين والأكاديين، حيث كانت هذه المادة تظهر على سطح الأرض، وقد استخدموها في البداية في بناء المساكن كمادة لاصقة</a:t>
            </a:r>
            <a:r>
              <a:rPr lang="ar-SY" sz="2600" b="1" dirty="0">
                <a:solidFill>
                  <a:prstClr val="black"/>
                </a:solidFill>
                <a:latin typeface="Sakkal Majalla" pitchFamily="2" charset="-78"/>
                <a:cs typeface="Sakkal Majalla" pitchFamily="2" charset="-78"/>
              </a:rPr>
              <a:t> </a:t>
            </a:r>
            <a:r>
              <a:rPr lang="ar-SA" sz="2600" b="1" dirty="0">
                <a:solidFill>
                  <a:prstClr val="black"/>
                </a:solidFill>
                <a:latin typeface="Sakkal Majalla" pitchFamily="2" charset="-78"/>
                <a:cs typeface="Sakkal Majalla" pitchFamily="2" charset="-78"/>
              </a:rPr>
              <a:t>( ملاط )، أو في تغطية سطوح المنازل وفي بناء الطرق وطلاء السفن.</a:t>
            </a:r>
            <a:endParaRPr lang="en-US" sz="2600" b="1" dirty="0">
              <a:solidFill>
                <a:prstClr val="black"/>
              </a:solidFill>
              <a:latin typeface="Sakkal Majalla" pitchFamily="2" charset="-78"/>
              <a:cs typeface="Sakkal Majalla" pitchFamily="2" charset="-78"/>
            </a:endParaRPr>
          </a:p>
        </p:txBody>
      </p:sp>
    </p:spTree>
    <p:extLst>
      <p:ext uri="{BB962C8B-B14F-4D97-AF65-F5344CB8AC3E}">
        <p14:creationId xmlns:p14="http://schemas.microsoft.com/office/powerpoint/2010/main" val="40062904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620688"/>
            <a:ext cx="8229600" cy="5688632"/>
          </a:xfrm>
        </p:spPr>
        <p:txBody>
          <a:bodyPr/>
          <a:lstStyle/>
          <a:p>
            <a:pPr lvl="0"/>
            <a:r>
              <a:rPr lang="ar-SA" b="1" dirty="0">
                <a:solidFill>
                  <a:srgbClr val="FF0000"/>
                </a:solidFill>
                <a:latin typeface="Sakkal Majalla" pitchFamily="2" charset="-78"/>
                <a:cs typeface="Sakkal Majalla" pitchFamily="2" charset="-78"/>
              </a:rPr>
              <a:t>في المجال السياسي</a:t>
            </a:r>
            <a:endParaRPr lang="en-US" dirty="0">
              <a:solidFill>
                <a:srgbClr val="FF0000"/>
              </a:solidFill>
              <a:latin typeface="Sakkal Majalla" pitchFamily="2" charset="-78"/>
              <a:cs typeface="Sakkal Majalla" pitchFamily="2" charset="-78"/>
            </a:endParaRPr>
          </a:p>
          <a:p>
            <a:pPr algn="just"/>
            <a:r>
              <a:rPr lang="ar-SY" sz="2600" b="1" dirty="0">
                <a:latin typeface="Sakkal Majalla" pitchFamily="2" charset="-78"/>
                <a:cs typeface="Sakkal Majalla" pitchFamily="2" charset="-78"/>
              </a:rPr>
              <a:t>بدأ الدور السياسي للنفط يتعاظم منذ أن بدأ الاعتماد عليه كمصدر للطاقة وكمادة أولية للصناعة، فأصبحت </a:t>
            </a:r>
            <a:r>
              <a:rPr lang="ar-SY" sz="2600" b="1" dirty="0">
                <a:solidFill>
                  <a:srgbClr val="FF0000"/>
                </a:solidFill>
                <a:latin typeface="Sakkal Majalla" pitchFamily="2" charset="-78"/>
                <a:cs typeface="Sakkal Majalla" pitchFamily="2" charset="-78"/>
              </a:rPr>
              <a:t>مسألة التزود به وتأمين طرق نقله وتحديد أسعاره في مقدمة العلاقات السياسية والدولية،</a:t>
            </a:r>
            <a:r>
              <a:rPr lang="ar-SY" sz="2600" b="1" dirty="0">
                <a:latin typeface="Sakkal Majalla" pitchFamily="2" charset="-78"/>
                <a:cs typeface="Sakkal Majalla" pitchFamily="2" charset="-78"/>
              </a:rPr>
              <a:t> ومما زاد في أهميته استعماله في الأغراض الصناعية والعسكرية، فأصبح </a:t>
            </a:r>
            <a:r>
              <a:rPr lang="ar-SY" sz="2600" b="1" dirty="0">
                <a:solidFill>
                  <a:srgbClr val="FF0000"/>
                </a:solidFill>
                <a:latin typeface="Sakkal Majalla" pitchFamily="2" charset="-78"/>
                <a:cs typeface="Sakkal Majalla" pitchFamily="2" charset="-78"/>
              </a:rPr>
              <a:t>هم الدول الصناعية الحصول على النصيب الأكبر من الامتيازات النفطية</a:t>
            </a:r>
            <a:r>
              <a:rPr lang="ar-SY" sz="2600" b="1" dirty="0">
                <a:latin typeface="Sakkal Majalla" pitchFamily="2" charset="-78"/>
                <a:cs typeface="Sakkal Majalla" pitchFamily="2" charset="-78"/>
              </a:rPr>
              <a:t>، فاحتدم الصراع بين الدول والشركات النفطية حتى أصبحت المصالح النفطية لهذه الدول والشركات هي التي ترسم السياسات الخارجية لها، </a:t>
            </a:r>
            <a:r>
              <a:rPr lang="ar-SY" sz="2600" b="1" dirty="0">
                <a:solidFill>
                  <a:srgbClr val="FF0000"/>
                </a:solidFill>
                <a:latin typeface="Sakkal Majalla" pitchFamily="2" charset="-78"/>
                <a:cs typeface="Sakkal Majalla" pitchFamily="2" charset="-78"/>
              </a:rPr>
              <a:t>وأصبح النفط سيد العلاقات الدولية والموجه الرئيس للتاريخ السياسي والاقتصادي لتلك الدول، </a:t>
            </a:r>
            <a:r>
              <a:rPr lang="ar-SY" sz="2600" b="1" dirty="0">
                <a:latin typeface="Sakkal Majalla" pitchFamily="2" charset="-78"/>
                <a:cs typeface="Sakkal Majalla" pitchFamily="2" charset="-78"/>
              </a:rPr>
              <a:t>فالحروب التي نشبت بين الدول الكبرى في منتصف القرن التاسع عشر لاقتسام تراث الإمبراطورية العثمانية كان هدفها السعي وراء نفط الشرق الأوسط، وكذلك التسويات والاتفاقيات التي أعقبت </a:t>
            </a:r>
            <a:r>
              <a:rPr lang="ar-SY" sz="2600" b="1" dirty="0" smtClean="0">
                <a:latin typeface="Sakkal Majalla" pitchFamily="2" charset="-78"/>
                <a:cs typeface="Sakkal Majalla" pitchFamily="2" charset="-78"/>
              </a:rPr>
              <a:t>الحربين </a:t>
            </a:r>
            <a:r>
              <a:rPr lang="ar-SY" sz="2600" b="1" dirty="0">
                <a:latin typeface="Sakkal Majalla" pitchFamily="2" charset="-78"/>
                <a:cs typeface="Sakkal Majalla" pitchFamily="2" charset="-78"/>
              </a:rPr>
              <a:t>العالميتين الأولى والثانية، كان من أبرز أهدافها السيطرة على منابع النفط في العالم.</a:t>
            </a:r>
            <a:endParaRPr lang="en-US" sz="2600" b="1" dirty="0">
              <a:latin typeface="Sakkal Majalla" pitchFamily="2" charset="-78"/>
              <a:cs typeface="Sakkal Majalla" pitchFamily="2" charset="-78"/>
            </a:endParaRPr>
          </a:p>
          <a:p>
            <a:endParaRPr lang="ar-SA" dirty="0">
              <a:latin typeface="Sakkal Majalla" pitchFamily="2" charset="-78"/>
              <a:cs typeface="Sakkal Majalla" pitchFamily="2" charset="-78"/>
            </a:endParaRPr>
          </a:p>
        </p:txBody>
      </p:sp>
    </p:spTree>
    <p:extLst>
      <p:ext uri="{BB962C8B-B14F-4D97-AF65-F5344CB8AC3E}">
        <p14:creationId xmlns:p14="http://schemas.microsoft.com/office/powerpoint/2010/main" val="155979577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548680"/>
            <a:ext cx="8229600" cy="5760640"/>
          </a:xfrm>
        </p:spPr>
        <p:txBody>
          <a:bodyPr/>
          <a:lstStyle/>
          <a:p>
            <a:pPr marL="0" indent="363538" algn="just">
              <a:buNone/>
            </a:pPr>
            <a:r>
              <a:rPr lang="ar-SY" sz="2600" b="1" dirty="0">
                <a:latin typeface="Sakkal Majalla" pitchFamily="2" charset="-78"/>
                <a:cs typeface="Sakkal Majalla" pitchFamily="2" charset="-78"/>
              </a:rPr>
              <a:t>وتعاظم الدور السياسي للنفط بشكل كبير في النصف الثاني من القرن العشرين، وقد </a:t>
            </a:r>
            <a:r>
              <a:rPr lang="ar-SY" sz="2600" b="1" dirty="0">
                <a:solidFill>
                  <a:srgbClr val="FF0000"/>
                </a:solidFill>
                <a:latin typeface="Sakkal Majalla" pitchFamily="2" charset="-78"/>
                <a:cs typeface="Sakkal Majalla" pitchFamily="2" charset="-78"/>
              </a:rPr>
              <a:t>برز هذا الدور بشكل فعال في الحروب التي شهدتها المنطقة العربية العدوان الثلاثي على مصر عام 1956، وحرب 1967 وحرب تشرين التحريرية عام 1973،</a:t>
            </a:r>
            <a:r>
              <a:rPr lang="ar-SY" sz="2600" b="1" dirty="0">
                <a:latin typeface="Sakkal Majalla" pitchFamily="2" charset="-78"/>
                <a:cs typeface="Sakkal Majalla" pitchFamily="2" charset="-78"/>
              </a:rPr>
              <a:t> عندما شكل حظر النفط من قبل الدول العربية على الدول والشركات التي ساعدت إسرائيل في الحرب، منعطفاً تاريخياً في مجرى العلاقات السياسية الدولية، إلى </a:t>
            </a:r>
            <a:r>
              <a:rPr lang="ar-SY" sz="2600" b="1" dirty="0" smtClean="0">
                <a:latin typeface="Sakkal Majalla" pitchFamily="2" charset="-78"/>
                <a:cs typeface="Sakkal Majalla" pitchFamily="2" charset="-78"/>
              </a:rPr>
              <a:t>الحرب </a:t>
            </a:r>
            <a:r>
              <a:rPr lang="ar-SY" sz="2600" b="1" dirty="0">
                <a:latin typeface="Sakkal Majalla" pitchFamily="2" charset="-78"/>
                <a:cs typeface="Sakkal Majalla" pitchFamily="2" charset="-78"/>
              </a:rPr>
              <a:t>العراقية الإيرانية، وحرب الخليج الأولى عام 1991، واحتلال العراق عام 2003، فقد كان النفط في كل تلك الحروب الدافع الأساسي من </a:t>
            </a:r>
            <a:r>
              <a:rPr lang="ar-SY" sz="2600" b="1" dirty="0" smtClean="0">
                <a:latin typeface="Sakkal Majalla" pitchFamily="2" charset="-78"/>
                <a:cs typeface="Sakkal Majalla" pitchFamily="2" charset="-78"/>
              </a:rPr>
              <a:t>ورائها.</a:t>
            </a:r>
            <a:endParaRPr lang="ar-SY" sz="2600" b="1" dirty="0">
              <a:latin typeface="Sakkal Majalla" pitchFamily="2" charset="-78"/>
              <a:cs typeface="Sakkal Majalla" pitchFamily="2" charset="-78"/>
            </a:endParaRPr>
          </a:p>
          <a:p>
            <a:pPr marL="0" indent="363538" algn="just">
              <a:buNone/>
            </a:pPr>
            <a:r>
              <a:rPr lang="ar-SY" sz="2600" b="1" dirty="0" smtClean="0">
                <a:latin typeface="Sakkal Majalla" pitchFamily="2" charset="-78"/>
                <a:cs typeface="Sakkal Majalla" pitchFamily="2" charset="-78"/>
              </a:rPr>
              <a:t>وقد </a:t>
            </a:r>
            <a:r>
              <a:rPr lang="ar-SY" sz="2600" b="1" dirty="0">
                <a:solidFill>
                  <a:srgbClr val="FF0000"/>
                </a:solidFill>
                <a:latin typeface="Sakkal Majalla" pitchFamily="2" charset="-78"/>
                <a:cs typeface="Sakkal Majalla" pitchFamily="2" charset="-78"/>
              </a:rPr>
              <a:t>امتد دور النفط في المجال السياسي إلى المؤتمرات والمفاوضات التي أعقبت تلك الحروب</a:t>
            </a:r>
            <a:r>
              <a:rPr lang="ar-SY" sz="2600" b="1" dirty="0">
                <a:latin typeface="Sakkal Majalla" pitchFamily="2" charset="-78"/>
                <a:cs typeface="Sakkal Majalla" pitchFamily="2" charset="-78"/>
              </a:rPr>
              <a:t>، فكان من أهم البنود  التي دارت حولها مناقشات كامب ديفيد، وبهذا الصدد يقول وزير الخارجية السابق هنري كيسنجر للرئيس المصري أنور السادات أثناء المباحثات بعد حرب تشرين لإيجاد حل سلمي بين العرب والكيان الصهيوني " سيادة الرئيس إني لا استطيع أن أفكر في سياسة مشتركة بعيدة المدى مهما بدت مغرية لنا بينما سيف الحظر البترولي فوق </a:t>
            </a:r>
            <a:r>
              <a:rPr lang="ar-SY" sz="2600" b="1" dirty="0" smtClean="0">
                <a:latin typeface="Sakkal Majalla" pitchFamily="2" charset="-78"/>
                <a:cs typeface="Sakkal Majalla" pitchFamily="2" charset="-78"/>
              </a:rPr>
              <a:t>رؤوسنا".</a:t>
            </a:r>
            <a:endParaRPr lang="en-US" sz="2600" b="1" dirty="0">
              <a:latin typeface="Sakkal Majalla" pitchFamily="2" charset="-78"/>
              <a:cs typeface="Sakkal Majalla" pitchFamily="2" charset="-78"/>
            </a:endParaRPr>
          </a:p>
          <a:p>
            <a:endParaRPr lang="ar-SA" dirty="0">
              <a:latin typeface="Sakkal Majalla" pitchFamily="2" charset="-78"/>
              <a:cs typeface="Sakkal Majalla" pitchFamily="2" charset="-78"/>
            </a:endParaRPr>
          </a:p>
        </p:txBody>
      </p:sp>
    </p:spTree>
    <p:extLst>
      <p:ext uri="{BB962C8B-B14F-4D97-AF65-F5344CB8AC3E}">
        <p14:creationId xmlns:p14="http://schemas.microsoft.com/office/powerpoint/2010/main" val="407025263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692696"/>
            <a:ext cx="8229600" cy="5472608"/>
          </a:xfrm>
        </p:spPr>
        <p:txBody>
          <a:bodyPr/>
          <a:lstStyle/>
          <a:p>
            <a:pPr marL="0" indent="449263" algn="just">
              <a:buNone/>
            </a:pPr>
            <a:r>
              <a:rPr lang="ar-SY" sz="2400" b="1" dirty="0">
                <a:latin typeface="Sakkal Majalla" pitchFamily="2" charset="-78"/>
                <a:cs typeface="Sakkal Majalla" pitchFamily="2" charset="-78"/>
              </a:rPr>
              <a:t>كما </a:t>
            </a:r>
            <a:r>
              <a:rPr lang="ar-SY" sz="2400" b="1" dirty="0">
                <a:solidFill>
                  <a:srgbClr val="FF0000"/>
                </a:solidFill>
                <a:latin typeface="Sakkal Majalla" pitchFamily="2" charset="-78"/>
                <a:cs typeface="Sakkal Majalla" pitchFamily="2" charset="-78"/>
              </a:rPr>
              <a:t>سيطر النفط على محادثات ما يسمى بحوار الشمال والجنوب</a:t>
            </a:r>
            <a:r>
              <a:rPr lang="ar-SY" sz="2400" b="1" dirty="0">
                <a:latin typeface="Sakkal Majalla" pitchFamily="2" charset="-78"/>
                <a:cs typeface="Sakkal Majalla" pitchFamily="2" charset="-78"/>
              </a:rPr>
              <a:t>، والحوار العربي الأوربي ومفاوضات السلام بين العرب والكيان الصهيوني، حتى أصبح من غير الممكن الفصل بين السياسة والنفط لأنه أصبح مادة استراتيجية بقدر ما هو مادة اقتصادية </a:t>
            </a:r>
            <a:r>
              <a:rPr lang="ar-SY" sz="2400" b="1" dirty="0" smtClean="0">
                <a:latin typeface="Sakkal Majalla" pitchFamily="2" charset="-78"/>
                <a:cs typeface="Sakkal Majalla" pitchFamily="2" charset="-78"/>
              </a:rPr>
              <a:t>وتجارية.</a:t>
            </a:r>
            <a:endParaRPr lang="ar-SY" sz="2400" b="1" dirty="0">
              <a:latin typeface="Sakkal Majalla" pitchFamily="2" charset="-78"/>
              <a:cs typeface="Sakkal Majalla" pitchFamily="2" charset="-78"/>
            </a:endParaRPr>
          </a:p>
          <a:p>
            <a:pPr marL="0" indent="449263" algn="just">
              <a:buNone/>
            </a:pPr>
            <a:r>
              <a:rPr lang="ar-SY" sz="2400" b="1" dirty="0" smtClean="0">
                <a:latin typeface="Sakkal Majalla" pitchFamily="2" charset="-78"/>
                <a:cs typeface="Sakkal Majalla" pitchFamily="2" charset="-78"/>
              </a:rPr>
              <a:t>وقد </a:t>
            </a:r>
            <a:r>
              <a:rPr lang="ar-SY" sz="2400" b="1" dirty="0">
                <a:latin typeface="Sakkal Majalla" pitchFamily="2" charset="-78"/>
                <a:cs typeface="Sakkal Majalla" pitchFamily="2" charset="-78"/>
              </a:rPr>
              <a:t>أوجد النفط بحكم توزعه غير المتساوي وصفته الدولية شبكة معقدة من المصالح الاقتصادية والسياسية في العالم، وتوزعت هذه المصالح بين الدول التي تمتلك النفط والدول التي تستهلكه والدول التي ينقل عبر أراضيها، ثم بينها وبين الشركات النفطية الكبرى والتي تحتكر صناعة النفط بجميع مراحلها، فأصبح النفط عنواناً للعلاقات الدولية في حالتي السلم والحرب، وفي هذا يقول المستشار السابق للعلاقات الدولية والإعلام في منظمة الأقطار العربية المصدرة للبترول " طالما أن النفط هو العامل الأول في إنتاج الطاقة فسيظل عاملاً مؤثراً في العلاقات الدولية إلى أن توجد بدائل للطاقة تحل محل النفط... ولكن إلى أن توجد مثل هذه البدائل سيظل الطلب على النفط متزايداً... وبالتالي سيستمر حتى ذلك الوقت عاملاً فعالاً في العلاقات الدولية وسيستمر وصف هذا الدور دولياً وتاريخياً على أنه دور </a:t>
            </a:r>
            <a:r>
              <a:rPr lang="ar-SY" sz="2400" b="1" dirty="0" smtClean="0">
                <a:latin typeface="Sakkal Majalla" pitchFamily="2" charset="-78"/>
                <a:cs typeface="Sakkal Majalla" pitchFamily="2" charset="-78"/>
              </a:rPr>
              <a:t>النفط </a:t>
            </a:r>
            <a:r>
              <a:rPr lang="ar-SY" sz="2400" b="1" dirty="0">
                <a:latin typeface="Sakkal Majalla" pitchFamily="2" charset="-78"/>
                <a:cs typeface="Sakkal Majalla" pitchFamily="2" charset="-78"/>
              </a:rPr>
              <a:t>"</a:t>
            </a:r>
            <a:r>
              <a:rPr lang="ar-SY" sz="2400" b="1" baseline="30000" dirty="0">
                <a:latin typeface="Sakkal Majalla" pitchFamily="2" charset="-78"/>
                <a:cs typeface="Sakkal Majalla" pitchFamily="2" charset="-78"/>
              </a:rPr>
              <a:t> </a:t>
            </a:r>
            <a:r>
              <a:rPr lang="ar-SY" sz="2400" b="1" dirty="0">
                <a:latin typeface="Sakkal Majalla" pitchFamily="2" charset="-78"/>
                <a:cs typeface="Sakkal Majalla" pitchFamily="2" charset="-78"/>
              </a:rPr>
              <a:t>.</a:t>
            </a:r>
            <a:endParaRPr lang="en-US" sz="2400" b="1" dirty="0">
              <a:latin typeface="Sakkal Majalla" pitchFamily="2" charset="-78"/>
              <a:cs typeface="Sakkal Majalla" pitchFamily="2" charset="-78"/>
            </a:endParaRPr>
          </a:p>
          <a:p>
            <a:endParaRPr lang="ar-SA" dirty="0">
              <a:latin typeface="Sakkal Majalla" pitchFamily="2" charset="-78"/>
              <a:cs typeface="Sakkal Majalla" pitchFamily="2" charset="-78"/>
            </a:endParaRPr>
          </a:p>
        </p:txBody>
      </p:sp>
    </p:spTree>
    <p:extLst>
      <p:ext uri="{BB962C8B-B14F-4D97-AF65-F5344CB8AC3E}">
        <p14:creationId xmlns:p14="http://schemas.microsoft.com/office/powerpoint/2010/main" val="23083210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80728"/>
            <a:ext cx="8229600" cy="5145435"/>
          </a:xfrm>
        </p:spPr>
        <p:txBody>
          <a:bodyPr/>
          <a:lstStyle/>
          <a:p>
            <a:pPr marL="0" indent="363538" algn="just">
              <a:buNone/>
            </a:pPr>
            <a:r>
              <a:rPr lang="ar-SY" sz="2600" b="1" dirty="0" smtClean="0">
                <a:latin typeface="Sakkal Majalla" pitchFamily="2" charset="-78"/>
                <a:cs typeface="Sakkal Majalla" pitchFamily="2" charset="-78"/>
              </a:rPr>
              <a:t>كما </a:t>
            </a:r>
            <a:r>
              <a:rPr lang="ar-SY" sz="2600" b="1" dirty="0">
                <a:latin typeface="Sakkal Majalla" pitchFamily="2" charset="-78"/>
                <a:cs typeface="Sakkal Majalla" pitchFamily="2" charset="-78"/>
              </a:rPr>
              <a:t>استخدم النفط كسلاح ضغط سياسي في مناسبات عديدة، فقد استعملته الشركات النفطية للضغط على الحكومات التي أممت نفطها أو التي حاولت أن تتمرد على عقود الامتيازات أو بسبب المنافسة كما حدث مع إيران  بعد تأميم بترولها عام 1951،كما استخدمته الدول المنتجة له لبلوغ أهداف سياسية أو لتحسين أوضاعها الاقتصادية، كما فعلت الدول </a:t>
            </a:r>
            <a:r>
              <a:rPr lang="ar-SY" sz="2600" b="1" dirty="0" smtClean="0">
                <a:latin typeface="Sakkal Majalla" pitchFamily="2" charset="-78"/>
                <a:cs typeface="Sakkal Majalla" pitchFamily="2" charset="-78"/>
              </a:rPr>
              <a:t>العربية </a:t>
            </a:r>
            <a:r>
              <a:rPr lang="ar-SY" sz="2600" b="1" dirty="0">
                <a:latin typeface="Sakkal Majalla" pitchFamily="2" charset="-78"/>
                <a:cs typeface="Sakkal Majalla" pitchFamily="2" charset="-78"/>
              </a:rPr>
              <a:t>عام 1956إثر العدوان الثلاثي على مصر وأثناء حرب عام 1967، وفي عام 1973 إثر حرب تشرين التحريرية، كما </a:t>
            </a:r>
            <a:r>
              <a:rPr lang="ar-SY" sz="2600" b="1" dirty="0">
                <a:solidFill>
                  <a:srgbClr val="FF0000"/>
                </a:solidFill>
                <a:latin typeface="Sakkal Majalla" pitchFamily="2" charset="-78"/>
                <a:cs typeface="Sakkal Majalla" pitchFamily="2" charset="-78"/>
              </a:rPr>
              <a:t>استعملته الهيئات الدولية للضغط على دول رأت أنها حادت عن الإجماع الدولي، ومن أبرز الأمثلة على ذلك قرار مجلس الأمن رقم لعام 1991بحظر تصدير النفط العراقي بعد الغزو العراقي للكويت، </a:t>
            </a:r>
            <a:r>
              <a:rPr lang="ar-SY" sz="2600" b="1" dirty="0">
                <a:latin typeface="Sakkal Majalla" pitchFamily="2" charset="-78"/>
                <a:cs typeface="Sakkal Majalla" pitchFamily="2" charset="-78"/>
              </a:rPr>
              <a:t>وأيضاً قرار مجلس الأمن بفرض الحصار على ليبيا ومنعها من تصدير نفطها بسبب حادثة لوكربي، وما يقوم به الاتحاد الأوربي بمقاطعة إيران وفرض عقوبات على الشركات النفطية التي تتعامل معها. </a:t>
            </a:r>
            <a:endParaRPr lang="en-US" sz="2600" b="1" dirty="0">
              <a:latin typeface="Sakkal Majalla" pitchFamily="2" charset="-78"/>
              <a:cs typeface="Sakkal Majalla" pitchFamily="2" charset="-78"/>
            </a:endParaRPr>
          </a:p>
          <a:p>
            <a:endParaRPr lang="ar-SA" dirty="0">
              <a:latin typeface="Sakkal Majalla" pitchFamily="2" charset="-78"/>
              <a:cs typeface="Sakkal Majalla" pitchFamily="2" charset="-78"/>
            </a:endParaRPr>
          </a:p>
        </p:txBody>
      </p:sp>
    </p:spTree>
    <p:extLst>
      <p:ext uri="{BB962C8B-B14F-4D97-AF65-F5344CB8AC3E}">
        <p14:creationId xmlns:p14="http://schemas.microsoft.com/office/powerpoint/2010/main" val="29361829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6712"/>
            <a:ext cx="8229600" cy="5289451"/>
          </a:xfrm>
        </p:spPr>
        <p:txBody>
          <a:bodyPr/>
          <a:lstStyle/>
          <a:p>
            <a:pPr lvl="0" fontAlgn="base">
              <a:spcAft>
                <a:spcPct val="0"/>
              </a:spcAft>
              <a:buClr>
                <a:srgbClr val="F0A22E"/>
              </a:buClr>
              <a:buSzPct val="70000"/>
              <a:buFont typeface="Wingdings 2" pitchFamily="18" charset="2"/>
              <a:buChar char=""/>
            </a:pPr>
            <a:r>
              <a:rPr lang="ar-SA" sz="2800" b="1" dirty="0">
                <a:latin typeface="Sakkal Majalla" pitchFamily="2" charset="-78"/>
                <a:cs typeface="Sakkal Majalla" pitchFamily="2" charset="-78"/>
              </a:rPr>
              <a:t>معرفة المصريين القدماء</a:t>
            </a:r>
            <a:r>
              <a:rPr lang="ar-SY" sz="2800" b="1" dirty="0">
                <a:latin typeface="Sakkal Majalla" pitchFamily="2" charset="-78"/>
                <a:cs typeface="Sakkal Majalla" pitchFamily="2" charset="-78"/>
              </a:rPr>
              <a:t> نواحي طبية - التحنيط</a:t>
            </a:r>
            <a:endParaRPr lang="ar-SA" sz="2800" b="1" dirty="0">
              <a:latin typeface="Sakkal Majalla" pitchFamily="2" charset="-78"/>
              <a:cs typeface="Sakkal Majalla" pitchFamily="2" charset="-78"/>
            </a:endParaRPr>
          </a:p>
          <a:p>
            <a:pPr lvl="0" fontAlgn="base">
              <a:spcAft>
                <a:spcPct val="0"/>
              </a:spcAft>
              <a:buClr>
                <a:srgbClr val="F0A22E"/>
              </a:buClr>
              <a:buSzPct val="70000"/>
              <a:buFont typeface="Wingdings 2" pitchFamily="18" charset="2"/>
              <a:buChar char=""/>
            </a:pPr>
            <a:r>
              <a:rPr lang="ar-SA" sz="2800" b="1" dirty="0">
                <a:latin typeface="Sakkal Majalla" pitchFamily="2" charset="-78"/>
                <a:cs typeface="Sakkal Majalla" pitchFamily="2" charset="-78"/>
              </a:rPr>
              <a:t>معرفة الإغريق          هيرودوت                 النار الإغريقية</a:t>
            </a:r>
          </a:p>
          <a:p>
            <a:pPr lvl="0" algn="just" fontAlgn="base">
              <a:spcAft>
                <a:spcPct val="0"/>
              </a:spcAft>
              <a:buClr>
                <a:srgbClr val="F0A22E"/>
              </a:buClr>
              <a:buSzPct val="70000"/>
              <a:buFont typeface="Wingdings 2" pitchFamily="18" charset="2"/>
              <a:buChar char=""/>
            </a:pPr>
            <a:r>
              <a:rPr lang="ar-SA" sz="2800" b="1" dirty="0">
                <a:latin typeface="Sakkal Majalla" pitchFamily="2" charset="-78"/>
                <a:cs typeface="Sakkal Majalla" pitchFamily="2" charset="-78"/>
              </a:rPr>
              <a:t>القرطاجيون    استخدموه وتاجر</a:t>
            </a:r>
            <a:r>
              <a:rPr lang="ar-SY" sz="2800" b="1" dirty="0">
                <a:latin typeface="Sakkal Majalla" pitchFamily="2" charset="-78"/>
                <a:cs typeface="Sakkal Majalla" pitchFamily="2" charset="-78"/>
              </a:rPr>
              <a:t>وا</a:t>
            </a:r>
            <a:r>
              <a:rPr lang="ar-SA" sz="2800" b="1" dirty="0">
                <a:latin typeface="Sakkal Majalla" pitchFamily="2" charset="-78"/>
                <a:cs typeface="Sakkal Majalla" pitchFamily="2" charset="-78"/>
              </a:rPr>
              <a:t> فيه وحفظوا سراً أماكن وجوده</a:t>
            </a:r>
          </a:p>
          <a:p>
            <a:pPr lvl="0" fontAlgn="base">
              <a:spcAft>
                <a:spcPct val="0"/>
              </a:spcAft>
              <a:buClr>
                <a:srgbClr val="F0A22E"/>
              </a:buClr>
              <a:buSzPct val="70000"/>
              <a:buFont typeface="Wingdings 2" pitchFamily="18" charset="2"/>
              <a:buChar char=""/>
            </a:pPr>
            <a:r>
              <a:rPr lang="ar-SA" sz="2800" b="1" dirty="0">
                <a:latin typeface="Sakkal Majalla" pitchFamily="2" charset="-78"/>
                <a:cs typeface="Sakkal Majalla" pitchFamily="2" charset="-78"/>
              </a:rPr>
              <a:t>ورث العرب معرفة النفط عن أجدادهم الفينيقيين</a:t>
            </a:r>
          </a:p>
          <a:p>
            <a:pPr lvl="0" fontAlgn="base">
              <a:spcAft>
                <a:spcPct val="0"/>
              </a:spcAft>
              <a:buClr>
                <a:srgbClr val="F0A22E"/>
              </a:buClr>
              <a:buSzPct val="70000"/>
              <a:buFont typeface="Wingdings 2" pitchFamily="18" charset="2"/>
              <a:buChar char=""/>
            </a:pPr>
            <a:r>
              <a:rPr lang="ar-SA" sz="2800" b="1" dirty="0">
                <a:latin typeface="Sakkal Majalla" pitchFamily="2" charset="-78"/>
                <a:cs typeface="Sakkal Majalla" pitchFamily="2" charset="-78"/>
              </a:rPr>
              <a:t>واستخدموه في مختلف نواحي حياتهم، ولاسيما الطب والحرب</a:t>
            </a:r>
          </a:p>
          <a:p>
            <a:pPr lvl="0" algn="just" fontAlgn="base">
              <a:spcAft>
                <a:spcPct val="0"/>
              </a:spcAft>
              <a:buClr>
                <a:srgbClr val="F0A22E"/>
              </a:buClr>
              <a:buSzPct val="70000"/>
              <a:buNone/>
            </a:pPr>
            <a:r>
              <a:rPr lang="ar-SA" sz="2800" b="1" dirty="0">
                <a:solidFill>
                  <a:srgbClr val="4E3B30"/>
                </a:solidFill>
                <a:latin typeface="Sakkal Majalla" pitchFamily="2" charset="-78"/>
                <a:cs typeface="Sakkal Majalla" pitchFamily="2" charset="-78"/>
              </a:rPr>
              <a:t>    </a:t>
            </a:r>
            <a:r>
              <a:rPr lang="ar-SA" sz="2800" b="1" dirty="0">
                <a:solidFill>
                  <a:srgbClr val="7030A0"/>
                </a:solidFill>
                <a:latin typeface="Sakkal Majalla" pitchFamily="2" charset="-78"/>
                <a:cs typeface="Sakkal Majalla" pitchFamily="2" charset="-78"/>
              </a:rPr>
              <a:t>وصفه ابن البيطار بأنه صفو القار البابلي ولونه أبيض وقد يوجد منه الأسود، وله قوة تستلهب بها النار، كما أشار ابن سينا إلى النفط بقوله نافع لطيف وخصوصاً الأبيض منه، محلل ومذيب، مفتح السدود، نافع في أوجاع المفاصل ويسكن المغص ويكسر من برد الرحم وريحها.</a:t>
            </a:r>
            <a:endParaRPr lang="en-US" sz="2800" b="1" dirty="0">
              <a:solidFill>
                <a:srgbClr val="7030A0"/>
              </a:solidFill>
              <a:latin typeface="Sakkal Majalla" pitchFamily="2" charset="-78"/>
              <a:cs typeface="Sakkal Majalla" pitchFamily="2" charset="-78"/>
            </a:endParaRPr>
          </a:p>
          <a:p>
            <a:endParaRPr lang="ar-SA" dirty="0">
              <a:latin typeface="Sakkal Majalla" pitchFamily="2" charset="-78"/>
              <a:cs typeface="Sakkal Majalla" pitchFamily="2" charset="-78"/>
            </a:endParaRPr>
          </a:p>
        </p:txBody>
      </p:sp>
      <p:sp>
        <p:nvSpPr>
          <p:cNvPr id="4" name="سهم إلى اليسار 3"/>
          <p:cNvSpPr/>
          <p:nvPr/>
        </p:nvSpPr>
        <p:spPr>
          <a:xfrm>
            <a:off x="6089303" y="1513384"/>
            <a:ext cx="642937" cy="214312"/>
          </a:xfrm>
          <a:prstGeom prst="leftArrow">
            <a:avLst/>
          </a:prstGeom>
          <a:solidFill>
            <a:srgbClr val="FF0000"/>
          </a:solidFill>
          <a:ln w="19050" cap="flat" cmpd="sng" algn="ctr">
            <a:solidFill>
              <a:srgbClr val="F0A22E">
                <a:shade val="50000"/>
              </a:srgbClr>
            </a:solidFill>
            <a:prstDash val="solid"/>
          </a:ln>
          <a:effectLst/>
        </p:spPr>
        <p:txBody>
          <a:bodyPr rtlCol="1" anchor="ctr"/>
          <a:lstStyle/>
          <a:p>
            <a:pPr algn="ctr">
              <a:defRPr/>
            </a:pPr>
            <a:endParaRPr lang="ar-SA" kern="0">
              <a:solidFill>
                <a:sysClr val="window" lastClr="FFFFFF"/>
              </a:solidFill>
              <a:latin typeface="Times New Roman"/>
              <a:cs typeface="Times New Roman"/>
            </a:endParaRPr>
          </a:p>
        </p:txBody>
      </p:sp>
      <p:sp>
        <p:nvSpPr>
          <p:cNvPr id="5" name="سهم إلى اليسار 4"/>
          <p:cNvSpPr/>
          <p:nvPr/>
        </p:nvSpPr>
        <p:spPr>
          <a:xfrm>
            <a:off x="3779912" y="1513383"/>
            <a:ext cx="1224136" cy="214313"/>
          </a:xfrm>
          <a:prstGeom prst="leftArrow">
            <a:avLst/>
          </a:prstGeom>
          <a:solidFill>
            <a:srgbClr val="FF0000"/>
          </a:solidFill>
          <a:ln w="19050" cap="flat" cmpd="sng" algn="ctr">
            <a:solidFill>
              <a:srgbClr val="F0A22E">
                <a:shade val="50000"/>
              </a:srgbClr>
            </a:solidFill>
            <a:prstDash val="solid"/>
          </a:ln>
          <a:effectLst/>
        </p:spPr>
        <p:txBody>
          <a:bodyPr rtlCol="1" anchor="ctr"/>
          <a:lstStyle/>
          <a:p>
            <a:pPr algn="ctr">
              <a:defRPr/>
            </a:pPr>
            <a:endParaRPr lang="ar-SA" kern="0">
              <a:solidFill>
                <a:sysClr val="window" lastClr="FFFFFF"/>
              </a:solidFill>
              <a:latin typeface="Times New Roman"/>
              <a:cs typeface="Times New Roman"/>
            </a:endParaRPr>
          </a:p>
        </p:txBody>
      </p:sp>
    </p:spTree>
    <p:extLst>
      <p:ext uri="{BB962C8B-B14F-4D97-AF65-F5344CB8AC3E}">
        <p14:creationId xmlns:p14="http://schemas.microsoft.com/office/powerpoint/2010/main" val="14317394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196752"/>
            <a:ext cx="8229600" cy="3960440"/>
          </a:xfrm>
        </p:spPr>
        <p:txBody>
          <a:bodyPr/>
          <a:lstStyle/>
          <a:p>
            <a:pPr marL="174625" lvl="0" indent="536575" algn="just">
              <a:buClr>
                <a:srgbClr val="F0A22E"/>
              </a:buClr>
              <a:buSzPct val="70000"/>
              <a:buNone/>
              <a:defRPr/>
            </a:pPr>
            <a:r>
              <a:rPr lang="ar-SA" sz="2600" b="1" dirty="0">
                <a:latin typeface="Sakkal Majalla" pitchFamily="2" charset="-78"/>
                <a:cs typeface="Sakkal Majalla" pitchFamily="2" charset="-78"/>
              </a:rPr>
              <a:t>أما معرفة الأوربيين للنفط فقد بقيت محدودة حتى القرن الثامن عشر، واقتصر استخدامه على النواحي الطبية حتى استطاع بعض الصيادلة عام 1854م استخلاص سائل قابل للاشتعال من النفط سمي بالكيروسين أو نفط الإضاءة، ويعتبر البعض أن هذا التاريخ هو بداية الاستخدام العلمي للمشتقات النفطية، إلا أن البداية الحقيقة في الاستخدام التجاري للنفط ترجع إلى27</a:t>
            </a:r>
            <a:r>
              <a:rPr lang="ar-SY" sz="2600" b="1" dirty="0">
                <a:latin typeface="Sakkal Majalla" pitchFamily="2" charset="-78"/>
                <a:cs typeface="Sakkal Majalla" pitchFamily="2" charset="-78"/>
              </a:rPr>
              <a:t>/ </a:t>
            </a:r>
            <a:r>
              <a:rPr lang="ar-SY" sz="2600" b="1" dirty="0" smtClean="0">
                <a:latin typeface="Sakkal Majalla" pitchFamily="2" charset="-78"/>
                <a:cs typeface="Sakkal Majalla" pitchFamily="2" charset="-78"/>
              </a:rPr>
              <a:t>8</a:t>
            </a:r>
            <a:r>
              <a:rPr lang="ar-SA" sz="2600" b="1" dirty="0" smtClean="0">
                <a:latin typeface="Sakkal Majalla" pitchFamily="2" charset="-78"/>
                <a:cs typeface="Sakkal Majalla" pitchFamily="2" charset="-78"/>
              </a:rPr>
              <a:t> / 1</a:t>
            </a:r>
            <a:r>
              <a:rPr lang="ar-SY" sz="2600" b="1" dirty="0">
                <a:latin typeface="Sakkal Majalla" pitchFamily="2" charset="-78"/>
                <a:cs typeface="Sakkal Majalla" pitchFamily="2" charset="-78"/>
              </a:rPr>
              <a:t>8</a:t>
            </a:r>
            <a:r>
              <a:rPr lang="ar-SA" sz="2600" b="1" dirty="0" smtClean="0">
                <a:latin typeface="Sakkal Majalla" pitchFamily="2" charset="-78"/>
                <a:cs typeface="Sakkal Majalla" pitchFamily="2" charset="-78"/>
              </a:rPr>
              <a:t>59م</a:t>
            </a:r>
            <a:r>
              <a:rPr lang="ar-SA" sz="2600" b="1" dirty="0">
                <a:latin typeface="Sakkal Majalla" pitchFamily="2" charset="-78"/>
                <a:cs typeface="Sakkal Majalla" pitchFamily="2" charset="-78"/>
              </a:rPr>
              <a:t>، عندما حفر </a:t>
            </a:r>
            <a:r>
              <a:rPr lang="ar-SA" sz="2600" b="1" dirty="0" smtClean="0">
                <a:latin typeface="Sakkal Majalla" pitchFamily="2" charset="-78"/>
                <a:cs typeface="Sakkal Majalla" pitchFamily="2" charset="-78"/>
              </a:rPr>
              <a:t>أدوين </a:t>
            </a:r>
            <a:r>
              <a:rPr lang="ar-SA" sz="2600" b="1" dirty="0">
                <a:latin typeface="Sakkal Majalla" pitchFamily="2" charset="-78"/>
                <a:cs typeface="Sakkal Majalla" pitchFamily="2" charset="-78"/>
              </a:rPr>
              <a:t>دريك الأمريكي أول بئر نفطية في العالم، في تيتوسفيل بولاية بنسلفانيا في الولايات المتحدة الأمريكية وبعمق 32م فقط، وتبعه حفر</a:t>
            </a:r>
            <a:r>
              <a:rPr lang="ar-SA" sz="2600" dirty="0">
                <a:latin typeface="Sakkal Majalla" pitchFamily="2" charset="-78"/>
                <a:cs typeface="Sakkal Majalla" pitchFamily="2" charset="-78"/>
              </a:rPr>
              <a:t> </a:t>
            </a:r>
            <a:r>
              <a:rPr lang="ar-SA" sz="2600" b="1" dirty="0">
                <a:latin typeface="Sakkal Majalla" pitchFamily="2" charset="-78"/>
                <a:cs typeface="Sakkal Majalla" pitchFamily="2" charset="-78"/>
              </a:rPr>
              <a:t>آبار أخرى ونشط البحث عن النفط، وتوالت اكتشافاته من بعد في روسيا وإندونيسيا وكندا وأمريكا </a:t>
            </a:r>
            <a:r>
              <a:rPr lang="ar-SA" sz="2600" b="1" dirty="0" smtClean="0">
                <a:latin typeface="Sakkal Majalla" pitchFamily="2" charset="-78"/>
                <a:cs typeface="Sakkal Majalla" pitchFamily="2" charset="-78"/>
              </a:rPr>
              <a:t>الجنوبية</a:t>
            </a:r>
            <a:r>
              <a:rPr lang="ar-SA" sz="2600" b="1" dirty="0">
                <a:latin typeface="Sakkal Majalla" pitchFamily="2" charset="-78"/>
                <a:cs typeface="Sakkal Majalla" pitchFamily="2" charset="-78"/>
              </a:rPr>
              <a:t>.</a:t>
            </a:r>
          </a:p>
          <a:p>
            <a:endParaRPr lang="ar-SA" dirty="0">
              <a:latin typeface="Sakkal Majalla" pitchFamily="2" charset="-78"/>
              <a:cs typeface="Sakkal Majalla" pitchFamily="2" charset="-78"/>
            </a:endParaRPr>
          </a:p>
        </p:txBody>
      </p:sp>
    </p:spTree>
    <p:extLst>
      <p:ext uri="{BB962C8B-B14F-4D97-AF65-F5344CB8AC3E}">
        <p14:creationId xmlns:p14="http://schemas.microsoft.com/office/powerpoint/2010/main" val="2809276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4283968" y="1029504"/>
            <a:ext cx="3816424" cy="2677656"/>
          </a:xfrm>
          <a:prstGeom prst="rect">
            <a:avLst/>
          </a:prstGeom>
          <a:noFill/>
        </p:spPr>
        <p:txBody>
          <a:bodyPr wrap="square" rtlCol="1">
            <a:spAutoFit/>
          </a:bodyPr>
          <a:lstStyle/>
          <a:p>
            <a:pPr marL="342900" lvl="0" indent="-342900" algn="just">
              <a:buFont typeface="Wingdings" pitchFamily="2" charset="2"/>
              <a:buChar char="ü"/>
            </a:pPr>
            <a:r>
              <a:rPr lang="ar-SA" sz="2400" b="1" dirty="0" smtClean="0">
                <a:solidFill>
                  <a:srgbClr val="4E3B30"/>
                </a:solidFill>
                <a:latin typeface="Sakkal Majalla" pitchFamily="2" charset="-78"/>
                <a:cs typeface="Sakkal Majalla" pitchFamily="2" charset="-78"/>
              </a:rPr>
              <a:t>في النصف الثاني من القرن التاسع عشر كان استخدام النفط مركزاً بشكل أساسي في الحصول على </a:t>
            </a:r>
            <a:r>
              <a:rPr lang="ar-SA" sz="2400" b="1" dirty="0" smtClean="0">
                <a:solidFill>
                  <a:schemeClr val="accent2">
                    <a:lumMod val="50000"/>
                  </a:schemeClr>
                </a:solidFill>
                <a:latin typeface="Sakkal Majalla" pitchFamily="2" charset="-78"/>
                <a:cs typeface="Sakkal Majalla" pitchFamily="2" charset="-78"/>
              </a:rPr>
              <a:t>الكيروسين</a:t>
            </a:r>
            <a:r>
              <a:rPr lang="ar-SA" sz="2400" b="1" dirty="0" smtClean="0">
                <a:solidFill>
                  <a:srgbClr val="4E3B30"/>
                </a:solidFill>
                <a:latin typeface="Sakkal Majalla" pitchFamily="2" charset="-78"/>
                <a:cs typeface="Sakkal Majalla" pitchFamily="2" charset="-78"/>
              </a:rPr>
              <a:t> اللازم للإضاءة بديلاً للزيوت النباتية والحيوانية، فشهد العالم خلال هذه الفترة تجارة رائجة للكيروسين.</a:t>
            </a:r>
            <a:endParaRPr lang="en-US" sz="2400" b="1" dirty="0" smtClean="0">
              <a:solidFill>
                <a:srgbClr val="4E3B30"/>
              </a:solidFill>
              <a:latin typeface="Sakkal Majalla" pitchFamily="2" charset="-78"/>
              <a:cs typeface="Sakkal Majalla" pitchFamily="2" charset="-78"/>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692696"/>
            <a:ext cx="2581275" cy="2857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مربع نص 4"/>
          <p:cNvSpPr txBox="1"/>
          <p:nvPr/>
        </p:nvSpPr>
        <p:spPr>
          <a:xfrm>
            <a:off x="5076056" y="452269"/>
            <a:ext cx="2849027" cy="553998"/>
          </a:xfrm>
          <a:prstGeom prst="rect">
            <a:avLst/>
          </a:prstGeom>
          <a:noFill/>
        </p:spPr>
        <p:txBody>
          <a:bodyPr wrap="square" rtlCol="1">
            <a:spAutoFit/>
          </a:bodyPr>
          <a:lstStyle/>
          <a:p>
            <a:r>
              <a:rPr lang="ar-SA" sz="3000" b="1" dirty="0" smtClean="0">
                <a:solidFill>
                  <a:srgbClr val="C00000"/>
                </a:solidFill>
                <a:latin typeface="Sakkal Majalla" pitchFamily="2" charset="-78"/>
                <a:cs typeface="Sakkal Majalla" pitchFamily="2" charset="-78"/>
              </a:rPr>
              <a:t>تطور الاستخدام</a:t>
            </a:r>
            <a:endParaRPr lang="ar-SY" sz="3000" b="1" dirty="0">
              <a:solidFill>
                <a:srgbClr val="C00000"/>
              </a:solidFill>
              <a:latin typeface="Sakkal Majalla" pitchFamily="2" charset="-78"/>
              <a:cs typeface="Sakkal Majalla" pitchFamily="2" charset="-78"/>
            </a:endParaRPr>
          </a:p>
        </p:txBody>
      </p:sp>
      <p:sp>
        <p:nvSpPr>
          <p:cNvPr id="7" name="مربع نص 6"/>
          <p:cNvSpPr txBox="1"/>
          <p:nvPr/>
        </p:nvSpPr>
        <p:spPr>
          <a:xfrm>
            <a:off x="4355976" y="3859560"/>
            <a:ext cx="3816424" cy="2308324"/>
          </a:xfrm>
          <a:prstGeom prst="rect">
            <a:avLst/>
          </a:prstGeom>
          <a:noFill/>
        </p:spPr>
        <p:txBody>
          <a:bodyPr wrap="square" rtlCol="1">
            <a:spAutoFit/>
          </a:bodyPr>
          <a:lstStyle/>
          <a:p>
            <a:pPr marL="342900" lvl="0" indent="-342900" algn="just">
              <a:buFont typeface="Wingdings" pitchFamily="2" charset="2"/>
              <a:buChar char="ü"/>
            </a:pPr>
            <a:r>
              <a:rPr lang="ar-SA" sz="2400" b="1" dirty="0">
                <a:solidFill>
                  <a:srgbClr val="4E3B30"/>
                </a:solidFill>
                <a:latin typeface="Sakkal Majalla" pitchFamily="2" charset="-78"/>
                <a:cs typeface="Sakkal Majalla" pitchFamily="2" charset="-78"/>
              </a:rPr>
              <a:t>ا</a:t>
            </a:r>
            <a:r>
              <a:rPr lang="ar-SA" sz="2400" b="1" dirty="0" smtClean="0">
                <a:solidFill>
                  <a:srgbClr val="4E3B30"/>
                </a:solidFill>
                <a:latin typeface="Sakkal Majalla" pitchFamily="2" charset="-78"/>
                <a:cs typeface="Sakkal Majalla" pitchFamily="2" charset="-78"/>
              </a:rPr>
              <a:t>كتشاف </a:t>
            </a:r>
            <a:r>
              <a:rPr lang="ar-SA" sz="2400" b="1" dirty="0" smtClean="0">
                <a:solidFill>
                  <a:srgbClr val="FF0000"/>
                </a:solidFill>
                <a:latin typeface="Sakkal Majalla" pitchFamily="2" charset="-78"/>
                <a:cs typeface="Sakkal Majalla" pitchFamily="2" charset="-78"/>
              </a:rPr>
              <a:t>المحرك ذو الاحتراق الداخلي </a:t>
            </a:r>
            <a:r>
              <a:rPr lang="ar-SA" sz="2400" b="1" dirty="0" smtClean="0">
                <a:solidFill>
                  <a:srgbClr val="4E3B30"/>
                </a:solidFill>
                <a:latin typeface="Sakkal Majalla" pitchFamily="2" charset="-78"/>
                <a:cs typeface="Sakkal Majalla" pitchFamily="2" charset="-78"/>
              </a:rPr>
              <a:t>المعتمد على المشتقات النفطية واستخدامه على نطاق واسع في وسائط النقل جعله أهم مصادر القوى المحركة وكان من نتائج تطوير محرك الاحتراق الداخلي:</a:t>
            </a:r>
            <a:endParaRPr lang="en-US" sz="2400" b="1" dirty="0" smtClean="0">
              <a:solidFill>
                <a:srgbClr val="4E3B30"/>
              </a:solidFill>
              <a:latin typeface="Sakkal Majalla" pitchFamily="2" charset="-78"/>
              <a:cs typeface="Sakkal Majalla" pitchFamily="2" charset="-78"/>
            </a:endParaRPr>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3161" y="3567698"/>
            <a:ext cx="3606751" cy="2888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407527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620688"/>
            <a:ext cx="8229600" cy="5472608"/>
          </a:xfrm>
        </p:spPr>
        <p:txBody>
          <a:bodyPr/>
          <a:lstStyle/>
          <a:p>
            <a:pPr lvl="0" algn="just">
              <a:buClr>
                <a:srgbClr val="F0A22E"/>
              </a:buClr>
              <a:buSzPct val="70000"/>
              <a:buFont typeface="Wingdings 2"/>
              <a:buChar char=""/>
              <a:defRPr/>
            </a:pPr>
            <a:r>
              <a:rPr lang="ar-SA" sz="2600" b="1" i="1" u="sng" dirty="0" smtClean="0">
                <a:solidFill>
                  <a:srgbClr val="C00000"/>
                </a:solidFill>
                <a:latin typeface="Sakkal Majalla" pitchFamily="2" charset="-78"/>
                <a:cs typeface="Sakkal Majalla" pitchFamily="2" charset="-78"/>
              </a:rPr>
              <a:t>صناعة </a:t>
            </a:r>
            <a:r>
              <a:rPr lang="ar-SA" sz="2600" b="1" i="1" u="sng" dirty="0" smtClean="0">
                <a:solidFill>
                  <a:srgbClr val="C00000"/>
                </a:solidFill>
                <a:latin typeface="Sakkal Majalla" pitchFamily="2" charset="-78"/>
                <a:cs typeface="Sakkal Majalla" pitchFamily="2" charset="-78"/>
              </a:rPr>
              <a:t>السيارة: </a:t>
            </a:r>
            <a:r>
              <a:rPr lang="ar-SA" sz="2600" b="1" dirty="0" smtClean="0">
                <a:latin typeface="Sakkal Majalla" pitchFamily="2" charset="-78"/>
                <a:cs typeface="Sakkal Majalla" pitchFamily="2" charset="-78"/>
              </a:rPr>
              <a:t>وتزايد إنتاجها إلى أكثر من 500 مليون سيارة في العام بنهاية القرن العشرين.</a:t>
            </a:r>
            <a:endParaRPr lang="en-US" sz="2600" b="1" dirty="0" smtClean="0">
              <a:latin typeface="Sakkal Majalla" pitchFamily="2" charset="-78"/>
              <a:cs typeface="Sakkal Majalla" pitchFamily="2" charset="-78"/>
            </a:endParaRPr>
          </a:p>
          <a:p>
            <a:pPr lvl="0" algn="just">
              <a:buClr>
                <a:srgbClr val="F0A22E"/>
              </a:buClr>
              <a:buSzPct val="70000"/>
              <a:buFont typeface="Wingdings 2"/>
              <a:buChar char=""/>
              <a:defRPr/>
            </a:pPr>
            <a:r>
              <a:rPr lang="ar-SA" sz="2600" b="1" u="sng" dirty="0" smtClean="0">
                <a:solidFill>
                  <a:srgbClr val="C00000"/>
                </a:solidFill>
                <a:latin typeface="Sakkal Majalla" pitchFamily="2" charset="-78"/>
                <a:cs typeface="Sakkal Majalla" pitchFamily="2" charset="-78"/>
              </a:rPr>
              <a:t>استخدام هذا المحرك </a:t>
            </a:r>
            <a:r>
              <a:rPr lang="ar-SA" sz="2600" b="1" u="sng" dirty="0" smtClean="0">
                <a:solidFill>
                  <a:srgbClr val="C00000"/>
                </a:solidFill>
                <a:latin typeface="Sakkal Majalla" pitchFamily="2" charset="-78"/>
                <a:cs typeface="Sakkal Majalla" pitchFamily="2" charset="-78"/>
              </a:rPr>
              <a:t>في </a:t>
            </a:r>
            <a:r>
              <a:rPr lang="ar-SA" sz="2600" b="1" u="sng" dirty="0" smtClean="0">
                <a:solidFill>
                  <a:srgbClr val="C00000"/>
                </a:solidFill>
                <a:latin typeface="Sakkal Majalla" pitchFamily="2" charset="-78"/>
                <a:cs typeface="Sakkal Majalla" pitchFamily="2" charset="-78"/>
              </a:rPr>
              <a:t>الطائرات </a:t>
            </a:r>
            <a:r>
              <a:rPr lang="ar-SA" sz="2600" b="1" i="1" u="sng" dirty="0" smtClean="0">
                <a:latin typeface="Sakkal Majalla" pitchFamily="2" charset="-78"/>
                <a:cs typeface="Sakkal Majalla" pitchFamily="2" charset="-78"/>
              </a:rPr>
              <a:t>اعتباراً من عام 1903م</a:t>
            </a:r>
            <a:r>
              <a:rPr lang="ar-SA" sz="2600" b="1" dirty="0" smtClean="0">
                <a:latin typeface="Sakkal Majalla" pitchFamily="2" charset="-78"/>
                <a:cs typeface="Sakkal Majalla" pitchFamily="2" charset="-78"/>
              </a:rPr>
              <a:t>، وتطور صناعة الطائرات وتزايد أعدادها واستهلاكها لكميات كبيرة من الكيروسين.</a:t>
            </a:r>
            <a:endParaRPr lang="en-US" sz="2600" b="1" dirty="0" smtClean="0">
              <a:latin typeface="Sakkal Majalla" pitchFamily="2" charset="-78"/>
              <a:cs typeface="Sakkal Majalla" pitchFamily="2" charset="-78"/>
            </a:endParaRPr>
          </a:p>
          <a:p>
            <a:pPr lvl="0" algn="just">
              <a:buClr>
                <a:srgbClr val="F0A22E"/>
              </a:buClr>
              <a:buSzPct val="70000"/>
              <a:buFont typeface="Wingdings 2"/>
              <a:buChar char=""/>
              <a:defRPr/>
            </a:pPr>
            <a:r>
              <a:rPr lang="ar-SA" sz="2600" b="1" i="1" u="sng" dirty="0" smtClean="0">
                <a:solidFill>
                  <a:srgbClr val="C00000"/>
                </a:solidFill>
                <a:latin typeface="Sakkal Majalla" pitchFamily="2" charset="-78"/>
                <a:cs typeface="Sakkal Majalla" pitchFamily="2" charset="-78"/>
              </a:rPr>
              <a:t>صناعة </a:t>
            </a:r>
            <a:r>
              <a:rPr lang="ar-SA" sz="2600" b="1" i="1" u="sng" dirty="0" smtClean="0">
                <a:solidFill>
                  <a:srgbClr val="C00000"/>
                </a:solidFill>
                <a:latin typeface="Sakkal Majalla" pitchFamily="2" charset="-78"/>
                <a:cs typeface="Sakkal Majalla" pitchFamily="2" charset="-78"/>
              </a:rPr>
              <a:t>محرك الديزل </a:t>
            </a:r>
            <a:r>
              <a:rPr lang="ar-SA" sz="2600" b="1" i="1" u="sng" dirty="0" smtClean="0">
                <a:latin typeface="Sakkal Majalla" pitchFamily="2" charset="-78"/>
                <a:cs typeface="Sakkal Majalla" pitchFamily="2" charset="-78"/>
              </a:rPr>
              <a:t>الذي يعمل على المازوت </a:t>
            </a:r>
            <a:r>
              <a:rPr lang="ar-SA" sz="2600" b="1" dirty="0" smtClean="0">
                <a:latin typeface="Sakkal Majalla" pitchFamily="2" charset="-78"/>
                <a:cs typeface="Sakkal Majalla" pitchFamily="2" charset="-78"/>
              </a:rPr>
              <a:t>واستخدامه على نطاق واسع في القطارات والسفن، زاد من استهلاك هذا المشتق ولاسيما بعد التوسع ف.</a:t>
            </a:r>
            <a:endParaRPr lang="en-US" sz="2600" b="1" dirty="0" smtClean="0">
              <a:latin typeface="Sakkal Majalla" pitchFamily="2" charset="-78"/>
              <a:cs typeface="Sakkal Majalla" pitchFamily="2" charset="-78"/>
            </a:endParaRPr>
          </a:p>
          <a:p>
            <a:pPr lvl="0" algn="just">
              <a:buClr>
                <a:srgbClr val="F0A22E"/>
              </a:buClr>
              <a:buSzPct val="70000"/>
              <a:buFont typeface="Wingdings 2"/>
              <a:buChar char=""/>
              <a:defRPr/>
            </a:pPr>
            <a:r>
              <a:rPr lang="ar-SA" sz="2600" b="1" i="1" u="sng" dirty="0" smtClean="0">
                <a:solidFill>
                  <a:srgbClr val="C00000"/>
                </a:solidFill>
                <a:latin typeface="Sakkal Majalla" pitchFamily="2" charset="-78"/>
                <a:cs typeface="Sakkal Majalla" pitchFamily="2" charset="-78"/>
              </a:rPr>
              <a:t>تطور الآلات والمحركات المختلفة المستخدمة </a:t>
            </a:r>
            <a:r>
              <a:rPr lang="ar-SA" sz="2600" b="1" dirty="0" smtClean="0">
                <a:latin typeface="Sakkal Majalla" pitchFamily="2" charset="-78"/>
                <a:cs typeface="Sakkal Majalla" pitchFamily="2" charset="-78"/>
              </a:rPr>
              <a:t>في الصناعة التحويلية والاستخراجية وفي الزراعة والخدمات، أدى إلى تطور استخدام النفط ومشتقاته كمادة وقود، أو في صيانة الآلات ( التزييت والتشحيم )، أو كمذيبات ومنظفات، ومواد أولية لصناعة الأدوية البيطرية والزراعية والأسمدة الكيماوية، أو مواد خام تقوم عليها العديد من الصناعات الكيميائية والعضوية، مما جعل النفط يصبح اليوم الأساس المادي للحضارة البشرية</a:t>
            </a:r>
            <a:r>
              <a:rPr lang="ar-SA" sz="2600" dirty="0" smtClean="0">
                <a:latin typeface="Sakkal Majalla" pitchFamily="2" charset="-78"/>
                <a:cs typeface="Sakkal Majalla" pitchFamily="2" charset="-78"/>
              </a:rPr>
              <a:t>.</a:t>
            </a:r>
            <a:endParaRPr lang="en-US" sz="2600" dirty="0" smtClean="0">
              <a:latin typeface="Sakkal Majalla" pitchFamily="2" charset="-78"/>
              <a:cs typeface="Sakkal Majalla" pitchFamily="2" charset="-78"/>
            </a:endParaRPr>
          </a:p>
          <a:p>
            <a:endParaRPr lang="ar-SA" sz="2600" dirty="0">
              <a:latin typeface="Sakkal Majalla" pitchFamily="2" charset="-78"/>
              <a:cs typeface="Sakkal Majalla" pitchFamily="2" charset="-78"/>
            </a:endParaRPr>
          </a:p>
        </p:txBody>
      </p:sp>
    </p:spTree>
    <p:extLst>
      <p:ext uri="{BB962C8B-B14F-4D97-AF65-F5344CB8AC3E}">
        <p14:creationId xmlns:p14="http://schemas.microsoft.com/office/powerpoint/2010/main" val="6232000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548680"/>
            <a:ext cx="8229600" cy="5400600"/>
          </a:xfrm>
        </p:spPr>
        <p:txBody>
          <a:bodyPr/>
          <a:lstStyle/>
          <a:p>
            <a:pPr indent="0" algn="justLow">
              <a:buNone/>
            </a:pPr>
            <a:r>
              <a:rPr lang="ar-SA" sz="2800" b="1" dirty="0" smtClean="0">
                <a:solidFill>
                  <a:srgbClr val="FF0000"/>
                </a:solidFill>
                <a:latin typeface="Sakkal Majalla" pitchFamily="2" charset="-78"/>
                <a:ea typeface="Times New Roman"/>
                <a:cs typeface="Sakkal Majalla" pitchFamily="2" charset="-78"/>
              </a:rPr>
              <a:t>مشتقات </a:t>
            </a:r>
            <a:r>
              <a:rPr lang="ar-SA" sz="2800" b="1" dirty="0" smtClean="0">
                <a:solidFill>
                  <a:srgbClr val="FF0000"/>
                </a:solidFill>
                <a:latin typeface="Sakkal Majalla" pitchFamily="2" charset="-78"/>
                <a:ea typeface="Times New Roman"/>
                <a:cs typeface="Sakkal Majalla" pitchFamily="2" charset="-78"/>
              </a:rPr>
              <a:t>النفط:</a:t>
            </a:r>
            <a:endParaRPr lang="en-US" sz="2800" b="1" dirty="0">
              <a:solidFill>
                <a:srgbClr val="FF0000"/>
              </a:solidFill>
              <a:latin typeface="Sakkal Majalla" pitchFamily="2" charset="-78"/>
              <a:ea typeface="Times New Roman"/>
              <a:cs typeface="Sakkal Majalla" pitchFamily="2" charset="-78"/>
            </a:endParaRPr>
          </a:p>
          <a:p>
            <a:pPr lvl="0" algn="justLow">
              <a:buFont typeface="+mj-lt"/>
              <a:buAutoNum type="arabicPeriod"/>
              <a:tabLst>
                <a:tab pos="495300" algn="l"/>
              </a:tabLst>
            </a:pPr>
            <a:r>
              <a:rPr lang="ar-SA" sz="2600" b="1" dirty="0">
                <a:latin typeface="Sakkal Majalla" pitchFamily="2" charset="-78"/>
                <a:ea typeface="Times New Roman"/>
                <a:cs typeface="Sakkal Majalla" pitchFamily="2" charset="-78"/>
              </a:rPr>
              <a:t>الغازولين </a:t>
            </a:r>
            <a:r>
              <a:rPr lang="ar-SA" sz="2600" b="1" dirty="0" smtClean="0">
                <a:latin typeface="Sakkal Majalla" pitchFamily="2" charset="-78"/>
                <a:ea typeface="Times New Roman"/>
                <a:cs typeface="Sakkal Majalla" pitchFamily="2" charset="-78"/>
              </a:rPr>
              <a:t>(</a:t>
            </a:r>
            <a:r>
              <a:rPr lang="ar-SY" sz="2600" b="1" dirty="0" smtClean="0">
                <a:latin typeface="Sakkal Majalla" pitchFamily="2" charset="-78"/>
                <a:ea typeface="Times New Roman"/>
                <a:cs typeface="Sakkal Majalla" pitchFamily="2" charset="-78"/>
              </a:rPr>
              <a:t> </a:t>
            </a:r>
            <a:r>
              <a:rPr lang="ar-SA" sz="2600" b="1" dirty="0" smtClean="0">
                <a:latin typeface="Sakkal Majalla" pitchFamily="2" charset="-78"/>
                <a:ea typeface="Times New Roman"/>
                <a:cs typeface="Sakkal Majalla" pitchFamily="2" charset="-78"/>
              </a:rPr>
              <a:t>البنزين </a:t>
            </a:r>
            <a:r>
              <a:rPr lang="ar-SA" sz="2600" b="1" dirty="0">
                <a:latin typeface="Sakkal Majalla" pitchFamily="2" charset="-78"/>
                <a:ea typeface="Times New Roman"/>
                <a:cs typeface="Sakkal Majalla" pitchFamily="2" charset="-78"/>
              </a:rPr>
              <a:t>) يستخدم في إدارة محركات الاحتراق الداخلي (السيارات).</a:t>
            </a:r>
            <a:endParaRPr lang="en-US" sz="2600" b="1" dirty="0">
              <a:latin typeface="Sakkal Majalla" pitchFamily="2" charset="-78"/>
              <a:ea typeface="Times New Roman"/>
              <a:cs typeface="Sakkal Majalla" pitchFamily="2" charset="-78"/>
            </a:endParaRPr>
          </a:p>
          <a:p>
            <a:pPr lvl="0" algn="justLow">
              <a:buFont typeface="+mj-lt"/>
              <a:buAutoNum type="arabicPeriod"/>
              <a:tabLst>
                <a:tab pos="495300" algn="l"/>
              </a:tabLst>
            </a:pPr>
            <a:r>
              <a:rPr lang="ar-SA" sz="2600" b="1" dirty="0">
                <a:latin typeface="Sakkal Majalla" pitchFamily="2" charset="-78"/>
                <a:ea typeface="Times New Roman"/>
                <a:cs typeface="Sakkal Majalla" pitchFamily="2" charset="-78"/>
              </a:rPr>
              <a:t>الكيروسين ( الكاز الأبيض ) يستخدم في الإضاءة والمواقد وبعض أنواع السيارات.</a:t>
            </a:r>
            <a:endParaRPr lang="en-US" sz="2600" b="1" dirty="0">
              <a:latin typeface="Sakkal Majalla" pitchFamily="2" charset="-78"/>
              <a:ea typeface="Times New Roman"/>
              <a:cs typeface="Sakkal Majalla" pitchFamily="2" charset="-78"/>
            </a:endParaRPr>
          </a:p>
          <a:p>
            <a:pPr lvl="0" algn="justLow">
              <a:buFont typeface="+mj-lt"/>
              <a:buAutoNum type="arabicPeriod"/>
              <a:tabLst>
                <a:tab pos="495300" algn="l"/>
              </a:tabLst>
            </a:pPr>
            <a:r>
              <a:rPr lang="ar-SA" sz="2600" b="1" dirty="0">
                <a:latin typeface="Sakkal Majalla" pitchFamily="2" charset="-78"/>
                <a:ea typeface="Times New Roman"/>
                <a:cs typeface="Sakkal Majalla" pitchFamily="2" charset="-78"/>
              </a:rPr>
              <a:t>الديزل ( المازوت ) يستعمل في محركات الديزل ( القطارات، البواخر، </a:t>
            </a:r>
            <a:r>
              <a:rPr lang="ar-SA" sz="2600" b="1" dirty="0" smtClean="0">
                <a:latin typeface="Sakkal Majalla" pitchFamily="2" charset="-78"/>
                <a:ea typeface="Times New Roman"/>
                <a:cs typeface="Sakkal Majalla" pitchFamily="2" charset="-78"/>
              </a:rPr>
              <a:t>المطاحن</a:t>
            </a:r>
            <a:r>
              <a:rPr lang="ar-SY" sz="2600" b="1" dirty="0" smtClean="0">
                <a:latin typeface="Sakkal Majalla" pitchFamily="2" charset="-78"/>
                <a:ea typeface="Times New Roman"/>
                <a:cs typeface="Sakkal Majalla" pitchFamily="2" charset="-78"/>
              </a:rPr>
              <a:t>.</a:t>
            </a:r>
            <a:r>
              <a:rPr lang="ar-SA" sz="2600" b="1" dirty="0" smtClean="0">
                <a:latin typeface="Sakkal Majalla" pitchFamily="2" charset="-78"/>
                <a:ea typeface="Times New Roman"/>
                <a:cs typeface="Sakkal Majalla" pitchFamily="2" charset="-78"/>
              </a:rPr>
              <a:t> </a:t>
            </a:r>
            <a:endParaRPr lang="ar-SY" sz="2600" b="1" dirty="0" smtClean="0">
              <a:latin typeface="Sakkal Majalla" pitchFamily="2" charset="-78"/>
              <a:ea typeface="Times New Roman"/>
              <a:cs typeface="Sakkal Majalla" pitchFamily="2" charset="-78"/>
            </a:endParaRPr>
          </a:p>
          <a:p>
            <a:pPr lvl="0" algn="justLow">
              <a:buFont typeface="+mj-lt"/>
              <a:buAutoNum type="arabicPeriod"/>
              <a:tabLst>
                <a:tab pos="495300" algn="l"/>
              </a:tabLst>
            </a:pPr>
            <a:r>
              <a:rPr lang="ar-SA" sz="2600" b="1" dirty="0" smtClean="0">
                <a:latin typeface="Sakkal Majalla" pitchFamily="2" charset="-78"/>
                <a:ea typeface="Times New Roman"/>
                <a:cs typeface="Sakkal Majalla" pitchFamily="2" charset="-78"/>
              </a:rPr>
              <a:t>- </a:t>
            </a:r>
            <a:r>
              <a:rPr lang="ar-SA" sz="2600" b="1" dirty="0">
                <a:latin typeface="Sakkal Majalla" pitchFamily="2" charset="-78"/>
                <a:ea typeface="Times New Roman"/>
                <a:cs typeface="Sakkal Majalla" pitchFamily="2" charset="-78"/>
              </a:rPr>
              <a:t>زيوت التشحيم والفازلين والشمع وتستعمل في تزييت الآلات لحمايتها من </a:t>
            </a:r>
            <a:r>
              <a:rPr lang="ar-SA" sz="2600" b="1" dirty="0" smtClean="0">
                <a:latin typeface="Sakkal Majalla" pitchFamily="2" charset="-78"/>
                <a:ea typeface="Times New Roman"/>
                <a:cs typeface="Sakkal Majalla" pitchFamily="2" charset="-78"/>
              </a:rPr>
              <a:t>التآكل</a:t>
            </a:r>
            <a:r>
              <a:rPr lang="ar-SY" sz="2600" b="1" dirty="0" smtClean="0">
                <a:latin typeface="Sakkal Majalla" pitchFamily="2" charset="-78"/>
                <a:ea typeface="Times New Roman"/>
                <a:cs typeface="Sakkal Majalla" pitchFamily="2" charset="-78"/>
              </a:rPr>
              <a:t>.</a:t>
            </a:r>
            <a:endParaRPr lang="en-US" sz="2600" b="1" dirty="0">
              <a:latin typeface="Sakkal Majalla" pitchFamily="2" charset="-78"/>
              <a:ea typeface="Times New Roman"/>
              <a:cs typeface="Sakkal Majalla" pitchFamily="2" charset="-78"/>
            </a:endParaRPr>
          </a:p>
          <a:p>
            <a:pPr marL="0" indent="0" algn="justLow">
              <a:buNone/>
            </a:pPr>
            <a:r>
              <a:rPr lang="ar-SA" sz="2600" b="1" dirty="0">
                <a:latin typeface="Sakkal Majalla" pitchFamily="2" charset="-78"/>
                <a:ea typeface="Times New Roman"/>
                <a:cs typeface="Sakkal Majalla" pitchFamily="2" charset="-78"/>
              </a:rPr>
              <a:t>5- الغاز المنزلي الذي يستخدم في أمور عدة.</a:t>
            </a:r>
            <a:endParaRPr lang="en-US" sz="2600" b="1" dirty="0">
              <a:latin typeface="Sakkal Majalla" pitchFamily="2" charset="-78"/>
              <a:ea typeface="Times New Roman"/>
              <a:cs typeface="Sakkal Majalla" pitchFamily="2" charset="-78"/>
            </a:endParaRPr>
          </a:p>
          <a:p>
            <a:pPr marL="0" indent="0" algn="justLow">
              <a:buNone/>
            </a:pPr>
            <a:r>
              <a:rPr lang="ar-SA" sz="2600" b="1" dirty="0">
                <a:latin typeface="Sakkal Majalla" pitchFamily="2" charset="-78"/>
                <a:ea typeface="Times New Roman"/>
                <a:cs typeface="Sakkal Majalla" pitchFamily="2" charset="-78"/>
              </a:rPr>
              <a:t>6- الإسفلت الذي ترصف به </a:t>
            </a:r>
            <a:r>
              <a:rPr lang="ar-SA" sz="2600" b="1" dirty="0" smtClean="0">
                <a:latin typeface="Sakkal Majalla" pitchFamily="2" charset="-78"/>
                <a:ea typeface="Times New Roman"/>
                <a:cs typeface="Sakkal Majalla" pitchFamily="2" charset="-78"/>
              </a:rPr>
              <a:t>الطرق.</a:t>
            </a:r>
            <a:endParaRPr lang="ar-SA" sz="2600" b="1" dirty="0">
              <a:latin typeface="Sakkal Majalla" pitchFamily="2" charset="-78"/>
              <a:ea typeface="Times New Roman"/>
              <a:cs typeface="Sakkal Majalla" pitchFamily="2" charset="-78"/>
            </a:endParaRPr>
          </a:p>
          <a:p>
            <a:pPr marL="0" indent="0" algn="justLow">
              <a:buNone/>
            </a:pPr>
            <a:r>
              <a:rPr lang="ar-SA" sz="2600" b="1" dirty="0" smtClean="0">
                <a:latin typeface="Sakkal Majalla" pitchFamily="2" charset="-78"/>
                <a:ea typeface="Times New Roman"/>
                <a:cs typeface="Sakkal Majalla" pitchFamily="2" charset="-78"/>
              </a:rPr>
              <a:t>7- </a:t>
            </a:r>
            <a:r>
              <a:rPr lang="ar-SA" sz="2600" b="1" dirty="0">
                <a:latin typeface="Sakkal Majalla" pitchFamily="2" charset="-78"/>
                <a:ea typeface="Times New Roman"/>
                <a:cs typeface="Sakkal Majalla" pitchFamily="2" charset="-78"/>
              </a:rPr>
              <a:t>الكثير من المواد الأخرى التي تدخل في صناعات مختلفة ( البلاستيك، المنظفات ).</a:t>
            </a:r>
            <a:endParaRPr lang="en-US" sz="2600" b="1" dirty="0">
              <a:latin typeface="Sakkal Majalla" pitchFamily="2" charset="-78"/>
              <a:ea typeface="Times New Roman"/>
              <a:cs typeface="Sakkal Majalla" pitchFamily="2" charset="-78"/>
            </a:endParaRPr>
          </a:p>
          <a:p>
            <a:pPr marL="0" indent="0" algn="justLow">
              <a:buNone/>
            </a:pPr>
            <a:r>
              <a:rPr lang="ar-SA" sz="2600" b="1" dirty="0">
                <a:latin typeface="Sakkal Majalla" pitchFamily="2" charset="-78"/>
                <a:ea typeface="Times New Roman"/>
                <a:cs typeface="Sakkal Majalla" pitchFamily="2" charset="-78"/>
              </a:rPr>
              <a:t>بالإضافة إلى ذلك فإن النفط يستخدم كمادة أولية في بعض الصناعات الكيماوية و البتروكيماوية كصناعة المطاط الاصطناعي والنايلون والورق والشمع والفازلين والمبيدات الحشرية ومواد التنظيف.</a:t>
            </a:r>
            <a:endParaRPr lang="en-US" sz="2600" b="1" dirty="0">
              <a:latin typeface="Sakkal Majalla" pitchFamily="2" charset="-78"/>
              <a:ea typeface="Times New Roman"/>
              <a:cs typeface="Sakkal Majalla" pitchFamily="2" charset="-78"/>
            </a:endParaRPr>
          </a:p>
          <a:p>
            <a:endParaRPr lang="ar-SA" sz="2600" dirty="0">
              <a:latin typeface="Sakkal Majalla" pitchFamily="2" charset="-78"/>
              <a:cs typeface="Sakkal Majalla" pitchFamily="2" charset="-78"/>
            </a:endParaRPr>
          </a:p>
        </p:txBody>
      </p:sp>
    </p:spTree>
    <p:extLst>
      <p:ext uri="{BB962C8B-B14F-4D97-AF65-F5344CB8AC3E}">
        <p14:creationId xmlns:p14="http://schemas.microsoft.com/office/powerpoint/2010/main" val="27867349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8229600" cy="562074"/>
          </a:xfrm>
        </p:spPr>
        <p:txBody>
          <a:bodyPr/>
          <a:lstStyle/>
          <a:p>
            <a:r>
              <a:rPr lang="ar-SA" sz="3200" b="1" dirty="0">
                <a:solidFill>
                  <a:srgbClr val="C00000"/>
                </a:solidFill>
                <a:latin typeface="Times New Roman"/>
                <a:ea typeface="Times New Roman"/>
                <a:cs typeface="mohammad bold art 1" pitchFamily="2" charset="-78"/>
              </a:rPr>
              <a:t>أصل النفط و تركيبه الكيميائي</a:t>
            </a:r>
            <a:endParaRPr lang="ar-SA" sz="3200" dirty="0">
              <a:solidFill>
                <a:srgbClr val="C00000"/>
              </a:solidFill>
              <a:cs typeface="mohammad bold art 1" pitchFamily="2" charset="-78"/>
            </a:endParaRPr>
          </a:p>
        </p:txBody>
      </p:sp>
      <p:sp>
        <p:nvSpPr>
          <p:cNvPr id="3" name="Content Placeholder 2"/>
          <p:cNvSpPr>
            <a:spLocks noGrp="1"/>
          </p:cNvSpPr>
          <p:nvPr>
            <p:ph idx="1"/>
          </p:nvPr>
        </p:nvSpPr>
        <p:spPr>
          <a:xfrm>
            <a:off x="467544" y="1268760"/>
            <a:ext cx="8229600" cy="4536504"/>
          </a:xfrm>
        </p:spPr>
        <p:txBody>
          <a:bodyPr/>
          <a:lstStyle/>
          <a:p>
            <a:pPr algn="justLow"/>
            <a:r>
              <a:rPr lang="ar-SA" sz="2700" b="1" dirty="0">
                <a:latin typeface="Sakkal Majalla" pitchFamily="2" charset="-78"/>
                <a:ea typeface="Times New Roman"/>
                <a:cs typeface="Sakkal Majalla" pitchFamily="2" charset="-78"/>
              </a:rPr>
              <a:t>تختلف وجهات النظر حول أصل النفط وكيفية تكونه في الأرض، فهناك من يعتقد </a:t>
            </a:r>
            <a:r>
              <a:rPr lang="ar-SA" sz="2700" b="1" u="sng" dirty="0">
                <a:solidFill>
                  <a:srgbClr val="C00000"/>
                </a:solidFill>
                <a:latin typeface="Sakkal Majalla" pitchFamily="2" charset="-78"/>
                <a:ea typeface="Times New Roman"/>
                <a:cs typeface="Sakkal Majalla" pitchFamily="2" charset="-78"/>
              </a:rPr>
              <a:t>بنظرية الأصل المعدني </a:t>
            </a:r>
            <a:r>
              <a:rPr lang="ar-SA" sz="2700" b="1" dirty="0" smtClean="0">
                <a:latin typeface="Sakkal Majalla" pitchFamily="2" charset="-78"/>
                <a:ea typeface="Times New Roman"/>
                <a:cs typeface="Sakkal Majalla" pitchFamily="2" charset="-78"/>
              </a:rPr>
              <a:t>للن</a:t>
            </a:r>
            <a:r>
              <a:rPr lang="ar-SY" sz="2700" b="1" dirty="0" smtClean="0">
                <a:latin typeface="Sakkal Majalla" pitchFamily="2" charset="-78"/>
                <a:ea typeface="Times New Roman"/>
                <a:cs typeface="Sakkal Majalla" pitchFamily="2" charset="-78"/>
              </a:rPr>
              <a:t>ف</a:t>
            </a:r>
            <a:r>
              <a:rPr lang="ar-SA" sz="2700" b="1" dirty="0" smtClean="0">
                <a:latin typeface="Sakkal Majalla" pitchFamily="2" charset="-78"/>
                <a:ea typeface="Times New Roman"/>
                <a:cs typeface="Sakkal Majalla" pitchFamily="2" charset="-78"/>
              </a:rPr>
              <a:t>ط </a:t>
            </a:r>
            <a:r>
              <a:rPr lang="ar-SA" sz="2700" b="1" dirty="0">
                <a:latin typeface="Sakkal Majalla" pitchFamily="2" charset="-78"/>
                <a:ea typeface="Times New Roman"/>
                <a:cs typeface="Sakkal Majalla" pitchFamily="2" charset="-78"/>
              </a:rPr>
              <a:t>التي تقول بأنه قد تكون عندما تعرضت رواسب كربيدات المعادن الموجودة في باطن الأرض إلى تأثير بخار الماء، فأعطى ذلك خليطاً من الهيدروكربونات التي كونت فيما بعد سائلاً يشبه النفط في صفاته، ذلك لأن كربيد الكالسيوم يتفاعل مع الماء مكونا الهيدروكربون غير المشبع "الأسيتلين"وما يدعم هذه الأفكار أنه أمكن الحصول على مواد هيدروكربونية في المخبر من عناصر غير عضوية، واحتواء النفط نفسه على مركبات هيدروكربونية تكونت من عناصر غير عضوية، وكذلك العثور على تكوينات نفطية في بعض الصخور النارية، كما هي الحال في جزيرة يوكوتان في </a:t>
            </a:r>
            <a:r>
              <a:rPr lang="ar-SA" sz="2700" b="1" dirty="0" smtClean="0">
                <a:latin typeface="Sakkal Majalla" pitchFamily="2" charset="-78"/>
                <a:ea typeface="Times New Roman"/>
                <a:cs typeface="Sakkal Majalla" pitchFamily="2" charset="-78"/>
              </a:rPr>
              <a:t>المكسيك.</a:t>
            </a:r>
            <a:endParaRPr lang="en-US" sz="2700" b="1" dirty="0">
              <a:latin typeface="Sakkal Majalla" pitchFamily="2" charset="-78"/>
              <a:ea typeface="Times New Roman"/>
              <a:cs typeface="Sakkal Majalla" pitchFamily="2" charset="-78"/>
            </a:endParaRPr>
          </a:p>
          <a:p>
            <a:pPr marL="0" indent="0">
              <a:buNone/>
            </a:pPr>
            <a:endParaRPr lang="ar-SA" dirty="0">
              <a:latin typeface="Sakkal Majalla" pitchFamily="2" charset="-78"/>
              <a:cs typeface="Sakkal Majalla" pitchFamily="2" charset="-78"/>
            </a:endParaRPr>
          </a:p>
        </p:txBody>
      </p:sp>
    </p:spTree>
    <p:extLst>
      <p:ext uri="{BB962C8B-B14F-4D97-AF65-F5344CB8AC3E}">
        <p14:creationId xmlns:p14="http://schemas.microsoft.com/office/powerpoint/2010/main" val="13187927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361459"/>
          </a:xfrm>
        </p:spPr>
        <p:txBody>
          <a:bodyPr/>
          <a:lstStyle/>
          <a:p>
            <a:pPr algn="justLow"/>
            <a:r>
              <a:rPr lang="ar-SA" sz="2700" b="1" dirty="0">
                <a:latin typeface="Sakkal Majalla" pitchFamily="2" charset="-78"/>
                <a:ea typeface="Times New Roman"/>
                <a:cs typeface="Sakkal Majalla" pitchFamily="2" charset="-78"/>
              </a:rPr>
              <a:t>وقد أيد هذه النظرية العالم توماس جولد</a:t>
            </a:r>
            <a:r>
              <a:rPr lang="en-US" sz="2700" b="1" dirty="0">
                <a:latin typeface="Sakkal Majalla" pitchFamily="2" charset="-78"/>
                <a:ea typeface="Times New Roman"/>
                <a:cs typeface="Sakkal Majalla" pitchFamily="2" charset="-78"/>
              </a:rPr>
              <a:t>Thomas Gold </a:t>
            </a:r>
            <a:r>
              <a:rPr lang="ar-SA" sz="2700" b="1" dirty="0">
                <a:latin typeface="Sakkal Majalla" pitchFamily="2" charset="-78"/>
                <a:ea typeface="Times New Roman"/>
                <a:cs typeface="Sakkal Majalla" pitchFamily="2" charset="-78"/>
              </a:rPr>
              <a:t> الذي رفض فكرة التكون العضوي للنفط، فهو يرى أن معظم المواد الهيدروكربونية الموجودة على الأرض تكونت من مصادر غير عضوية لأن تكونها لا يستلزم دائما وجود كائنات حية أو مواد عضوية، وهو </a:t>
            </a:r>
            <a:r>
              <a:rPr lang="ar-SA" sz="2700" b="1" dirty="0">
                <a:solidFill>
                  <a:srgbClr val="FF0000"/>
                </a:solidFill>
                <a:latin typeface="Sakkal Majalla" pitchFamily="2" charset="-78"/>
                <a:ea typeface="Times New Roman"/>
                <a:cs typeface="Sakkal Majalla" pitchFamily="2" charset="-78"/>
              </a:rPr>
              <a:t>يستدل على ذلك من وجود غاز الميتان في أجواء بعض الكواكب مثل المشتري وزحل </a:t>
            </a:r>
            <a:r>
              <a:rPr lang="ar-SA" sz="2700" b="1" dirty="0">
                <a:latin typeface="Sakkal Majalla" pitchFamily="2" charset="-78"/>
                <a:ea typeface="Times New Roman"/>
                <a:cs typeface="Sakkal Majalla" pitchFamily="2" charset="-78"/>
              </a:rPr>
              <a:t>وأورانوس على الرغم من أن هذه الكواكب خالية من الكائنات الحية.</a:t>
            </a:r>
            <a:endParaRPr lang="en-US" sz="2700" b="1" dirty="0">
              <a:latin typeface="Sakkal Majalla" pitchFamily="2" charset="-78"/>
              <a:ea typeface="Times New Roman"/>
              <a:cs typeface="Sakkal Majalla" pitchFamily="2" charset="-78"/>
            </a:endParaRPr>
          </a:p>
          <a:p>
            <a:pPr algn="just"/>
            <a:r>
              <a:rPr lang="ar-SA" sz="2700" b="1" dirty="0">
                <a:latin typeface="Sakkal Majalla" pitchFamily="2" charset="-78"/>
                <a:ea typeface="Times New Roman"/>
                <a:cs typeface="Sakkal Majalla" pitchFamily="2" charset="-78"/>
              </a:rPr>
              <a:t>ومما يقلل من أهمية هذه النظرية </a:t>
            </a:r>
            <a:r>
              <a:rPr lang="ar-SA" sz="2700" b="1" dirty="0">
                <a:solidFill>
                  <a:srgbClr val="FF0000"/>
                </a:solidFill>
                <a:latin typeface="Sakkal Majalla" pitchFamily="2" charset="-78"/>
                <a:ea typeface="Times New Roman"/>
                <a:cs typeface="Sakkal Majalla" pitchFamily="2" charset="-78"/>
              </a:rPr>
              <a:t>الندرة الشديدة لرواسب الكربيدات، التي يصعب معها تصور أنها كانت موجودة بكميات هائلة وكافية، لتكوين ما </a:t>
            </a:r>
            <a:r>
              <a:rPr lang="ar-SA" sz="2700" b="1" dirty="0" smtClean="0">
                <a:solidFill>
                  <a:srgbClr val="FF0000"/>
                </a:solidFill>
                <a:latin typeface="Sakkal Majalla" pitchFamily="2" charset="-78"/>
                <a:ea typeface="Times New Roman"/>
                <a:cs typeface="Sakkal Majalla" pitchFamily="2" charset="-78"/>
              </a:rPr>
              <a:t>استخرج </a:t>
            </a:r>
            <a:r>
              <a:rPr lang="ar-SA" sz="2700" b="1" dirty="0">
                <a:solidFill>
                  <a:srgbClr val="FF0000"/>
                </a:solidFill>
                <a:latin typeface="Sakkal Majalla" pitchFamily="2" charset="-78"/>
                <a:ea typeface="Times New Roman"/>
                <a:cs typeface="Sakkal Majalla" pitchFamily="2" charset="-78"/>
              </a:rPr>
              <a:t>فعلاً، من النفط </a:t>
            </a:r>
            <a:r>
              <a:rPr lang="ar-SA" sz="2700" b="1" dirty="0">
                <a:latin typeface="Sakkal Majalla" pitchFamily="2" charset="-78"/>
                <a:ea typeface="Times New Roman"/>
                <a:cs typeface="Sakkal Majalla" pitchFamily="2" charset="-78"/>
              </a:rPr>
              <a:t>وما لا يزال موجوداً في باطن الأرض، </a:t>
            </a:r>
            <a:r>
              <a:rPr lang="ar-SA" sz="2700" b="1" dirty="0" smtClean="0">
                <a:latin typeface="Sakkal Majalla" pitchFamily="2" charset="-78"/>
                <a:ea typeface="Times New Roman"/>
                <a:cs typeface="Sakkal Majalla" pitchFamily="2" charset="-78"/>
              </a:rPr>
              <a:t>وجيولوجيا</a:t>
            </a:r>
            <a:r>
              <a:rPr lang="ar-SY" sz="2700" b="1" dirty="0" smtClean="0">
                <a:latin typeface="Sakkal Majalla" pitchFamily="2" charset="-78"/>
                <a:ea typeface="Times New Roman"/>
                <a:cs typeface="Sakkal Majalla" pitchFamily="2" charset="-78"/>
              </a:rPr>
              <a:t>ً</a:t>
            </a:r>
            <a:r>
              <a:rPr lang="ar-SA" sz="2700" b="1" dirty="0" smtClean="0">
                <a:latin typeface="Sakkal Majalla" pitchFamily="2" charset="-78"/>
                <a:ea typeface="Times New Roman"/>
                <a:cs typeface="Sakkal Majalla" pitchFamily="2" charset="-78"/>
              </a:rPr>
              <a:t> </a:t>
            </a:r>
            <a:r>
              <a:rPr lang="ar-SA" sz="2700" b="1" dirty="0">
                <a:latin typeface="Sakkal Majalla" pitchFamily="2" charset="-78"/>
                <a:ea typeface="Times New Roman"/>
                <a:cs typeface="Sakkal Majalla" pitchFamily="2" charset="-78"/>
              </a:rPr>
              <a:t>فإن هذه الكربيدات إن وجدت فلابد أن تكون في ثنايا الصخور البركانية بدليل خروج غازات هيدروكربونية من فوهات البراكين، بينما لا يوجد البترول إلا في طبقات الصخور الرسوبية.</a:t>
            </a:r>
            <a:endParaRPr lang="en-US" sz="2700" b="1" dirty="0">
              <a:latin typeface="Sakkal Majalla" pitchFamily="2" charset="-78"/>
              <a:ea typeface="Times New Roman"/>
              <a:cs typeface="Sakkal Majalla" pitchFamily="2" charset="-78"/>
            </a:endParaRPr>
          </a:p>
          <a:p>
            <a:endParaRPr lang="ar-SA" dirty="0">
              <a:latin typeface="Sakkal Majalla" pitchFamily="2" charset="-78"/>
              <a:cs typeface="Sakkal Majalla" pitchFamily="2" charset="-78"/>
            </a:endParaRPr>
          </a:p>
        </p:txBody>
      </p:sp>
    </p:spTree>
    <p:extLst>
      <p:ext uri="{BB962C8B-B14F-4D97-AF65-F5344CB8AC3E}">
        <p14:creationId xmlns:p14="http://schemas.microsoft.com/office/powerpoint/2010/main" val="2850933594"/>
      </p:ext>
    </p:extLst>
  </p:cSld>
  <p:clrMapOvr>
    <a:masterClrMapping/>
  </p:clrMapOvr>
  <p:timing>
    <p:tnLst>
      <p:par>
        <p:cTn id="1" dur="indefinite" restart="never" nodeType="tmRoot"/>
      </p:par>
    </p:tnLst>
  </p:timing>
</p:sld>
</file>

<file path=ppt/theme/theme1.xml><?xml version="1.0" encoding="utf-8"?>
<a:theme xmlns:a="http://schemas.openxmlformats.org/drawingml/2006/main" name="سمة Office">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TotalTime>
  <Words>3078</Words>
  <Application>Microsoft Office PowerPoint</Application>
  <PresentationFormat>عرض على الشاشة (3:4)‏</PresentationFormat>
  <Paragraphs>69</Paragraphs>
  <Slides>23</Slides>
  <Notes>0</Notes>
  <HiddenSlides>0</HiddenSlides>
  <MMClips>0</MMClips>
  <ScaleCrop>false</ScaleCrop>
  <HeadingPairs>
    <vt:vector size="4" baseType="variant">
      <vt:variant>
        <vt:lpstr>نسق</vt:lpstr>
      </vt:variant>
      <vt:variant>
        <vt:i4>1</vt:i4>
      </vt:variant>
      <vt:variant>
        <vt:lpstr>عناوين الشرائح</vt:lpstr>
      </vt:variant>
      <vt:variant>
        <vt:i4>23</vt:i4>
      </vt:variant>
    </vt:vector>
  </HeadingPairs>
  <TitlesOfParts>
    <vt:vector size="24" baseType="lpstr">
      <vt:lpstr>سمة Office</vt:lpstr>
      <vt:lpstr>المحاضرة الرابعة جغرافية النفط أو البترول</vt:lpstr>
      <vt:lpstr>اكتشاف النفط واستخداماته</vt:lpstr>
      <vt:lpstr>عرض تقديمي في PowerPoint</vt:lpstr>
      <vt:lpstr>عرض تقديمي في PowerPoint</vt:lpstr>
      <vt:lpstr>عرض تقديمي في PowerPoint</vt:lpstr>
      <vt:lpstr>عرض تقديمي في PowerPoint</vt:lpstr>
      <vt:lpstr>عرض تقديمي في PowerPoint</vt:lpstr>
      <vt:lpstr>أصل النفط و تركيبه الكيميائي</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الأهمية الاقتصادية والإستراتيجية للنفط</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جغرافية النفط أو البترول</dc:title>
  <dc:creator>Dr.Rahban</dc:creator>
  <cp:lastModifiedBy>Dr.Rahban</cp:lastModifiedBy>
  <cp:revision>4</cp:revision>
  <dcterms:created xsi:type="dcterms:W3CDTF">2020-03-29T06:40:40Z</dcterms:created>
  <dcterms:modified xsi:type="dcterms:W3CDTF">2020-03-29T07:19:53Z</dcterms:modified>
</cp:coreProperties>
</file>