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5" r:id="rId1"/>
  </p:sldMasterIdLst>
  <p:sldIdLst>
    <p:sldId id="256" r:id="rId2"/>
    <p:sldId id="257" r:id="rId3"/>
    <p:sldId id="259" r:id="rId4"/>
    <p:sldId id="261" r:id="rId5"/>
    <p:sldId id="262" r:id="rId6"/>
    <p:sldId id="260" r:id="rId7"/>
    <p:sldId id="263" r:id="rId8"/>
    <p:sldId id="264" r:id="rId9"/>
    <p:sldId id="266"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B9B"/>
    <a:srgbClr val="C1CCB4"/>
    <a:srgbClr val="DAE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809" autoAdjust="0"/>
    <p:restoredTop sz="94660"/>
  </p:normalViewPr>
  <p:slideViewPr>
    <p:cSldViewPr snapToGrid="0">
      <p:cViewPr varScale="1">
        <p:scale>
          <a:sx n="72" d="100"/>
          <a:sy n="72" d="100"/>
        </p:scale>
        <p:origin x="4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4312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5054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2290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1254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9256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1176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5022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6433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0608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3/25/2020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8637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60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3/25/2020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1512637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39" r:id="rId5"/>
    <p:sldLayoutId id="2147483734" r:id="rId6"/>
    <p:sldLayoutId id="2147483735" r:id="rId7"/>
    <p:sldLayoutId id="2147483736" r:id="rId8"/>
    <p:sldLayoutId id="2147483737" r:id="rId9"/>
    <p:sldLayoutId id="2147483738" r:id="rId10"/>
    <p:sldLayoutId id="2147483740"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2">
            <a:extLst>
              <a:ext uri="{FF2B5EF4-FFF2-40B4-BE49-F238E27FC236}">
                <a16:creationId xmlns:a16="http://schemas.microsoft.com/office/drawing/2014/main" id="{C420F779-D88A-4283-83A3-DFB214B7002E}"/>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Lst>
          </a:blip>
          <a:srcRect t="12791"/>
          <a:stretch/>
        </p:blipFill>
        <p:spPr>
          <a:xfrm>
            <a:off x="20" y="0"/>
            <a:ext cx="12191980" cy="6858000"/>
          </a:xfrm>
          <a:prstGeom prst="rect">
            <a:avLst/>
          </a:prstGeom>
        </p:spPr>
      </p:pic>
      <p:sp useBgFill="1">
        <p:nvSpPr>
          <p:cNvPr id="8" name="Rectangle 7">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 name="Rectangle 9">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C24436EC-775D-47E2-AF27-736305799698}"/>
              </a:ext>
            </a:extLst>
          </p:cNvPr>
          <p:cNvSpPr>
            <a:spLocks noGrp="1"/>
          </p:cNvSpPr>
          <p:nvPr>
            <p:ph type="ctrTitle"/>
          </p:nvPr>
        </p:nvSpPr>
        <p:spPr>
          <a:xfrm>
            <a:off x="2700011" y="2051696"/>
            <a:ext cx="8931960" cy="3667870"/>
          </a:xfrm>
        </p:spPr>
        <p:txBody>
          <a:bodyPr>
            <a:normAutofit fontScale="90000"/>
          </a:bodyPr>
          <a:lstStyle/>
          <a:p>
            <a:pPr rtl="1"/>
            <a:r>
              <a:rPr lang="ar-AE" sz="9600" b="1" dirty="0">
                <a:solidFill>
                  <a:srgbClr val="FF0000"/>
                </a:solidFill>
                <a:cs typeface="Akhbar MT" pitchFamily="2" charset="-78"/>
              </a:rPr>
              <a:t>المبحث الأوّل</a:t>
            </a:r>
            <a:br>
              <a:rPr lang="en-US" sz="9600" dirty="0">
                <a:solidFill>
                  <a:srgbClr val="FF0000"/>
                </a:solidFill>
                <a:cs typeface="Akhbar MT" pitchFamily="2" charset="-78"/>
              </a:rPr>
            </a:br>
            <a:r>
              <a:rPr lang="ar-AE" sz="9600" b="1" dirty="0">
                <a:solidFill>
                  <a:srgbClr val="FF0000"/>
                </a:solidFill>
                <a:cs typeface="Akhbar MT" pitchFamily="2" charset="-78"/>
              </a:rPr>
              <a:t>تعريفات أساسيّة</a:t>
            </a:r>
            <a:br>
              <a:rPr lang="en-US" sz="9600" dirty="0">
                <a:solidFill>
                  <a:srgbClr val="FF0000"/>
                </a:solidFill>
                <a:cs typeface="Akhbar MT" pitchFamily="2" charset="-78"/>
              </a:rPr>
            </a:br>
            <a:endParaRPr lang="en-US" sz="9600" dirty="0">
              <a:solidFill>
                <a:srgbClr val="FF0000"/>
              </a:solidFill>
              <a:cs typeface="Akhbar MT" pitchFamily="2" charset="-78"/>
            </a:endParaRPr>
          </a:p>
        </p:txBody>
      </p:sp>
      <p:sp>
        <p:nvSpPr>
          <p:cNvPr id="12" name="Rectangle 11">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C9E884F-3FD7-46F3-9A03-FC73DA3CBD6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2111" y1="28372" x2="40556" y2="28256"/>
                        <a14:foregroundMark x1="44111" y1="26860" x2="41556" y2="26512"/>
                        <a14:foregroundMark x1="85778" y1="76512" x2="80667" y2="77093"/>
                      </a14:backgroundRemoval>
                    </a14:imgEffect>
                  </a14:imgLayer>
                </a14:imgProps>
              </a:ext>
            </a:extLst>
          </a:blip>
          <a:stretch>
            <a:fillRect/>
          </a:stretch>
        </p:blipFill>
        <p:spPr>
          <a:xfrm>
            <a:off x="0" y="2565069"/>
            <a:ext cx="4813929" cy="4599976"/>
          </a:xfrm>
          <a:prstGeom prst="rect">
            <a:avLst/>
          </a:prstGeom>
        </p:spPr>
      </p:pic>
    </p:spTree>
    <p:extLst>
      <p:ext uri="{BB962C8B-B14F-4D97-AF65-F5344CB8AC3E}">
        <p14:creationId xmlns:p14="http://schemas.microsoft.com/office/powerpoint/2010/main" val="283939720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6" name="Straight Connector 1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4" name="Rectangle 23">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6" name="Rectangle 25">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77FCDEF-1FCC-471E-9C31-19C42A9C4B6E}"/>
              </a:ext>
            </a:extLst>
          </p:cNvPr>
          <p:cNvSpPr>
            <a:spLocks noGrp="1"/>
          </p:cNvSpPr>
          <p:nvPr>
            <p:ph type="title"/>
          </p:nvPr>
        </p:nvSpPr>
        <p:spPr>
          <a:xfrm>
            <a:off x="1017970" y="1006616"/>
            <a:ext cx="10156060" cy="711266"/>
          </a:xfrm>
        </p:spPr>
        <p:txBody>
          <a:bodyPr vert="horz" lIns="91440" tIns="45720" rIns="91440" bIns="45720" rtlCol="0" anchor="ctr">
            <a:normAutofit fontScale="90000"/>
          </a:bodyPr>
          <a:lstStyle/>
          <a:p>
            <a:pPr algn="r" rtl="1"/>
            <a:r>
              <a:rPr lang="ar-AE" sz="4400" u="sng" dirty="0">
                <a:cs typeface="Akhbar MT" pitchFamily="2" charset="-78"/>
              </a:rPr>
              <a:t>أهميّة هذا العلم وفائدته</a:t>
            </a:r>
            <a:r>
              <a:rPr lang="ar-IQ" sz="4400" u="sng" dirty="0">
                <a:cs typeface="Akhbar MT" pitchFamily="2" charset="-78"/>
              </a:rPr>
              <a:t>:</a:t>
            </a:r>
            <a:endParaRPr lang="en-US" sz="7200" cap="all" spc="-100" dirty="0">
              <a:cs typeface="Akhbar MT" pitchFamily="2" charset="-78"/>
            </a:endParaRPr>
          </a:p>
        </p:txBody>
      </p:sp>
      <p:sp>
        <p:nvSpPr>
          <p:cNvPr id="3" name="Rectangle 2">
            <a:extLst>
              <a:ext uri="{FF2B5EF4-FFF2-40B4-BE49-F238E27FC236}">
                <a16:creationId xmlns:a16="http://schemas.microsoft.com/office/drawing/2014/main" id="{1618ABE6-1516-4DD6-AAB8-90B21B88E3D9}"/>
              </a:ext>
            </a:extLst>
          </p:cNvPr>
          <p:cNvSpPr/>
          <p:nvPr/>
        </p:nvSpPr>
        <p:spPr>
          <a:xfrm>
            <a:off x="1369139" y="1707812"/>
            <a:ext cx="9801576" cy="4247317"/>
          </a:xfrm>
          <a:prstGeom prst="rect">
            <a:avLst/>
          </a:prstGeom>
        </p:spPr>
        <p:txBody>
          <a:bodyPr wrap="square">
            <a:spAutoFit/>
          </a:bodyPr>
          <a:lstStyle/>
          <a:p>
            <a:pPr algn="r" rtl="1"/>
            <a:r>
              <a:rPr lang="ar-AE" sz="3600" dirty="0">
                <a:solidFill>
                  <a:prstClr val="black">
                    <a:lumMod val="85000"/>
                    <a:lumOff val="15000"/>
                  </a:prstClr>
                </a:solidFill>
                <a:latin typeface="Sagona ExtraLight" panose="02020404030301010803"/>
                <a:cs typeface="Akhbar MT" pitchFamily="2" charset="-78"/>
              </a:rPr>
              <a:t>لهذا العلم فوائد كثيرة منها:</a:t>
            </a:r>
            <a:br>
              <a:rPr lang="en-US" sz="3600" dirty="0">
                <a:solidFill>
                  <a:prstClr val="black">
                    <a:lumMod val="85000"/>
                    <a:lumOff val="15000"/>
                  </a:prstClr>
                </a:solidFill>
                <a:latin typeface="Sagona ExtraLight" panose="02020404030301010803"/>
                <a:cs typeface="Akhbar MT" pitchFamily="2" charset="-78"/>
              </a:rPr>
            </a:br>
            <a:r>
              <a:rPr lang="ar-AE" sz="3600" dirty="0">
                <a:solidFill>
                  <a:prstClr val="black">
                    <a:lumMod val="85000"/>
                    <a:lumOff val="15000"/>
                  </a:prstClr>
                </a:solidFill>
                <a:latin typeface="Sagona ExtraLight" panose="02020404030301010803"/>
                <a:cs typeface="Akhbar MT" pitchFamily="2" charset="-78"/>
              </a:rPr>
              <a:t>1-</a:t>
            </a:r>
            <a:r>
              <a:rPr lang="ar-IQ" sz="3600" dirty="0">
                <a:solidFill>
                  <a:prstClr val="black">
                    <a:lumMod val="85000"/>
                    <a:lumOff val="15000"/>
                  </a:prstClr>
                </a:solidFill>
                <a:latin typeface="Sagona ExtraLight" panose="02020404030301010803"/>
                <a:cs typeface="Akhbar MT" pitchFamily="2" charset="-78"/>
              </a:rPr>
              <a:t> </a:t>
            </a:r>
            <a:r>
              <a:rPr lang="ar-AE" sz="3600" dirty="0">
                <a:solidFill>
                  <a:prstClr val="black">
                    <a:lumMod val="85000"/>
                    <a:lumOff val="15000"/>
                  </a:prstClr>
                </a:solidFill>
                <a:latin typeface="Sagona ExtraLight" panose="02020404030301010803"/>
                <a:cs typeface="Akhbar MT" pitchFamily="2" charset="-78"/>
              </a:rPr>
              <a:t>معرفة ما يُقبل من الحديث وما يُرد ّ:</a:t>
            </a:r>
            <a:br>
              <a:rPr lang="en-US" sz="3600" dirty="0">
                <a:solidFill>
                  <a:prstClr val="black">
                    <a:lumMod val="85000"/>
                    <a:lumOff val="15000"/>
                  </a:prstClr>
                </a:solidFill>
                <a:latin typeface="Sagona ExtraLight" panose="02020404030301010803"/>
                <a:cs typeface="Akhbar MT" pitchFamily="2" charset="-78"/>
              </a:rPr>
            </a:br>
            <a:r>
              <a:rPr lang="ar-AE" sz="3600" dirty="0">
                <a:solidFill>
                  <a:prstClr val="black">
                    <a:lumMod val="85000"/>
                    <a:lumOff val="15000"/>
                  </a:prstClr>
                </a:solidFill>
                <a:latin typeface="Sagona ExtraLight" panose="02020404030301010803"/>
                <a:cs typeface="Akhbar MT" pitchFamily="2" charset="-78"/>
              </a:rPr>
              <a:t>فالمقبول يُؤخذُ به ويعوَّلُ عليهِ في الاحتجاجِ اللُّغويِّ والاستنباط الفقهيّ، والمردود يُطرَح ويُنبَذ فلا يؤخذ به.</a:t>
            </a:r>
            <a:br>
              <a:rPr lang="en-US" sz="3600" dirty="0">
                <a:solidFill>
                  <a:prstClr val="black">
                    <a:lumMod val="85000"/>
                    <a:lumOff val="15000"/>
                  </a:prstClr>
                </a:solidFill>
                <a:latin typeface="Sagona ExtraLight" panose="02020404030301010803"/>
                <a:cs typeface="Akhbar MT" pitchFamily="2" charset="-78"/>
              </a:rPr>
            </a:br>
            <a:r>
              <a:rPr lang="ar-AE" sz="3600" dirty="0">
                <a:solidFill>
                  <a:prstClr val="black">
                    <a:lumMod val="85000"/>
                    <a:lumOff val="15000"/>
                  </a:prstClr>
                </a:solidFill>
                <a:latin typeface="Sagona ExtraLight" panose="02020404030301010803"/>
                <a:cs typeface="Akhbar MT" pitchFamily="2" charset="-78"/>
              </a:rPr>
              <a:t>2-</a:t>
            </a:r>
            <a:r>
              <a:rPr lang="ar-IQ" sz="3600" dirty="0">
                <a:solidFill>
                  <a:prstClr val="black">
                    <a:lumMod val="85000"/>
                    <a:lumOff val="15000"/>
                  </a:prstClr>
                </a:solidFill>
                <a:latin typeface="Sagona ExtraLight" panose="02020404030301010803"/>
                <a:cs typeface="Akhbar MT" pitchFamily="2" charset="-78"/>
              </a:rPr>
              <a:t> </a:t>
            </a:r>
            <a:r>
              <a:rPr lang="ar-AE" sz="3600" dirty="0">
                <a:solidFill>
                  <a:prstClr val="black">
                    <a:lumMod val="85000"/>
                    <a:lumOff val="15000"/>
                  </a:prstClr>
                </a:solidFill>
                <a:latin typeface="Sagona ExtraLight" panose="02020404030301010803"/>
                <a:cs typeface="Akhbar MT" pitchFamily="2" charset="-78"/>
              </a:rPr>
              <a:t>إيجاد الثقة في النفوس في الأحاديث التي يثبت إسنادها وتعرف صحّتها.</a:t>
            </a:r>
            <a:br>
              <a:rPr lang="en-US" sz="3600" dirty="0">
                <a:solidFill>
                  <a:prstClr val="black">
                    <a:lumMod val="85000"/>
                    <a:lumOff val="15000"/>
                  </a:prstClr>
                </a:solidFill>
                <a:latin typeface="Sagona ExtraLight" panose="02020404030301010803"/>
                <a:cs typeface="Akhbar MT" pitchFamily="2" charset="-78"/>
              </a:rPr>
            </a:br>
            <a:r>
              <a:rPr lang="ar-AE" sz="3600" dirty="0">
                <a:solidFill>
                  <a:prstClr val="black">
                    <a:lumMod val="85000"/>
                    <a:lumOff val="15000"/>
                  </a:prstClr>
                </a:solidFill>
                <a:latin typeface="Sagona ExtraLight" panose="02020404030301010803"/>
                <a:cs typeface="Akhbar MT" pitchFamily="2" charset="-78"/>
              </a:rPr>
              <a:t>3-</a:t>
            </a:r>
            <a:r>
              <a:rPr lang="en-US" sz="3600" dirty="0">
                <a:solidFill>
                  <a:prstClr val="black">
                    <a:lumMod val="85000"/>
                    <a:lumOff val="15000"/>
                  </a:prstClr>
                </a:solidFill>
                <a:latin typeface="Sagona ExtraLight" panose="02020404030301010803"/>
                <a:cs typeface="Akhbar MT" pitchFamily="2" charset="-78"/>
              </a:rPr>
              <a:t> </a:t>
            </a:r>
            <a:r>
              <a:rPr lang="ar-AE" sz="3600" dirty="0">
                <a:solidFill>
                  <a:prstClr val="black">
                    <a:lumMod val="85000"/>
                    <a:lumOff val="15000"/>
                  </a:prstClr>
                </a:solidFill>
                <a:latin typeface="Sagona ExtraLight" panose="02020404030301010803"/>
                <a:cs typeface="Akhbar MT" pitchFamily="2" charset="-78"/>
              </a:rPr>
              <a:t>تكوين مَلَكة عند الدَّراس لهذا الفن يتمكَّن بها من تمحيص الاخبار الواردة من أحاديثَ نبويّةٍ أو أخبارٍ تاريخيّةٍ وغيرهما.</a:t>
            </a:r>
            <a:br>
              <a:rPr lang="en-US" sz="3600" dirty="0">
                <a:solidFill>
                  <a:prstClr val="black">
                    <a:lumMod val="85000"/>
                    <a:lumOff val="15000"/>
                  </a:prstClr>
                </a:solidFill>
                <a:latin typeface="Sagona ExtraLight" panose="02020404030301010803"/>
                <a:cs typeface="Akhbar MT" pitchFamily="2" charset="-78"/>
              </a:rPr>
            </a:br>
            <a:endParaRPr lang="en-US" dirty="0"/>
          </a:p>
        </p:txBody>
      </p:sp>
      <p:sp>
        <p:nvSpPr>
          <p:cNvPr id="21" name="Rectangle 20">
            <a:extLst>
              <a:ext uri="{FF2B5EF4-FFF2-40B4-BE49-F238E27FC236}">
                <a16:creationId xmlns:a16="http://schemas.microsoft.com/office/drawing/2014/main" id="{F18F445C-9FC4-4A61-AC2B-A87838CF30DA}"/>
              </a:ext>
            </a:extLst>
          </p:cNvPr>
          <p:cNvSpPr/>
          <p:nvPr/>
        </p:nvSpPr>
        <p:spPr>
          <a:xfrm>
            <a:off x="1447799" y="4529415"/>
            <a:ext cx="9651270" cy="1160776"/>
          </a:xfrm>
          <a:prstGeom prst="rect">
            <a:avLst/>
          </a:prstGeom>
          <a:solidFill>
            <a:srgbClr val="ADB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68ECFE3-0D6F-434C-B5F4-2A194E658A02}"/>
              </a:ext>
            </a:extLst>
          </p:cNvPr>
          <p:cNvSpPr/>
          <p:nvPr/>
        </p:nvSpPr>
        <p:spPr>
          <a:xfrm>
            <a:off x="1447800" y="2256308"/>
            <a:ext cx="9651269" cy="1694949"/>
          </a:xfrm>
          <a:prstGeom prst="rect">
            <a:avLst/>
          </a:prstGeom>
          <a:solidFill>
            <a:srgbClr val="DAE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F9DDB00-4BFD-4814-8EBF-E79D7918FCFE}"/>
              </a:ext>
            </a:extLst>
          </p:cNvPr>
          <p:cNvSpPr/>
          <p:nvPr/>
        </p:nvSpPr>
        <p:spPr>
          <a:xfrm>
            <a:off x="1447799" y="3992829"/>
            <a:ext cx="9651270" cy="510106"/>
          </a:xfrm>
          <a:prstGeom prst="rect">
            <a:avLst/>
          </a:prstGeom>
          <a:solidFill>
            <a:srgbClr val="C1CC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322B544-5696-4C67-8B27-00845AC6D0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011" y="92524"/>
            <a:ext cx="3306027" cy="2777062"/>
          </a:xfrm>
          <a:prstGeom prst="rect">
            <a:avLst/>
          </a:prstGeom>
        </p:spPr>
      </p:pic>
    </p:spTree>
    <p:extLst>
      <p:ext uri="{BB962C8B-B14F-4D97-AF65-F5344CB8AC3E}">
        <p14:creationId xmlns:p14="http://schemas.microsoft.com/office/powerpoint/2010/main" val="120619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0CBC88-9078-4932-A9EA-74B75A1756B5}"/>
              </a:ext>
            </a:extLst>
          </p:cNvPr>
          <p:cNvPicPr>
            <a:picLocks noChangeAspect="1"/>
          </p:cNvPicPr>
          <p:nvPr/>
        </p:nvPicPr>
        <p:blipFill>
          <a:blip r:embed="rId2"/>
          <a:stretch>
            <a:fillRect/>
          </a:stretch>
        </p:blipFill>
        <p:spPr>
          <a:xfrm>
            <a:off x="7521152" y="668660"/>
            <a:ext cx="4425357" cy="2950238"/>
          </a:xfrm>
          <a:prstGeom prst="rect">
            <a:avLst/>
          </a:prstGeom>
        </p:spPr>
      </p:pic>
      <p:sp>
        <p:nvSpPr>
          <p:cNvPr id="3" name="Content Placeholder 2">
            <a:extLst>
              <a:ext uri="{FF2B5EF4-FFF2-40B4-BE49-F238E27FC236}">
                <a16:creationId xmlns:a16="http://schemas.microsoft.com/office/drawing/2014/main" id="{4C707A34-FB74-4848-B1B8-C480AD21964E}"/>
              </a:ext>
            </a:extLst>
          </p:cNvPr>
          <p:cNvSpPr>
            <a:spLocks noGrp="1"/>
          </p:cNvSpPr>
          <p:nvPr>
            <p:ph idx="1"/>
          </p:nvPr>
        </p:nvSpPr>
        <p:spPr>
          <a:xfrm>
            <a:off x="94503" y="850964"/>
            <a:ext cx="7195279" cy="5876143"/>
          </a:xfrm>
        </p:spPr>
        <p:txBody>
          <a:bodyPr>
            <a:normAutofit/>
          </a:bodyPr>
          <a:lstStyle/>
          <a:p>
            <a:pPr marL="17145" indent="0" algn="r" rtl="1">
              <a:lnSpc>
                <a:spcPct val="115000"/>
              </a:lnSpc>
              <a:spcBef>
                <a:spcPts val="0"/>
              </a:spcBef>
              <a:buNone/>
            </a:pPr>
            <a:r>
              <a:rPr lang="ar-IQ" sz="3200" dirty="0">
                <a:latin typeface="Calibri" panose="020F0502020204030204" pitchFamily="34" charset="0"/>
                <a:ea typeface="Calibri" panose="020F0502020204030204" pitchFamily="34" charset="0"/>
                <a:cs typeface="Lotus Linotype"/>
              </a:rPr>
              <a:t>	</a:t>
            </a:r>
            <a:r>
              <a:rPr lang="ar-AE" sz="3200" dirty="0">
                <a:latin typeface="Calibri" panose="020F0502020204030204" pitchFamily="34" charset="0"/>
                <a:ea typeface="Calibri" panose="020F0502020204030204" pitchFamily="34" charset="0"/>
                <a:cs typeface="Lotus Linotype"/>
              </a:rPr>
              <a:t>هذا وقد قامت في هذا العصر دعوة إلى إيجاد منهج ضابط يستعمل في تمحيص الأخبار والحوادث التاريخيّة، ولقد بيَّن عددٌ من المؤرِّخين غير المسلمين أهمّيّة المنهج الذي اتبعه المحدثون من خلال علم مصطلح الحديث.</a:t>
            </a:r>
            <a:endParaRPr lang="ar-IQ" sz="3200" dirty="0">
              <a:latin typeface="Calibri" panose="020F0502020204030204" pitchFamily="34" charset="0"/>
              <a:ea typeface="Calibri" panose="020F0502020204030204" pitchFamily="34" charset="0"/>
              <a:cs typeface="Lotus Linotype"/>
            </a:endParaRPr>
          </a:p>
          <a:p>
            <a:pPr marL="17145" indent="0" algn="r" rtl="1">
              <a:lnSpc>
                <a:spcPct val="115000"/>
              </a:lnSpc>
              <a:spcBef>
                <a:spcPts val="0"/>
              </a:spcBef>
              <a:buNone/>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r" rtl="1">
              <a:lnSpc>
                <a:spcPct val="115000"/>
              </a:lnSpc>
              <a:spcBef>
                <a:spcPts val="0"/>
              </a:spcBef>
              <a:buNone/>
            </a:pPr>
            <a:r>
              <a:rPr lang="ar-IQ" sz="3200" dirty="0">
                <a:latin typeface="Calibri" panose="020F0502020204030204" pitchFamily="34" charset="0"/>
                <a:ea typeface="Calibri" panose="020F0502020204030204" pitchFamily="34" charset="0"/>
                <a:cs typeface="Lotus Linotype"/>
              </a:rPr>
              <a:t>4</a:t>
            </a:r>
            <a:r>
              <a:rPr lang="ar-AE" sz="3200" dirty="0">
                <a:latin typeface="Calibri" panose="020F0502020204030204" pitchFamily="34" charset="0"/>
                <a:ea typeface="Calibri" panose="020F0502020204030204" pitchFamily="34" charset="0"/>
                <a:cs typeface="Lotus Linotype"/>
              </a:rPr>
              <a:t>-الإكبار لهذا الخضم من علماء الحديث الذين سعَوا لإبراز هذا المنهج المتميز في توثيق الأخبار الذي لا يوجد له نظير في اي حضارة معروفة إلى الآن.</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50000"/>
              </a:lnSpc>
              <a:spcBef>
                <a:spcPts val="0"/>
              </a:spcBef>
              <a:spcAft>
                <a:spcPts val="800"/>
              </a:spcAft>
              <a:buNone/>
            </a:pPr>
            <a:r>
              <a:rPr lang="ar-AE" sz="2800" dirty="0">
                <a:latin typeface="Calibri" panose="020F0502020204030204" pitchFamily="34"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279776C-344A-4445-B991-C37AE4556A87}"/>
              </a:ext>
            </a:extLst>
          </p:cNvPr>
          <p:cNvSpPr/>
          <p:nvPr/>
        </p:nvSpPr>
        <p:spPr>
          <a:xfrm>
            <a:off x="203345" y="4111612"/>
            <a:ext cx="7317807" cy="1694949"/>
          </a:xfrm>
          <a:prstGeom prst="rect">
            <a:avLst/>
          </a:prstGeom>
          <a:solidFill>
            <a:srgbClr val="DAE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dirty="0">
                <a:solidFill>
                  <a:schemeClr val="tx1"/>
                </a:solidFill>
              </a:rPr>
              <a:t>4-</a:t>
            </a:r>
            <a:endParaRPr lang="en-US" dirty="0">
              <a:solidFill>
                <a:schemeClr val="tx1"/>
              </a:solidFill>
            </a:endParaRPr>
          </a:p>
        </p:txBody>
      </p:sp>
    </p:spTree>
    <p:extLst>
      <p:ext uri="{BB962C8B-B14F-4D97-AF65-F5344CB8AC3E}">
        <p14:creationId xmlns:p14="http://schemas.microsoft.com/office/powerpoint/2010/main" val="35135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FCC0B0-3DC0-4899-9C2A-84DC67CAD4B4}"/>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10000" b="90000" l="8250" r="91500">
                        <a14:foregroundMark x1="8250" y1="57000" x2="10250" y2="67000"/>
                        <a14:foregroundMark x1="90625" y1="37125" x2="91500" y2="42375"/>
                      </a14:backgroundRemoval>
                    </a14:imgEffect>
                    <a14:imgEffect>
                      <a14:brightnessContrast bright="-40000" contrast="40000"/>
                    </a14:imgEffect>
                  </a14:imgLayer>
                </a14:imgProps>
              </a:ext>
            </a:extLst>
          </a:blip>
          <a:stretch>
            <a:fillRect/>
          </a:stretch>
        </p:blipFill>
        <p:spPr>
          <a:xfrm>
            <a:off x="0" y="-402058"/>
            <a:ext cx="2888974" cy="2888974"/>
          </a:xfrm>
          <a:prstGeom prst="rect">
            <a:avLst/>
          </a:prstGeom>
        </p:spPr>
      </p:pic>
      <p:sp>
        <p:nvSpPr>
          <p:cNvPr id="2" name="Rectangle 1">
            <a:extLst>
              <a:ext uri="{FF2B5EF4-FFF2-40B4-BE49-F238E27FC236}">
                <a16:creationId xmlns:a16="http://schemas.microsoft.com/office/drawing/2014/main" id="{FD1462AF-6C50-4BF5-883A-B41DAB2AC16A}"/>
              </a:ext>
            </a:extLst>
          </p:cNvPr>
          <p:cNvSpPr/>
          <p:nvPr/>
        </p:nvSpPr>
        <p:spPr>
          <a:xfrm>
            <a:off x="609600" y="497107"/>
            <a:ext cx="10972800" cy="1133387"/>
          </a:xfrm>
          <a:prstGeom prst="rect">
            <a:avLst/>
          </a:prstGeom>
        </p:spPr>
        <p:txBody>
          <a:bodyPr wrap="square">
            <a:spAutoFit/>
          </a:bodyPr>
          <a:lstStyle/>
          <a:p>
            <a:pPr algn="r" rtl="1">
              <a:lnSpc>
                <a:spcPct val="115000"/>
              </a:lnSpc>
            </a:pPr>
            <a:r>
              <a:rPr lang="ar-AE" sz="4000" u="sng" dirty="0">
                <a:solidFill>
                  <a:schemeClr val="accent2">
                    <a:lumMod val="50000"/>
                  </a:schemeClr>
                </a:solidFill>
                <a:effectLst/>
                <a:latin typeface="Calibri" panose="020F0502020204030204" pitchFamily="34" charset="0"/>
                <a:ea typeface="Calibri" panose="020F0502020204030204" pitchFamily="34" charset="0"/>
                <a:cs typeface="Lotus Linotype"/>
              </a:rPr>
              <a:t>أولًا- الحديث</a:t>
            </a:r>
            <a:endParaRPr lang="en-US" sz="20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9750A55-8BCD-4F04-B52C-BA8B80D9ADF8}"/>
              </a:ext>
            </a:extLst>
          </p:cNvPr>
          <p:cNvSpPr/>
          <p:nvPr/>
        </p:nvSpPr>
        <p:spPr>
          <a:xfrm>
            <a:off x="768626" y="1229871"/>
            <a:ext cx="10813774" cy="625428"/>
          </a:xfrm>
          <a:prstGeom prst="rect">
            <a:avLst/>
          </a:prstGeom>
        </p:spPr>
        <p:txBody>
          <a:bodyPr wrap="square">
            <a:spAutoFit/>
          </a:bodyPr>
          <a:lstStyle/>
          <a:p>
            <a:pPr lvl="0" algn="r" rtl="1">
              <a:lnSpc>
                <a:spcPct val="115000"/>
              </a:lnSpc>
            </a:pPr>
            <a:r>
              <a:rPr lang="ar-AE" sz="3200" dirty="0">
                <a:solidFill>
                  <a:prstClr val="black"/>
                </a:solidFill>
                <a:latin typeface="Calibri" panose="020F0502020204030204" pitchFamily="34" charset="0"/>
                <a:ea typeface="Calibri" panose="020F0502020204030204" pitchFamily="34" charset="0"/>
                <a:cs typeface="Lotus Linotype"/>
              </a:rPr>
              <a:t>الحديث لغة: ضدّ القديم، ويستعمل بمعنى حقيقة الخبر.</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042AA9E-82B4-45C6-9AA1-E64B3A812D0B}"/>
              </a:ext>
            </a:extLst>
          </p:cNvPr>
          <p:cNvSpPr/>
          <p:nvPr/>
        </p:nvSpPr>
        <p:spPr>
          <a:xfrm>
            <a:off x="569843" y="1855299"/>
            <a:ext cx="11012557" cy="1191736"/>
          </a:xfrm>
          <a:prstGeom prst="rect">
            <a:avLst/>
          </a:prstGeom>
        </p:spPr>
        <p:txBody>
          <a:bodyPr wrap="square">
            <a:spAutoFit/>
          </a:bodyPr>
          <a:lstStyle/>
          <a:p>
            <a:pPr lvl="0" algn="r" rtl="1">
              <a:lnSpc>
                <a:spcPct val="115000"/>
              </a:lnSpc>
            </a:pPr>
            <a:r>
              <a:rPr lang="ar-AE" sz="3200" dirty="0">
                <a:solidFill>
                  <a:prstClr val="black"/>
                </a:solidFill>
                <a:latin typeface="Calibri" panose="020F0502020204030204" pitchFamily="34" charset="0"/>
                <a:ea typeface="Calibri" panose="020F0502020204030204" pitchFamily="34" charset="0"/>
                <a:cs typeface="Lotus Linotype"/>
              </a:rPr>
              <a:t>الحديث في الاصطلاح عند عامّة العلماء: هو «ما أُضيف إلى رسول الله صلى الله عليه وسلم من قولٍ أو فعلٍ أو تقريرٍ أو صفةٍ خِلقيّةٍ أو خُلقّيةٍ».</a:t>
            </a:r>
            <a:endParaRPr lang="en-US"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E85FE01-3D31-4EF9-94C4-39FFB5680AE9}"/>
              </a:ext>
            </a:extLst>
          </p:cNvPr>
          <p:cNvSpPr/>
          <p:nvPr/>
        </p:nvSpPr>
        <p:spPr>
          <a:xfrm>
            <a:off x="609600" y="3199919"/>
            <a:ext cx="10972801" cy="2713563"/>
          </a:xfrm>
          <a:prstGeom prst="rect">
            <a:avLst/>
          </a:prstGeom>
        </p:spPr>
        <p:txBody>
          <a:bodyPr wrap="square">
            <a:spAutoFit/>
          </a:bodyPr>
          <a:lstStyle/>
          <a:p>
            <a:pPr lvl="0" algn="r" rtl="1">
              <a:lnSpc>
                <a:spcPct val="115000"/>
              </a:lnSpc>
            </a:pPr>
            <a:r>
              <a:rPr lang="ar-AE" sz="3000" dirty="0">
                <a:solidFill>
                  <a:schemeClr val="accent2">
                    <a:lumMod val="50000"/>
                  </a:schemeClr>
                </a:solidFill>
                <a:latin typeface="Calibri" panose="020F0502020204030204" pitchFamily="34" charset="0"/>
                <a:ea typeface="Calibri" panose="020F0502020204030204" pitchFamily="34" charset="0"/>
                <a:cs typeface="Lotus Linotype"/>
              </a:rPr>
              <a:t>وإليك أمثلة موضِّحة لهذا التعريف:</a:t>
            </a:r>
            <a:endParaRPr lang="en-US" sz="3000"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pPr>
            <a:r>
              <a:rPr lang="ar-AE" sz="3000" dirty="0">
                <a:solidFill>
                  <a:prstClr val="black"/>
                </a:solidFill>
                <a:latin typeface="Calibri" panose="020F0502020204030204" pitchFamily="34" charset="0"/>
                <a:ea typeface="Calibri" panose="020F0502020204030204" pitchFamily="34" charset="0"/>
                <a:cs typeface="Lotus Linotype"/>
              </a:rPr>
              <a:t>مثال ما أُضيف إلى النَبيّ صلى الله عليه وسلم من قول: قوله عليه الصّلاة والسَلام: "لا ضرَرَ وَلا ضِرارَ".</a:t>
            </a:r>
            <a:endParaRPr lang="en-US" sz="3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r" rtl="1">
              <a:lnSpc>
                <a:spcPct val="115000"/>
              </a:lnSpc>
            </a:pPr>
            <a:r>
              <a:rPr lang="ar-AE" sz="3000" dirty="0">
                <a:solidFill>
                  <a:prstClr val="black"/>
                </a:solidFill>
                <a:latin typeface="Calibri" panose="020F0502020204030204" pitchFamily="34" charset="0"/>
                <a:ea typeface="Calibri" panose="020F0502020204030204" pitchFamily="34" charset="0"/>
                <a:cs typeface="Lotus Linotype"/>
              </a:rPr>
              <a:t>ومثال ما أُضيف اليه الصَّلاة والسلام من فعلٍ: قول السيد عائشة رضي الله عنها: "كانَ رَسُولُ اللهِ صلى الله عليه وسلّم يَصُومُ حتَّى نَقُولَ: لا يُفطِر، وَيُفطِرُ حتَّى نَقُولَ: لا يَصُومُ".</a:t>
            </a:r>
            <a:endParaRPr lang="en-US" sz="3000" dirty="0">
              <a:solidFill>
                <a:prstClr val="black"/>
              </a:solidFill>
            </a:endParaRPr>
          </a:p>
        </p:txBody>
      </p:sp>
    </p:spTree>
    <p:extLst>
      <p:ext uri="{BB962C8B-B14F-4D97-AF65-F5344CB8AC3E}">
        <p14:creationId xmlns:p14="http://schemas.microsoft.com/office/powerpoint/2010/main" val="2087561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0" name="Rectangle 19">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solidFill>
            <a:schemeClr val="bg1">
              <a:lumMod val="75000"/>
              <a:alpha val="60000"/>
            </a:schemeClr>
          </a:solidFill>
          <a:ln w="6350" cap="sq" cmpd="sng" algn="ctr">
            <a:noFill/>
            <a:prstDash val="solid"/>
            <a:miter lim="800000"/>
          </a:ln>
          <a:effectLst/>
        </p:spPr>
      </p:sp>
      <p:sp>
        <p:nvSpPr>
          <p:cNvPr id="8" name="Rectangle 7">
            <a:extLst>
              <a:ext uri="{FF2B5EF4-FFF2-40B4-BE49-F238E27FC236}">
                <a16:creationId xmlns:a16="http://schemas.microsoft.com/office/drawing/2014/main" id="{29199D6E-6A88-45BA-A164-D117D822897B}"/>
              </a:ext>
            </a:extLst>
          </p:cNvPr>
          <p:cNvSpPr/>
          <p:nvPr/>
        </p:nvSpPr>
        <p:spPr>
          <a:xfrm>
            <a:off x="3465439" y="743842"/>
            <a:ext cx="8005068" cy="5370316"/>
          </a:xfrm>
          <a:prstGeom prst="rect">
            <a:avLst/>
          </a:prstGeom>
        </p:spPr>
        <p:txBody>
          <a:bodyPr wrap="square">
            <a:spAutoFit/>
          </a:bodyPr>
          <a:lstStyle/>
          <a:p>
            <a:pPr algn="r" rtl="1">
              <a:lnSpc>
                <a:spcPct val="115000"/>
              </a:lnSpc>
            </a:pPr>
            <a:r>
              <a:rPr lang="ar-AE" sz="2900" dirty="0">
                <a:solidFill>
                  <a:schemeClr val="accent1">
                    <a:lumMod val="50000"/>
                  </a:schemeClr>
                </a:solidFill>
                <a:latin typeface="Calibri" panose="020F0502020204030204" pitchFamily="34" charset="0"/>
                <a:ea typeface="Calibri" panose="020F0502020204030204" pitchFamily="34" charset="0"/>
                <a:cs typeface="Lotus Linotype"/>
              </a:rPr>
              <a:t>ومعنى الإقرار أن يقع أمامه عليه الصَّلاة والسَّلام أمر فيسكت، ولا ينكر على فاعله، أو </a:t>
            </a:r>
            <a:r>
              <a:rPr lang="ar-AE" sz="2900" dirty="0" err="1">
                <a:solidFill>
                  <a:schemeClr val="accent1">
                    <a:lumMod val="50000"/>
                  </a:schemeClr>
                </a:solidFill>
                <a:latin typeface="Calibri" panose="020F0502020204030204" pitchFamily="34" charset="0"/>
                <a:ea typeface="Calibri" panose="020F0502020204030204" pitchFamily="34" charset="0"/>
                <a:cs typeface="Lotus Linotype"/>
              </a:rPr>
              <a:t>يوافقه</a:t>
            </a:r>
            <a:r>
              <a:rPr lang="ar-AE" sz="2900" dirty="0">
                <a:solidFill>
                  <a:schemeClr val="accent1">
                    <a:lumMod val="50000"/>
                  </a:schemeClr>
                </a:solidFill>
                <a:latin typeface="Calibri" panose="020F0502020204030204" pitchFamily="34" charset="0"/>
                <a:ea typeface="Calibri" panose="020F0502020204030204" pitchFamily="34" charset="0"/>
                <a:cs typeface="Lotus Linotype"/>
              </a:rPr>
              <a:t> عليه صراحةً، </a:t>
            </a:r>
            <a:r>
              <a:rPr lang="ar-AE" sz="2900" dirty="0">
                <a:latin typeface="Calibri" panose="020F0502020204030204" pitchFamily="34" charset="0"/>
                <a:ea typeface="Calibri" panose="020F0502020204030204" pitchFamily="34" charset="0"/>
                <a:cs typeface="Lotus Linotype"/>
              </a:rPr>
              <a:t>ومثاله: حديث مُعاذ بن جبل رضي الله عنه لَمَّا أراد النَبيُّ صلى الله عليه وسلم أن يَبعَثَهُ إلى اليَمن قالَ له: "كَيفَ تَقضي إذا عَرضَ لكَ قَضاءُ؟"، قالَ: أقضي بِكتَابِ اللهِ، </a:t>
            </a:r>
            <a:r>
              <a:rPr lang="ar-SY" sz="2900" dirty="0">
                <a:latin typeface="Calibri" panose="020F0502020204030204" pitchFamily="34" charset="0"/>
                <a:ea typeface="Calibri" panose="020F0502020204030204" pitchFamily="34" charset="0"/>
                <a:cs typeface="Lotus Linotype"/>
              </a:rPr>
              <a:t>قال:" فإن لم تجدْ في كتابِ الله؟"، قال: فبسنّة رسول الله صلّى الله عليه وسلم قال: " فإن لم تجد في سنّةِ رسولِ الله صلى الله عليه وسلّم ولا في كتابِ الله؟" قال: أجتهدُ رأيِي ولا آلُو. فضربَ رسولُ الله صلى اللهُ عليه وسلَّمَ صدرَهَ وقال:" الحمدُ لله الّذي وفّقَ رسولَ الله لما يُرضي رسولَ الله ". فقد أقرَّهُ عليهِ الصلاةُ </a:t>
            </a:r>
            <a:r>
              <a:rPr lang="ar-IQ" sz="2900" dirty="0">
                <a:latin typeface="Calibri" panose="020F0502020204030204" pitchFamily="34" charset="0"/>
                <a:ea typeface="Calibri" panose="020F0502020204030204" pitchFamily="34" charset="0"/>
                <a:cs typeface="Lotus Linotype"/>
              </a:rPr>
              <a:t>و</a:t>
            </a:r>
            <a:r>
              <a:rPr lang="ar-SY" sz="2900" dirty="0">
                <a:latin typeface="Calibri" panose="020F0502020204030204" pitchFamily="34" charset="0"/>
                <a:ea typeface="Calibri" panose="020F0502020204030204" pitchFamily="34" charset="0"/>
                <a:cs typeface="Lotus Linotype"/>
              </a:rPr>
              <a:t>السلامُ بطريقتِهِ في القضاءِ ولم ينكرْ عليه.</a:t>
            </a:r>
            <a:endParaRPr lang="en-US" sz="2900" dirty="0">
              <a:latin typeface="Calibri" panose="020F0502020204030204" pitchFamily="34" charset="0"/>
              <a:ea typeface="Calibri" panose="020F050202020403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DAC46EB3-7BFD-4A4D-8CD8-823F72D2D3C1}"/>
              </a:ext>
            </a:extLst>
          </p:cNvPr>
          <p:cNvGrpSpPr/>
          <p:nvPr/>
        </p:nvGrpSpPr>
        <p:grpSpPr>
          <a:xfrm>
            <a:off x="371854" y="664330"/>
            <a:ext cx="2079797" cy="1522279"/>
            <a:chOff x="371855" y="664330"/>
            <a:chExt cx="1771292" cy="1364661"/>
          </a:xfrm>
        </p:grpSpPr>
        <p:sp>
          <p:nvSpPr>
            <p:cNvPr id="17" name="Speech Bubble: Rectangle with Corners Rounded 16">
              <a:extLst>
                <a:ext uri="{FF2B5EF4-FFF2-40B4-BE49-F238E27FC236}">
                  <a16:creationId xmlns:a16="http://schemas.microsoft.com/office/drawing/2014/main" id="{9C76C1C2-85CC-4D1E-988F-4810C8D4D146}"/>
                </a:ext>
              </a:extLst>
            </p:cNvPr>
            <p:cNvSpPr/>
            <p:nvPr/>
          </p:nvSpPr>
          <p:spPr>
            <a:xfrm>
              <a:off x="457204" y="914400"/>
              <a:ext cx="1685943" cy="795131"/>
            </a:xfrm>
            <a:prstGeom prst="wedgeRoundRectCallout">
              <a:avLst>
                <a:gd name="adj1" fmla="val -42768"/>
                <a:gd name="adj2" fmla="val 840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D064762-15A7-4F39-87CD-3A93AAE98720}"/>
                </a:ext>
              </a:extLst>
            </p:cNvPr>
            <p:cNvCxnSpPr>
              <a:cxnSpLocks/>
            </p:cNvCxnSpPr>
            <p:nvPr/>
          </p:nvCxnSpPr>
          <p:spPr>
            <a:xfrm>
              <a:off x="371855" y="664330"/>
              <a:ext cx="1771292" cy="1364661"/>
            </a:xfrm>
            <a:prstGeom prst="line">
              <a:avLst/>
            </a:prstGeom>
          </p:spPr>
          <p:style>
            <a:lnRef idx="3">
              <a:schemeClr val="dk1"/>
            </a:lnRef>
            <a:fillRef idx="0">
              <a:schemeClr val="dk1"/>
            </a:fillRef>
            <a:effectRef idx="2">
              <a:schemeClr val="dk1"/>
            </a:effectRef>
            <a:fontRef idx="minor">
              <a:schemeClr val="tx1"/>
            </a:fontRef>
          </p:style>
        </p:cxnSp>
      </p:grpSp>
      <p:pic>
        <p:nvPicPr>
          <p:cNvPr id="27" name="Picture 26">
            <a:extLst>
              <a:ext uri="{FF2B5EF4-FFF2-40B4-BE49-F238E27FC236}">
                <a16:creationId xmlns:a16="http://schemas.microsoft.com/office/drawing/2014/main" id="{C45AD53E-F942-4037-9E8B-867C8733F59C}"/>
              </a:ext>
            </a:extLst>
          </p:cNvPr>
          <p:cNvPicPr>
            <a:picLocks noChangeAspect="1"/>
          </p:cNvPicPr>
          <p:nvPr/>
        </p:nvPicPr>
        <p:blipFill>
          <a:blip r:embed="rId2"/>
          <a:stretch>
            <a:fillRect/>
          </a:stretch>
        </p:blipFill>
        <p:spPr>
          <a:xfrm>
            <a:off x="721493" y="5194139"/>
            <a:ext cx="4422420" cy="1371254"/>
          </a:xfrm>
          <a:prstGeom prst="rect">
            <a:avLst/>
          </a:prstGeom>
        </p:spPr>
      </p:pic>
    </p:spTree>
    <p:extLst>
      <p:ext uri="{BB962C8B-B14F-4D97-AF65-F5344CB8AC3E}">
        <p14:creationId xmlns:p14="http://schemas.microsoft.com/office/powerpoint/2010/main" val="11153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2" name="Rectangle 12">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useBgFill="1">
        <p:nvSpPr>
          <p:cNvPr id="23" name="Rectangle 14">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6">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9" name="Rectangle 18">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4" name="Text Placeholder 3">
            <a:extLst>
              <a:ext uri="{FF2B5EF4-FFF2-40B4-BE49-F238E27FC236}">
                <a16:creationId xmlns:a16="http://schemas.microsoft.com/office/drawing/2014/main" id="{EC8C7D2A-26DE-4013-84D0-99607DF02DF5}"/>
              </a:ext>
            </a:extLst>
          </p:cNvPr>
          <p:cNvSpPr>
            <a:spLocks noGrp="1"/>
          </p:cNvSpPr>
          <p:nvPr>
            <p:ph type="body" sz="half" idx="2"/>
          </p:nvPr>
        </p:nvSpPr>
        <p:spPr>
          <a:xfrm>
            <a:off x="4744926" y="237744"/>
            <a:ext cx="6703097" cy="3327570"/>
          </a:xfrm>
        </p:spPr>
        <p:txBody>
          <a:bodyPr vert="horz" lIns="91440" tIns="45720" rIns="91440" bIns="45720" rtlCol="0" anchor="ctr">
            <a:normAutofit/>
          </a:bodyPr>
          <a:lstStyle/>
          <a:p>
            <a:pPr algn="r" rtl="1">
              <a:lnSpc>
                <a:spcPct val="100000"/>
              </a:lnSpc>
            </a:pPr>
            <a:r>
              <a:rPr lang="ar-SY" sz="4400" dirty="0">
                <a:cs typeface="Akhbar MT" pitchFamily="2" charset="-78"/>
              </a:rPr>
              <a:t>ومثال ما أضيف إليه عليه الصلاة والسلام من خُلُق ما رواه أبو سعيد الخُدْرِيِّ رضي الله عنه:</a:t>
            </a:r>
            <a:r>
              <a:rPr lang="ar-SY" sz="4400" dirty="0">
                <a:solidFill>
                  <a:schemeClr val="accent3">
                    <a:lumMod val="40000"/>
                    <a:lumOff val="60000"/>
                  </a:schemeClr>
                </a:solidFill>
                <a:cs typeface="Akhbar MT" pitchFamily="2" charset="-78"/>
              </a:rPr>
              <a:t>" كان النبيّ صلَّى اللهُ عليهِ وسلَّمَ أشدَّ حياءً منَ العذراءِ في خِدْرِهَا"</a:t>
            </a:r>
            <a:r>
              <a:rPr lang="ar-IQ" sz="4400" dirty="0">
                <a:solidFill>
                  <a:schemeClr val="accent3">
                    <a:lumMod val="40000"/>
                    <a:lumOff val="60000"/>
                  </a:schemeClr>
                </a:solidFill>
                <a:cs typeface="Akhbar MT" pitchFamily="2" charset="-78"/>
              </a:rPr>
              <a:t>.</a:t>
            </a:r>
            <a:endParaRPr lang="en-US" sz="4800" dirty="0">
              <a:solidFill>
                <a:schemeClr val="accent3">
                  <a:lumMod val="40000"/>
                  <a:lumOff val="60000"/>
                </a:schemeClr>
              </a:solidFill>
              <a:cs typeface="Akhbar MT" pitchFamily="2" charset="-78"/>
            </a:endParaRPr>
          </a:p>
        </p:txBody>
      </p:sp>
      <p:sp>
        <p:nvSpPr>
          <p:cNvPr id="5" name="Rectangle 4">
            <a:extLst>
              <a:ext uri="{FF2B5EF4-FFF2-40B4-BE49-F238E27FC236}">
                <a16:creationId xmlns:a16="http://schemas.microsoft.com/office/drawing/2014/main" id="{FE5F92AA-BDAD-4860-8058-6F05128EC6BB}"/>
              </a:ext>
            </a:extLst>
          </p:cNvPr>
          <p:cNvSpPr/>
          <p:nvPr/>
        </p:nvSpPr>
        <p:spPr>
          <a:xfrm>
            <a:off x="4654295" y="3429000"/>
            <a:ext cx="6884360" cy="2800767"/>
          </a:xfrm>
          <a:prstGeom prst="rect">
            <a:avLst/>
          </a:prstGeom>
        </p:spPr>
        <p:txBody>
          <a:bodyPr wrap="square">
            <a:spAutoFit/>
          </a:bodyPr>
          <a:lstStyle/>
          <a:p>
            <a:pPr lvl="0" algn="r" rtl="1">
              <a:spcBef>
                <a:spcPts val="800"/>
              </a:spcBef>
              <a:buClr>
                <a:prstClr val="white">
                  <a:lumMod val="85000"/>
                  <a:lumOff val="15000"/>
                </a:prstClr>
              </a:buClr>
            </a:pPr>
            <a:r>
              <a:rPr lang="ar-SY" sz="4400" dirty="0">
                <a:solidFill>
                  <a:prstClr val="white"/>
                </a:solidFill>
                <a:cs typeface="Akhbar MT" pitchFamily="2" charset="-78"/>
              </a:rPr>
              <a:t>ومثال ما أُضيف إليه عليه الصلاة والسلام من وصف خِلْقي: </a:t>
            </a:r>
            <a:r>
              <a:rPr lang="ar-SY" sz="4400" dirty="0">
                <a:solidFill>
                  <a:schemeClr val="accent3">
                    <a:lumMod val="40000"/>
                    <a:lumOff val="60000"/>
                  </a:schemeClr>
                </a:solidFill>
                <a:cs typeface="Akhbar MT" pitchFamily="2" charset="-78"/>
              </a:rPr>
              <a:t>" كانَ رسولُ الله صلى الله عليهِ وسلَّم أحسنَ الناسِ وجهًا وأحسَنَه خَلْقًا لَيسَ بالطَّويل البائِنِ ولا بالقصير".</a:t>
            </a:r>
            <a:endParaRPr lang="en-US" sz="4400" dirty="0">
              <a:solidFill>
                <a:schemeClr val="accent3">
                  <a:lumMod val="40000"/>
                  <a:lumOff val="60000"/>
                </a:schemeClr>
              </a:solidFill>
              <a:cs typeface="Akhbar MT" pitchFamily="2" charset="-78"/>
            </a:endParaRPr>
          </a:p>
        </p:txBody>
      </p:sp>
      <p:pic>
        <p:nvPicPr>
          <p:cNvPr id="7" name="Picture 6">
            <a:extLst>
              <a:ext uri="{FF2B5EF4-FFF2-40B4-BE49-F238E27FC236}">
                <a16:creationId xmlns:a16="http://schemas.microsoft.com/office/drawing/2014/main" id="{DF3D6B96-90F8-4888-BFD5-64B3623C32E0}"/>
              </a:ext>
            </a:extLst>
          </p:cNvPr>
          <p:cNvPicPr>
            <a:picLocks noChangeAspect="1"/>
          </p:cNvPicPr>
          <p:nvPr/>
        </p:nvPicPr>
        <p:blipFill>
          <a:blip r:embed="rId2"/>
          <a:stretch>
            <a:fillRect/>
          </a:stretch>
        </p:blipFill>
        <p:spPr>
          <a:xfrm>
            <a:off x="993109" y="943943"/>
            <a:ext cx="3151905" cy="3273836"/>
          </a:xfrm>
          <a:prstGeom prst="rect">
            <a:avLst/>
          </a:prstGeom>
        </p:spPr>
      </p:pic>
      <p:pic>
        <p:nvPicPr>
          <p:cNvPr id="12" name="Picture 11">
            <a:extLst>
              <a:ext uri="{FF2B5EF4-FFF2-40B4-BE49-F238E27FC236}">
                <a16:creationId xmlns:a16="http://schemas.microsoft.com/office/drawing/2014/main" id="{F591BF91-0B34-4C36-A260-AED845322BE7}"/>
              </a:ext>
            </a:extLst>
          </p:cNvPr>
          <p:cNvPicPr>
            <a:picLocks noChangeAspect="1"/>
          </p:cNvPicPr>
          <p:nvPr/>
        </p:nvPicPr>
        <p:blipFill>
          <a:blip r:embed="rId3"/>
          <a:stretch>
            <a:fillRect/>
          </a:stretch>
        </p:blipFill>
        <p:spPr>
          <a:xfrm>
            <a:off x="947384" y="4695378"/>
            <a:ext cx="3243353" cy="1633870"/>
          </a:xfrm>
          <a:prstGeom prst="rect">
            <a:avLst/>
          </a:prstGeom>
        </p:spPr>
      </p:pic>
    </p:spTree>
    <p:extLst>
      <p:ext uri="{BB962C8B-B14F-4D97-AF65-F5344CB8AC3E}">
        <p14:creationId xmlns:p14="http://schemas.microsoft.com/office/powerpoint/2010/main" val="14184631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cxnSp>
        <p:nvCxnSpPr>
          <p:cNvPr id="28" name="Straight Connector 27">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39C7CFB-03AA-4259-8F79-FE76ADD98ECA}"/>
              </a:ext>
            </a:extLst>
          </p:cNvPr>
          <p:cNvSpPr/>
          <p:nvPr/>
        </p:nvSpPr>
        <p:spPr>
          <a:xfrm>
            <a:off x="7672624" y="1919717"/>
            <a:ext cx="1227536" cy="3340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C992B26-9F22-483A-A5CD-637B286DAC7A}"/>
              </a:ext>
            </a:extLst>
          </p:cNvPr>
          <p:cNvSpPr>
            <a:spLocks noGrp="1"/>
          </p:cNvSpPr>
          <p:nvPr>
            <p:ph type="title"/>
          </p:nvPr>
        </p:nvSpPr>
        <p:spPr>
          <a:xfrm>
            <a:off x="1052460" y="1110653"/>
            <a:ext cx="10087079" cy="806087"/>
          </a:xfrm>
          <a:solidFill>
            <a:schemeClr val="bg1"/>
          </a:solidFill>
        </p:spPr>
        <p:txBody>
          <a:bodyPr vert="horz" lIns="91440" tIns="45720" rIns="91440" bIns="45720" rtlCol="0" anchor="ctr">
            <a:noAutofit/>
          </a:bodyPr>
          <a:lstStyle/>
          <a:p>
            <a:pPr marL="0" marR="0" algn="r" rtl="1">
              <a:lnSpc>
                <a:spcPct val="115000"/>
              </a:lnSpc>
              <a:spcBef>
                <a:spcPts val="0"/>
              </a:spcBef>
              <a:spcAft>
                <a:spcPts val="0"/>
              </a:spcAft>
            </a:pPr>
            <a:r>
              <a:rPr lang="ar-SY" b="1" u="sng" dirty="0">
                <a:solidFill>
                  <a:schemeClr val="accent6">
                    <a:lumMod val="50000"/>
                  </a:schemeClr>
                </a:solidFill>
                <a:latin typeface="Calibri" panose="020F0502020204030204" pitchFamily="34" charset="0"/>
                <a:ea typeface="Calibri" panose="020F0502020204030204" pitchFamily="34" charset="0"/>
                <a:cs typeface="Lotus Linotype"/>
              </a:rPr>
              <a:t>ثانيا </a:t>
            </a:r>
            <a:r>
              <a:rPr lang="ar-SY" b="1" u="sng"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ar-SY" b="1" u="sng" dirty="0">
                <a:solidFill>
                  <a:schemeClr val="accent6">
                    <a:lumMod val="50000"/>
                  </a:schemeClr>
                </a:solidFill>
                <a:latin typeface="Calibri" panose="020F0502020204030204" pitchFamily="34" charset="0"/>
                <a:ea typeface="Calibri" panose="020F0502020204030204" pitchFamily="34" charset="0"/>
                <a:cs typeface="Lotus Linotype"/>
              </a:rPr>
              <a:t> تعريف «السَّند، المتن، الإسناد، المسند»:</a:t>
            </a:r>
            <a:r>
              <a:rPr lang="en-US" b="1" dirty="0">
                <a:solidFill>
                  <a:schemeClr val="accent6">
                    <a:lumMod val="50000"/>
                  </a:schemeClr>
                </a:solidFill>
                <a:latin typeface="Lotus Linotype"/>
                <a:ea typeface="Calibri" panose="020F0502020204030204" pitchFamily="34" charset="0"/>
                <a:cs typeface="Arial" panose="020B0604020202020204" pitchFamily="34" charset="0"/>
              </a:rPr>
              <a:t>     </a:t>
            </a:r>
            <a:br>
              <a:rPr lang="ar-IQ"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br>
            <a:r>
              <a:rPr lang="ar-IQ"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	</a:t>
            </a:r>
            <a:endParaRPr lang="en-US" cap="all" spc="-100" dirty="0">
              <a:solidFill>
                <a:schemeClr val="accent6">
                  <a:lumMod val="50000"/>
                </a:schemeClr>
              </a:solidFill>
            </a:endParaRPr>
          </a:p>
        </p:txBody>
      </p:sp>
      <p:sp>
        <p:nvSpPr>
          <p:cNvPr id="6" name="Rectangle 5">
            <a:extLst>
              <a:ext uri="{FF2B5EF4-FFF2-40B4-BE49-F238E27FC236}">
                <a16:creationId xmlns:a16="http://schemas.microsoft.com/office/drawing/2014/main" id="{BA524678-CBC3-4EDA-BDF8-8F1273125D14}"/>
              </a:ext>
            </a:extLst>
          </p:cNvPr>
          <p:cNvSpPr/>
          <p:nvPr/>
        </p:nvSpPr>
        <p:spPr>
          <a:xfrm>
            <a:off x="1392720" y="1953103"/>
            <a:ext cx="9746819" cy="3539430"/>
          </a:xfrm>
          <a:prstGeom prst="rect">
            <a:avLst/>
          </a:prstGeom>
        </p:spPr>
        <p:txBody>
          <a:bodyPr wrap="square">
            <a:spAutoFit/>
          </a:bodyPr>
          <a:lstStyle/>
          <a:p>
            <a:pPr algn="r"/>
            <a:r>
              <a:rPr lang="ar-IQ" sz="3200" dirty="0">
                <a:solidFill>
                  <a:prstClr val="black"/>
                </a:solidFill>
                <a:latin typeface="Calibri" panose="020F0502020204030204" pitchFamily="34" charset="0"/>
                <a:ea typeface="Calibri" panose="020F0502020204030204" pitchFamily="34" charset="0"/>
                <a:cs typeface="Arial" panose="020B0604020202020204" pitchFamily="34" charset="0"/>
              </a:rPr>
              <a:t>-</a:t>
            </a:r>
            <a:r>
              <a:rPr lang="ar-SY" sz="3200" b="1" dirty="0">
                <a:solidFill>
                  <a:prstClr val="black"/>
                </a:solidFill>
                <a:latin typeface="Calibri" panose="020F0502020204030204" pitchFamily="34" charset="0"/>
                <a:ea typeface="Calibri" panose="020F0502020204030204" pitchFamily="34" charset="0"/>
                <a:cs typeface="Lotus Linotype"/>
              </a:rPr>
              <a:t> السّند:</a:t>
            </a:r>
            <a:r>
              <a:rPr lang="ar-SY" sz="3200" dirty="0">
                <a:solidFill>
                  <a:prstClr val="black"/>
                </a:solidFill>
                <a:latin typeface="Calibri" panose="020F0502020204030204" pitchFamily="34" charset="0"/>
                <a:ea typeface="Calibri" panose="020F0502020204030204" pitchFamily="34" charset="0"/>
                <a:cs typeface="Lotus Linotype"/>
              </a:rPr>
              <a:t> هو الطريق الموصل للمتن؛ أي: هو رواة الحديث الذين وصلنا متن الحديث عن طريقهم</a:t>
            </a:r>
            <a:r>
              <a:rPr lang="ar-IQ" sz="3200" dirty="0">
                <a:solidFill>
                  <a:prstClr val="black"/>
                </a:solidFill>
                <a:latin typeface="Calibri" panose="020F0502020204030204" pitchFamily="34" charset="0"/>
                <a:ea typeface="Calibri" panose="020F0502020204030204" pitchFamily="34" charset="0"/>
                <a:cs typeface="Lotus Linotype"/>
              </a:rPr>
              <a:t>.</a:t>
            </a:r>
            <a:br>
              <a:rPr lang="ar-IQ" sz="3200" dirty="0">
                <a:solidFill>
                  <a:prstClr val="black"/>
                </a:solidFill>
                <a:latin typeface="Calibri" panose="020F0502020204030204" pitchFamily="34" charset="0"/>
                <a:ea typeface="Calibri" panose="020F0502020204030204" pitchFamily="34" charset="0"/>
                <a:cs typeface="Lotus Linotype"/>
              </a:rPr>
            </a:br>
            <a:r>
              <a:rPr lang="ar-IQ" sz="3200" dirty="0">
                <a:solidFill>
                  <a:prstClr val="black"/>
                </a:solidFill>
                <a:latin typeface="Calibri" panose="020F0502020204030204" pitchFamily="34" charset="0"/>
                <a:ea typeface="Calibri" panose="020F0502020204030204" pitchFamily="34" charset="0"/>
                <a:cs typeface="Lotus Linotype"/>
              </a:rPr>
              <a:t>	</a:t>
            </a:r>
            <a:r>
              <a:rPr lang="ar-IQ" sz="3200" b="1" dirty="0">
                <a:solidFill>
                  <a:prstClr val="black"/>
                </a:solidFill>
                <a:latin typeface="Calibri" panose="020F0502020204030204" pitchFamily="34" charset="0"/>
                <a:ea typeface="Calibri" panose="020F0502020204030204" pitchFamily="34" charset="0"/>
                <a:cs typeface="Lotus Linotype"/>
              </a:rPr>
              <a:t>-</a:t>
            </a:r>
            <a:r>
              <a:rPr lang="ar-IQ" sz="3200" dirty="0">
                <a:solidFill>
                  <a:prstClr val="black"/>
                </a:solidFill>
                <a:latin typeface="Calibri" panose="020F0502020204030204" pitchFamily="34" charset="0"/>
                <a:ea typeface="Calibri" panose="020F0502020204030204" pitchFamily="34" charset="0"/>
                <a:cs typeface="Lotus Linotype"/>
              </a:rPr>
              <a:t> </a:t>
            </a:r>
            <a:r>
              <a:rPr lang="ar-SY" sz="3200" b="1" dirty="0">
                <a:solidFill>
                  <a:prstClr val="black"/>
                </a:solidFill>
                <a:latin typeface="Calibri" panose="020F0502020204030204" pitchFamily="34" charset="0"/>
                <a:ea typeface="Calibri" panose="020F0502020204030204" pitchFamily="34" charset="0"/>
                <a:cs typeface="Lotus Linotype"/>
              </a:rPr>
              <a:t>المتن:</a:t>
            </a:r>
            <a:r>
              <a:rPr lang="ar-SY" sz="3200" dirty="0">
                <a:solidFill>
                  <a:prstClr val="black"/>
                </a:solidFill>
                <a:latin typeface="Calibri" panose="020F0502020204030204" pitchFamily="34" charset="0"/>
                <a:ea typeface="Calibri" panose="020F0502020204030204" pitchFamily="34" charset="0"/>
                <a:cs typeface="Lotus Linotype"/>
              </a:rPr>
              <a:t> ما انتهى إليه السند من ألفاظ الحديث الدّالّة على معانيه.</a:t>
            </a:r>
            <a:br>
              <a:rPr lang="ar-IQ" sz="3200" dirty="0">
                <a:solidFill>
                  <a:prstClr val="black"/>
                </a:solidFill>
                <a:latin typeface="Calibri" panose="020F0502020204030204" pitchFamily="34" charset="0"/>
                <a:ea typeface="Calibri" panose="020F0502020204030204" pitchFamily="34" charset="0"/>
                <a:cs typeface="Arial" panose="020B0604020202020204" pitchFamily="34" charset="0"/>
              </a:rPr>
            </a:br>
            <a:r>
              <a:rPr lang="ar-IQ" sz="3200" dirty="0">
                <a:solidFill>
                  <a:prstClr val="black"/>
                </a:solidFill>
                <a:latin typeface="Calibri" panose="020F0502020204030204" pitchFamily="34" charset="0"/>
                <a:ea typeface="Calibri" panose="020F0502020204030204" pitchFamily="34" charset="0"/>
                <a:cs typeface="Arial" panose="020B0604020202020204" pitchFamily="34" charset="0"/>
              </a:rPr>
              <a:t>	- </a:t>
            </a:r>
            <a:r>
              <a:rPr lang="ar-SY" sz="3200" b="1" dirty="0">
                <a:solidFill>
                  <a:prstClr val="black"/>
                </a:solidFill>
                <a:latin typeface="Calibri" panose="020F0502020204030204" pitchFamily="34" charset="0"/>
                <a:ea typeface="Calibri" panose="020F0502020204030204" pitchFamily="34" charset="0"/>
                <a:cs typeface="Lotus Linotype"/>
              </a:rPr>
              <a:t>وإسناد الحديث:</a:t>
            </a:r>
            <a:r>
              <a:rPr lang="ar-SY" sz="3200" dirty="0">
                <a:solidFill>
                  <a:prstClr val="black"/>
                </a:solidFill>
                <a:latin typeface="Calibri" panose="020F0502020204030204" pitchFamily="34" charset="0"/>
                <a:ea typeface="Calibri" panose="020F0502020204030204" pitchFamily="34" charset="0"/>
                <a:cs typeface="Lotus Linotype"/>
              </a:rPr>
              <a:t> هو رفع الحديث إلى قائله، وقد يطلق على "السّند".</a:t>
            </a:r>
            <a:br>
              <a:rPr lang="en-US" sz="3200" dirty="0">
                <a:solidFill>
                  <a:prstClr val="black"/>
                </a:solidFill>
                <a:latin typeface="Calibri" panose="020F0502020204030204" pitchFamily="34" charset="0"/>
                <a:ea typeface="Calibri" panose="020F0502020204030204" pitchFamily="34" charset="0"/>
                <a:cs typeface="Arial" panose="020B0604020202020204" pitchFamily="34" charset="0"/>
              </a:rPr>
            </a:br>
            <a:r>
              <a:rPr lang="ar-SY" sz="3200" dirty="0">
                <a:solidFill>
                  <a:prstClr val="black"/>
                </a:solidFill>
                <a:latin typeface="Lotus Linotype"/>
                <a:ea typeface="Calibri" panose="020F0502020204030204" pitchFamily="34" charset="0"/>
                <a:cs typeface="Arial" panose="020B0604020202020204" pitchFamily="34" charset="0"/>
              </a:rPr>
              <a:t> </a:t>
            </a:r>
            <a:r>
              <a:rPr lang="en-US" sz="3200" dirty="0">
                <a:solidFill>
                  <a:prstClr val="black"/>
                </a:solidFill>
                <a:latin typeface="Lotus Linotype"/>
                <a:ea typeface="Calibri" panose="020F0502020204030204" pitchFamily="34" charset="0"/>
                <a:cs typeface="Arial" panose="020B0604020202020204" pitchFamily="34" charset="0"/>
              </a:rPr>
              <a:t>	</a:t>
            </a:r>
            <a:r>
              <a:rPr lang="ar-IQ" sz="3200" dirty="0">
                <a:solidFill>
                  <a:prstClr val="black"/>
                </a:solidFill>
                <a:latin typeface="Lotus Linotype"/>
                <a:ea typeface="Calibri" panose="020F0502020204030204" pitchFamily="34" charset="0"/>
                <a:cs typeface="Arial" panose="020B0604020202020204" pitchFamily="34" charset="0"/>
              </a:rPr>
              <a:t>-</a:t>
            </a:r>
            <a:r>
              <a:rPr lang="ar-SY" sz="3200" dirty="0">
                <a:solidFill>
                  <a:prstClr val="black"/>
                </a:solidFill>
                <a:latin typeface="Lotus Linotype"/>
                <a:ea typeface="Calibri" panose="020F0502020204030204" pitchFamily="34" charset="0"/>
                <a:cs typeface="Arial" panose="020B0604020202020204" pitchFamily="34" charset="0"/>
              </a:rPr>
              <a:t> </a:t>
            </a:r>
            <a:r>
              <a:rPr lang="ar-SY" sz="3200" b="1" dirty="0">
                <a:solidFill>
                  <a:prstClr val="black"/>
                </a:solidFill>
                <a:latin typeface="Calibri" panose="020F0502020204030204" pitchFamily="34" charset="0"/>
                <a:ea typeface="Calibri" panose="020F0502020204030204" pitchFamily="34" charset="0"/>
                <a:cs typeface="Lotus Linotype"/>
              </a:rPr>
              <a:t>والمُسنِد:</a:t>
            </a:r>
            <a:r>
              <a:rPr lang="ar-SY" sz="3200" dirty="0">
                <a:solidFill>
                  <a:prstClr val="black"/>
                </a:solidFill>
                <a:latin typeface="Calibri" panose="020F0502020204030204" pitchFamily="34" charset="0"/>
                <a:ea typeface="Calibri" panose="020F0502020204030204" pitchFamily="34" charset="0"/>
                <a:cs typeface="Lotus Linotype"/>
              </a:rPr>
              <a:t> ـ بكسر السين ـ الذي يرفع الحديث إلى قائله، أو هو: من يروي الحديث بسنده ويسمّى " راويًا" أيضًا.</a:t>
            </a:r>
            <a:endParaRPr lang="en-US" dirty="0"/>
          </a:p>
        </p:txBody>
      </p:sp>
      <p:pic>
        <p:nvPicPr>
          <p:cNvPr id="7" name="Picture 6">
            <a:extLst>
              <a:ext uri="{FF2B5EF4-FFF2-40B4-BE49-F238E27FC236}">
                <a16:creationId xmlns:a16="http://schemas.microsoft.com/office/drawing/2014/main" id="{73D19D85-0A51-43B5-9DC1-ED17E289AA9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25730" t="9544" r="25757"/>
          <a:stretch/>
        </p:blipFill>
        <p:spPr>
          <a:xfrm>
            <a:off x="-153108" y="2889595"/>
            <a:ext cx="4158801" cy="4307951"/>
          </a:xfrm>
          <a:prstGeom prst="rect">
            <a:avLst/>
          </a:prstGeom>
        </p:spPr>
      </p:pic>
    </p:spTree>
    <p:extLst>
      <p:ext uri="{BB962C8B-B14F-4D97-AF65-F5344CB8AC3E}">
        <p14:creationId xmlns:p14="http://schemas.microsoft.com/office/powerpoint/2010/main" val="19312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3" name="Title 2">
            <a:extLst>
              <a:ext uri="{FF2B5EF4-FFF2-40B4-BE49-F238E27FC236}">
                <a16:creationId xmlns:a16="http://schemas.microsoft.com/office/drawing/2014/main" id="{351981B6-7B6A-43E4-9B52-8C7A7EF651C1}"/>
              </a:ext>
            </a:extLst>
          </p:cNvPr>
          <p:cNvSpPr>
            <a:spLocks noGrp="1"/>
          </p:cNvSpPr>
          <p:nvPr>
            <p:ph type="title"/>
          </p:nvPr>
        </p:nvSpPr>
        <p:spPr>
          <a:xfrm>
            <a:off x="926857" y="248823"/>
            <a:ext cx="10893287" cy="620070"/>
          </a:xfrm>
        </p:spPr>
        <p:txBody>
          <a:bodyPr vert="horz" lIns="91440" tIns="45720" rIns="91440" bIns="45720" rtlCol="0" anchor="ctr">
            <a:normAutofit fontScale="90000"/>
          </a:bodyPr>
          <a:lstStyle/>
          <a:p>
            <a:pPr algn="r" rtl="1"/>
            <a:r>
              <a:rPr lang="ar-SY" sz="3600" dirty="0">
                <a:cs typeface="Akhbar MT" pitchFamily="2" charset="-78"/>
              </a:rPr>
              <a:t>ونمثّل لبيان ما تقدّم بما يلي:</a:t>
            </a:r>
            <a:endParaRPr lang="en-US" sz="4800" dirty="0">
              <a:solidFill>
                <a:schemeClr val="tx1">
                  <a:lumMod val="85000"/>
                  <a:lumOff val="15000"/>
                </a:schemeClr>
              </a:solidFill>
              <a:cs typeface="Akhbar MT" pitchFamily="2" charset="-78"/>
            </a:endParaRPr>
          </a:p>
        </p:txBody>
      </p:sp>
      <p:sp>
        <p:nvSpPr>
          <p:cNvPr id="9" name="Rectangle 8">
            <a:extLst>
              <a:ext uri="{FF2B5EF4-FFF2-40B4-BE49-F238E27FC236}">
                <a16:creationId xmlns:a16="http://schemas.microsoft.com/office/drawing/2014/main" id="{F0E3CFF5-4AC9-486B-9EAA-E82FE67F39D3}"/>
              </a:ext>
            </a:extLst>
          </p:cNvPr>
          <p:cNvSpPr/>
          <p:nvPr/>
        </p:nvSpPr>
        <p:spPr>
          <a:xfrm>
            <a:off x="259080" y="837027"/>
            <a:ext cx="11561064" cy="5909310"/>
          </a:xfrm>
          <a:prstGeom prst="rect">
            <a:avLst/>
          </a:prstGeom>
        </p:spPr>
        <p:txBody>
          <a:bodyPr wrap="square">
            <a:spAutoFit/>
          </a:bodyPr>
          <a:lstStyle/>
          <a:p>
            <a:pPr algn="r" rtl="1"/>
            <a:r>
              <a:rPr lang="ar-AE" sz="3600" dirty="0">
                <a:solidFill>
                  <a:prstClr val="black"/>
                </a:solidFill>
                <a:latin typeface="Sagona ExtraLight" panose="02020404030301010803"/>
                <a:cs typeface="Akhbar MT" pitchFamily="2" charset="-78"/>
              </a:rPr>
              <a:t>قال الإمام البخاريُّ: </a:t>
            </a:r>
            <a:r>
              <a:rPr lang="ar-AE" sz="3600" dirty="0">
                <a:solidFill>
                  <a:schemeClr val="accent6">
                    <a:lumMod val="50000"/>
                  </a:schemeClr>
                </a:solidFill>
                <a:latin typeface="Sagona ExtraLight" panose="02020404030301010803"/>
                <a:cs typeface="Akhbar MT" pitchFamily="2" charset="-78"/>
              </a:rPr>
              <a:t>(حدّثنا إسماعيلُ بنُ أبي أُويسٍ، قال: حدثني مالكٌ عن هشامِ بنِ عروةَ عن أبيه عن عبدِ اللهِ بنِ عمروِ بنِ العاصِ قال: سمعت رسولَ اللهِ صلّى الله عليه وسلّم يقولُ: "إنَّ اللهَ لا يقبضُ العلمَ انتزاعًا ينتزعُهُ من العبادِ، ولكن يقبضُ العلم بقبضِ العلماءِ حتى إذا لم يُبقِ عالمًا اتَّخذ َرؤوسُ النَّاسِ جهَّالًا فسُئِلُوا فأفْتَوا بغيرِ علمٍ فضلُّوا وأضلّوا")</a:t>
            </a:r>
            <a:br>
              <a:rPr lang="en-US" sz="3600" dirty="0">
                <a:solidFill>
                  <a:schemeClr val="accent6">
                    <a:lumMod val="50000"/>
                  </a:schemeClr>
                </a:solidFill>
                <a:latin typeface="Sagona ExtraLight" panose="02020404030301010803"/>
                <a:cs typeface="Akhbar MT" pitchFamily="2" charset="-78"/>
              </a:rPr>
            </a:br>
            <a:r>
              <a:rPr lang="ar-AE" sz="3600" dirty="0">
                <a:solidFill>
                  <a:prstClr val="black"/>
                </a:solidFill>
                <a:latin typeface="Sagona ExtraLight" panose="02020404030301010803"/>
                <a:cs typeface="Akhbar MT" pitchFamily="2" charset="-78"/>
              </a:rPr>
              <a:t>فقول البخاريّ </a:t>
            </a:r>
            <a:r>
              <a:rPr lang="ar-AE" sz="3600" dirty="0">
                <a:solidFill>
                  <a:schemeClr val="accent6">
                    <a:lumMod val="50000"/>
                  </a:schemeClr>
                </a:solidFill>
                <a:latin typeface="Sagona ExtraLight" panose="02020404030301010803"/>
                <a:cs typeface="Akhbar MT" pitchFamily="2" charset="-78"/>
              </a:rPr>
              <a:t>"حدثنَا إسماعيلُ بنُ أبي أويسٍ .... ـ إلى قوله ـ سمعتُ رسولَ اللهِ صلى الله عليهِ وسلّم يقولُ " </a:t>
            </a:r>
            <a:r>
              <a:rPr lang="ar-AE" sz="3600" dirty="0">
                <a:solidFill>
                  <a:prstClr val="black"/>
                </a:solidFill>
                <a:latin typeface="Sagona ExtraLight" panose="02020404030301010803"/>
                <a:cs typeface="Akhbar MT" pitchFamily="2" charset="-78"/>
              </a:rPr>
              <a:t>يسمى </a:t>
            </a:r>
            <a:r>
              <a:rPr lang="ar-AE" sz="3600" dirty="0">
                <a:solidFill>
                  <a:schemeClr val="accent4">
                    <a:lumMod val="50000"/>
                  </a:schemeClr>
                </a:solidFill>
                <a:latin typeface="Sagona ExtraLight" panose="02020404030301010803"/>
                <a:cs typeface="Akhbar MT" pitchFamily="2" charset="-78"/>
              </a:rPr>
              <a:t>"سنداً"</a:t>
            </a:r>
            <a:br>
              <a:rPr lang="en-US" sz="3600" dirty="0">
                <a:solidFill>
                  <a:prstClr val="black"/>
                </a:solidFill>
                <a:latin typeface="Sagona ExtraLight" panose="02020404030301010803"/>
                <a:cs typeface="Akhbar MT" pitchFamily="2" charset="-78"/>
              </a:rPr>
            </a:br>
            <a:r>
              <a:rPr lang="ar-AE" sz="3600" dirty="0">
                <a:solidFill>
                  <a:prstClr val="black"/>
                </a:solidFill>
                <a:latin typeface="Sagona ExtraLight" panose="02020404030301010803"/>
                <a:cs typeface="Akhbar MT" pitchFamily="2" charset="-78"/>
              </a:rPr>
              <a:t>وقوله: </a:t>
            </a:r>
            <a:r>
              <a:rPr lang="ar-AE" sz="3600" dirty="0">
                <a:solidFill>
                  <a:schemeClr val="accent6">
                    <a:lumMod val="50000"/>
                  </a:schemeClr>
                </a:solidFill>
                <a:latin typeface="Sagona ExtraLight" panose="02020404030301010803"/>
                <a:cs typeface="Akhbar MT" pitchFamily="2" charset="-78"/>
              </a:rPr>
              <a:t>"إنَّ اللهَ لا يقبضُ العلمَ انتزاعاً.......إلخ الحديث" </a:t>
            </a:r>
            <a:r>
              <a:rPr lang="ar-AE" sz="3600" dirty="0">
                <a:solidFill>
                  <a:prstClr val="black"/>
                </a:solidFill>
                <a:latin typeface="Sagona ExtraLight" panose="02020404030301010803"/>
                <a:cs typeface="Akhbar MT" pitchFamily="2" charset="-78"/>
              </a:rPr>
              <a:t>يسم</a:t>
            </a:r>
            <a:r>
              <a:rPr lang="ar-IQ" sz="3600" dirty="0">
                <a:solidFill>
                  <a:prstClr val="black"/>
                </a:solidFill>
                <a:latin typeface="Sagona ExtraLight" panose="02020404030301010803"/>
                <a:cs typeface="Akhbar MT" pitchFamily="2" charset="-78"/>
              </a:rPr>
              <a:t>ّ</a:t>
            </a:r>
            <a:r>
              <a:rPr lang="ar-AE" sz="3600" dirty="0">
                <a:solidFill>
                  <a:prstClr val="black"/>
                </a:solidFill>
                <a:latin typeface="Sagona ExtraLight" panose="02020404030301010803"/>
                <a:cs typeface="Akhbar MT" pitchFamily="2" charset="-78"/>
              </a:rPr>
              <a:t>ى </a:t>
            </a:r>
            <a:r>
              <a:rPr lang="ar-AE" sz="3600" dirty="0">
                <a:solidFill>
                  <a:schemeClr val="accent4">
                    <a:lumMod val="50000"/>
                  </a:schemeClr>
                </a:solidFill>
                <a:latin typeface="Sagona ExtraLight" panose="02020404030301010803"/>
                <a:cs typeface="Akhbar MT" pitchFamily="2" charset="-78"/>
              </a:rPr>
              <a:t>"متناً".</a:t>
            </a:r>
            <a:br>
              <a:rPr lang="en-US" sz="3600" dirty="0">
                <a:solidFill>
                  <a:prstClr val="black"/>
                </a:solidFill>
                <a:latin typeface="Sagona ExtraLight" panose="02020404030301010803"/>
                <a:cs typeface="Akhbar MT" pitchFamily="2" charset="-78"/>
              </a:rPr>
            </a:br>
            <a:r>
              <a:rPr lang="ar-AE" sz="3600" dirty="0">
                <a:solidFill>
                  <a:prstClr val="black"/>
                </a:solidFill>
                <a:latin typeface="Sagona ExtraLight" panose="02020404030301010803"/>
                <a:cs typeface="Akhbar MT" pitchFamily="2" charset="-78"/>
              </a:rPr>
              <a:t>فالحديثَ </a:t>
            </a:r>
            <a:r>
              <a:rPr lang="ar-AE" sz="3600" dirty="0">
                <a:solidFill>
                  <a:schemeClr val="tx2">
                    <a:lumMod val="50000"/>
                  </a:schemeClr>
                </a:solidFill>
                <a:latin typeface="Sagona ExtraLight" panose="02020404030301010803"/>
                <a:cs typeface="Akhbar MT" pitchFamily="2" charset="-78"/>
              </a:rPr>
              <a:t>"مُسْنَد" </a:t>
            </a:r>
            <a:r>
              <a:rPr lang="ar-AE" sz="3600" dirty="0">
                <a:solidFill>
                  <a:prstClr val="black"/>
                </a:solidFill>
                <a:latin typeface="Sagona ExtraLight" panose="02020404030301010803"/>
                <a:cs typeface="Akhbar MT" pitchFamily="2" charset="-78"/>
              </a:rPr>
              <a:t>أي: </a:t>
            </a:r>
            <a:r>
              <a:rPr lang="ar-AE" sz="3600" dirty="0">
                <a:solidFill>
                  <a:schemeClr val="tx2">
                    <a:lumMod val="50000"/>
                  </a:schemeClr>
                </a:solidFill>
                <a:latin typeface="Sagona ExtraLight" panose="02020404030301010803"/>
                <a:cs typeface="Akhbar MT" pitchFamily="2" charset="-78"/>
              </a:rPr>
              <a:t>مَرويٌّ بسندِهِ.</a:t>
            </a:r>
            <a:br>
              <a:rPr lang="en-US" sz="3600" dirty="0">
                <a:solidFill>
                  <a:prstClr val="black"/>
                </a:solidFill>
                <a:latin typeface="Sagona ExtraLight" panose="02020404030301010803"/>
                <a:cs typeface="Akhbar MT" pitchFamily="2" charset="-78"/>
              </a:rPr>
            </a:br>
            <a:r>
              <a:rPr lang="ar-AE" sz="3600" dirty="0">
                <a:solidFill>
                  <a:prstClr val="black"/>
                </a:solidFill>
                <a:latin typeface="Sagona ExtraLight" panose="02020404030301010803"/>
                <a:cs typeface="Akhbar MT" pitchFamily="2" charset="-78"/>
              </a:rPr>
              <a:t>والبخاريُّ "مُسنِدٌ" أي: </a:t>
            </a:r>
            <a:r>
              <a:rPr lang="ar-AE" sz="3600" dirty="0">
                <a:solidFill>
                  <a:schemeClr val="tx2">
                    <a:lumMod val="50000"/>
                  </a:schemeClr>
                </a:solidFill>
                <a:latin typeface="Sagona ExtraLight" panose="02020404030301010803"/>
                <a:cs typeface="Akhbar MT" pitchFamily="2" charset="-78"/>
              </a:rPr>
              <a:t>يروي الحديث بسنده.</a:t>
            </a:r>
            <a:br>
              <a:rPr lang="en-US" sz="3600" dirty="0">
                <a:solidFill>
                  <a:prstClr val="black"/>
                </a:solidFill>
                <a:latin typeface="Sagona ExtraLight" panose="02020404030301010803"/>
                <a:cs typeface="Akhbar MT" pitchFamily="2" charset="-78"/>
              </a:rPr>
            </a:br>
            <a:r>
              <a:rPr lang="ar-AE" sz="3600" dirty="0">
                <a:solidFill>
                  <a:prstClr val="black"/>
                </a:solidFill>
                <a:latin typeface="Sagona ExtraLight" panose="02020404030301010803"/>
                <a:cs typeface="Akhbar MT" pitchFamily="2" charset="-78"/>
              </a:rPr>
              <a:t>وفعل البخاريّ يسمى </a:t>
            </a:r>
            <a:r>
              <a:rPr lang="ar-AE" sz="3600" dirty="0">
                <a:solidFill>
                  <a:schemeClr val="tx2">
                    <a:lumMod val="50000"/>
                  </a:schemeClr>
                </a:solidFill>
                <a:latin typeface="Sagona ExtraLight" panose="02020404030301010803"/>
                <a:cs typeface="Akhbar MT" pitchFamily="2" charset="-78"/>
              </a:rPr>
              <a:t>"إسناداً"</a:t>
            </a:r>
            <a:br>
              <a:rPr lang="en-US" sz="3600" dirty="0">
                <a:solidFill>
                  <a:prstClr val="black"/>
                </a:solidFill>
                <a:latin typeface="Sagona ExtraLight" panose="02020404030301010803"/>
                <a:cs typeface="Akhbar MT" pitchFamily="2" charset="-78"/>
              </a:rPr>
            </a:br>
            <a:endParaRPr lang="en-US" dirty="0"/>
          </a:p>
        </p:txBody>
      </p:sp>
      <p:pic>
        <p:nvPicPr>
          <p:cNvPr id="11" name="Picture 10">
            <a:extLst>
              <a:ext uri="{FF2B5EF4-FFF2-40B4-BE49-F238E27FC236}">
                <a16:creationId xmlns:a16="http://schemas.microsoft.com/office/drawing/2014/main" id="{A4559209-0B8B-4DC7-B04B-C2F513334B9B}"/>
              </a:ext>
            </a:extLst>
          </p:cNvPr>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backgroundRemoval t="6220" b="97927" l="7000" r="93889">
                        <a14:foregroundMark x1="22889" y1="61585" x2="32000" y2="50488"/>
                        <a14:foregroundMark x1="32000" y1="50488" x2="40889" y2="46463"/>
                        <a14:foregroundMark x1="49556" y1="68293" x2="53333" y2="40976"/>
                        <a14:foregroundMark x1="53333" y1="40976" x2="45556" y2="36829"/>
                        <a14:foregroundMark x1="45556" y1="36829" x2="41667" y2="43659"/>
                        <a14:foregroundMark x1="41667" y1="43659" x2="39667" y2="60732"/>
                        <a14:foregroundMark x1="39667" y1="60732" x2="47667" y2="61707"/>
                        <a14:foregroundMark x1="47667" y1="61707" x2="51000" y2="53293"/>
                        <a14:foregroundMark x1="51000" y1="53293" x2="45667" y2="30488"/>
                        <a14:foregroundMark x1="45667" y1="30488" x2="46111" y2="23537"/>
                        <a14:foregroundMark x1="46111" y1="23537" x2="33000" y2="9878"/>
                        <a14:foregroundMark x1="33000" y1="9878" x2="25778" y2="6585"/>
                        <a14:foregroundMark x1="25778" y1="6585" x2="19889" y2="16951"/>
                        <a14:foregroundMark x1="19889" y1="16951" x2="17333" y2="44878"/>
                        <a14:foregroundMark x1="17333" y1="44878" x2="22000" y2="62805"/>
                        <a14:foregroundMark x1="22000" y1="62805" x2="43556" y2="64512"/>
                        <a14:foregroundMark x1="43556" y1="64512" x2="45000" y2="56585"/>
                        <a14:foregroundMark x1="45000" y1="56585" x2="44778" y2="53659"/>
                        <a14:foregroundMark x1="67333" y1="64268" x2="67556" y2="56463"/>
                        <a14:foregroundMark x1="67556" y1="56463" x2="70778" y2="46341"/>
                        <a14:foregroundMark x1="70778" y1="46341" x2="78667" y2="43293"/>
                        <a14:foregroundMark x1="78667" y1="43293" x2="83889" y2="53293"/>
                        <a14:foregroundMark x1="83889" y1="53293" x2="80000" y2="61585"/>
                        <a14:foregroundMark x1="80000" y1="61585" x2="72222" y2="66463"/>
                        <a14:foregroundMark x1="72222" y1="66463" x2="53778" y2="69878"/>
                        <a14:foregroundMark x1="53778" y1="69878" x2="40444" y2="81220"/>
                        <a14:foregroundMark x1="40444" y1="81220" x2="19111" y2="73171"/>
                        <a14:foregroundMark x1="19111" y1="73171" x2="10889" y2="66707"/>
                        <a14:foregroundMark x1="10889" y1="66707" x2="7444" y2="56098"/>
                        <a14:foregroundMark x1="7444" y1="56098" x2="11444" y2="42805"/>
                        <a14:foregroundMark x1="33000" y1="88049" x2="42667" y2="86220"/>
                        <a14:foregroundMark x1="42667" y1="86220" x2="56333" y2="88049"/>
                        <a14:foregroundMark x1="56333" y1="88049" x2="57444" y2="87683"/>
                        <a14:foregroundMark x1="51667" y1="90976" x2="60778" y2="93659"/>
                        <a14:foregroundMark x1="67667" y1="97317" x2="67667" y2="97317"/>
                        <a14:foregroundMark x1="69556" y1="96951" x2="68556" y2="96707"/>
                        <a14:foregroundMark x1="74333" y1="97927" x2="72000" y2="97561"/>
                        <a14:foregroundMark x1="92667" y1="42805" x2="93556" y2="55732"/>
                        <a14:foregroundMark x1="28778" y1="88659" x2="26778" y2="88659"/>
                        <a14:foregroundMark x1="93667" y1="62561" x2="93889" y2="66220"/>
                      </a14:backgroundRemoval>
                    </a14:imgEffect>
                    <a14:imgEffect>
                      <a14:brightnessContrast bright="-20000" contrast="-20000"/>
                    </a14:imgEffect>
                  </a14:imgLayer>
                </a14:imgProps>
              </a:ext>
            </a:extLst>
          </a:blip>
          <a:stretch>
            <a:fillRect/>
          </a:stretch>
        </p:blipFill>
        <p:spPr>
          <a:xfrm>
            <a:off x="146304" y="3761424"/>
            <a:ext cx="3113731" cy="2836955"/>
          </a:xfrm>
          <a:prstGeom prst="rect">
            <a:avLst/>
          </a:prstGeom>
        </p:spPr>
      </p:pic>
    </p:spTree>
    <p:extLst>
      <p:ext uri="{BB962C8B-B14F-4D97-AF65-F5344CB8AC3E}">
        <p14:creationId xmlns:p14="http://schemas.microsoft.com/office/powerpoint/2010/main" val="10058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EDF50-F3A6-493F-B510-AFD11F35D71C}"/>
              </a:ext>
            </a:extLst>
          </p:cNvPr>
          <p:cNvSpPr>
            <a:spLocks noGrp="1"/>
          </p:cNvSpPr>
          <p:nvPr>
            <p:ph idx="1"/>
          </p:nvPr>
        </p:nvSpPr>
        <p:spPr>
          <a:xfrm>
            <a:off x="424071" y="123855"/>
            <a:ext cx="7527234" cy="758687"/>
          </a:xfrm>
        </p:spPr>
        <p:txBody>
          <a:bodyPr>
            <a:normAutofit/>
          </a:bodyPr>
          <a:lstStyle/>
          <a:p>
            <a:pPr marL="0" indent="0" algn="r" rtl="1">
              <a:buNone/>
            </a:pPr>
            <a:r>
              <a:rPr lang="ar-AE" sz="3600" u="sng" dirty="0">
                <a:cs typeface="Akhbar MT" pitchFamily="2" charset="-78"/>
              </a:rPr>
              <a:t>ثالثاً: الألقاب العلميّة للمشتغلينَ بالحديثِ الشريف:</a:t>
            </a:r>
            <a:endParaRPr lang="en-US" sz="3600" dirty="0">
              <a:cs typeface="Akhbar MT" pitchFamily="2" charset="-78"/>
            </a:endParaRPr>
          </a:p>
        </p:txBody>
      </p:sp>
      <p:sp>
        <p:nvSpPr>
          <p:cNvPr id="5" name="Rectangle 4">
            <a:extLst>
              <a:ext uri="{FF2B5EF4-FFF2-40B4-BE49-F238E27FC236}">
                <a16:creationId xmlns:a16="http://schemas.microsoft.com/office/drawing/2014/main" id="{09E04496-19C8-4EA4-9727-77B24DDC4CC0}"/>
              </a:ext>
            </a:extLst>
          </p:cNvPr>
          <p:cNvSpPr/>
          <p:nvPr/>
        </p:nvSpPr>
        <p:spPr>
          <a:xfrm>
            <a:off x="145774" y="829910"/>
            <a:ext cx="7805531" cy="5872377"/>
          </a:xfrm>
          <a:prstGeom prst="rect">
            <a:avLst/>
          </a:prstGeom>
        </p:spPr>
        <p:txBody>
          <a:bodyPr wrap="square">
            <a:spAutoFit/>
          </a:bodyPr>
          <a:lstStyle/>
          <a:p>
            <a:pPr lvl="0" algn="r" rtl="1">
              <a:lnSpc>
                <a:spcPct val="120000"/>
              </a:lnSpc>
              <a:spcBef>
                <a:spcPts val="900"/>
              </a:spcBef>
              <a:buClr>
                <a:prstClr val="black">
                  <a:lumMod val="85000"/>
                  <a:lumOff val="15000"/>
                </a:prstClr>
              </a:buClr>
            </a:pPr>
            <a:r>
              <a:rPr lang="ar-AE" sz="3200" dirty="0">
                <a:solidFill>
                  <a:prstClr val="black"/>
                </a:solidFill>
                <a:cs typeface="Akhbar MT" pitchFamily="2" charset="-78"/>
              </a:rPr>
              <a:t>-</a:t>
            </a:r>
            <a:r>
              <a:rPr lang="ar-IQ" sz="3200" dirty="0">
                <a:solidFill>
                  <a:prstClr val="black"/>
                </a:solidFill>
                <a:cs typeface="Akhbar MT" pitchFamily="2" charset="-78"/>
              </a:rPr>
              <a:t> </a:t>
            </a:r>
            <a:r>
              <a:rPr lang="ar-AE" sz="3200" b="1" dirty="0">
                <a:solidFill>
                  <a:prstClr val="black"/>
                </a:solidFill>
                <a:cs typeface="Akhbar MT" pitchFamily="2" charset="-78"/>
              </a:rPr>
              <a:t>الراوي</a:t>
            </a:r>
            <a:r>
              <a:rPr lang="ar-AE" sz="3200" dirty="0">
                <a:solidFill>
                  <a:prstClr val="black"/>
                </a:solidFill>
                <a:cs typeface="Akhbar MT" pitchFamily="2" charset="-78"/>
              </a:rPr>
              <a:t>: هو "المُسنِد" وقد مرَّ تعريفه قريباً.</a:t>
            </a:r>
            <a:endParaRPr lang="en-US" sz="3200" dirty="0">
              <a:solidFill>
                <a:prstClr val="black"/>
              </a:solidFill>
              <a:cs typeface="Akhbar MT" pitchFamily="2" charset="-78"/>
            </a:endParaRPr>
          </a:p>
          <a:p>
            <a:pPr lvl="0" algn="r" rtl="1">
              <a:lnSpc>
                <a:spcPct val="120000"/>
              </a:lnSpc>
              <a:spcBef>
                <a:spcPts val="900"/>
              </a:spcBef>
              <a:buClr>
                <a:prstClr val="black">
                  <a:lumMod val="85000"/>
                  <a:lumOff val="15000"/>
                </a:prstClr>
              </a:buClr>
            </a:pPr>
            <a:r>
              <a:rPr lang="ar-AE" sz="3200" dirty="0">
                <a:solidFill>
                  <a:prstClr val="black"/>
                </a:solidFill>
                <a:cs typeface="Akhbar MT" pitchFamily="2" charset="-78"/>
              </a:rPr>
              <a:t>-</a:t>
            </a:r>
            <a:r>
              <a:rPr lang="ar-IQ" sz="3200" dirty="0">
                <a:solidFill>
                  <a:prstClr val="black"/>
                </a:solidFill>
                <a:cs typeface="Akhbar MT" pitchFamily="2" charset="-78"/>
              </a:rPr>
              <a:t> </a:t>
            </a:r>
            <a:r>
              <a:rPr lang="ar-AE" sz="3200" b="1" dirty="0">
                <a:solidFill>
                  <a:prstClr val="black"/>
                </a:solidFill>
                <a:cs typeface="Akhbar MT" pitchFamily="2" charset="-78"/>
              </a:rPr>
              <a:t>المحدِّث</a:t>
            </a:r>
            <a:r>
              <a:rPr lang="ar-AE" sz="3200" dirty="0">
                <a:solidFill>
                  <a:prstClr val="black"/>
                </a:solidFill>
                <a:cs typeface="Akhbar MT" pitchFamily="2" charset="-78"/>
              </a:rPr>
              <a:t>: من تحمَّل الحديث روايةً، واعتنى به درايةً، وذلك بحفظ جملة مستكثرة من المتون، ومعرفة الرّجال جرحاً وتعديلاً وتأريخاً...</a:t>
            </a:r>
            <a:endParaRPr lang="en-US" sz="3200" dirty="0">
              <a:solidFill>
                <a:prstClr val="black"/>
              </a:solidFill>
              <a:cs typeface="Akhbar MT" pitchFamily="2" charset="-78"/>
            </a:endParaRPr>
          </a:p>
          <a:p>
            <a:pPr lvl="0" algn="r" rtl="1">
              <a:lnSpc>
                <a:spcPct val="120000"/>
              </a:lnSpc>
              <a:spcBef>
                <a:spcPts val="900"/>
              </a:spcBef>
              <a:buClr>
                <a:prstClr val="black">
                  <a:lumMod val="85000"/>
                  <a:lumOff val="15000"/>
                </a:prstClr>
              </a:buClr>
            </a:pPr>
            <a:r>
              <a:rPr lang="ar-IQ" sz="3200" dirty="0">
                <a:solidFill>
                  <a:prstClr val="black"/>
                </a:solidFill>
                <a:cs typeface="Akhbar MT" pitchFamily="2" charset="-78"/>
              </a:rPr>
              <a:t>-</a:t>
            </a:r>
            <a:r>
              <a:rPr lang="ar-IQ" sz="3200" b="1" dirty="0">
                <a:solidFill>
                  <a:prstClr val="black"/>
                </a:solidFill>
                <a:cs typeface="Akhbar MT" pitchFamily="2" charset="-78"/>
              </a:rPr>
              <a:t> </a:t>
            </a:r>
            <a:r>
              <a:rPr lang="ar-AE" sz="3200" b="1" dirty="0">
                <a:solidFill>
                  <a:prstClr val="black"/>
                </a:solidFill>
                <a:cs typeface="Akhbar MT" pitchFamily="2" charset="-78"/>
              </a:rPr>
              <a:t>الحافظ: </a:t>
            </a:r>
            <a:r>
              <a:rPr lang="ar-AE" sz="3200" dirty="0">
                <a:solidFill>
                  <a:prstClr val="black"/>
                </a:solidFill>
                <a:cs typeface="Akhbar MT" pitchFamily="2" charset="-78"/>
              </a:rPr>
              <a:t>هو الذّي يكون ما يعرفهُ من الأحاديث روايةً ودرايةً وفهمًا أكثر ممَّا يجهله.</a:t>
            </a:r>
            <a:endParaRPr lang="en-US" sz="3200" dirty="0">
              <a:solidFill>
                <a:prstClr val="black"/>
              </a:solidFill>
              <a:cs typeface="Akhbar MT" pitchFamily="2" charset="-78"/>
            </a:endParaRPr>
          </a:p>
          <a:p>
            <a:pPr lvl="0" algn="r" rtl="1">
              <a:lnSpc>
                <a:spcPct val="120000"/>
              </a:lnSpc>
              <a:spcBef>
                <a:spcPts val="900"/>
              </a:spcBef>
              <a:buClr>
                <a:prstClr val="black">
                  <a:lumMod val="85000"/>
                  <a:lumOff val="15000"/>
                </a:prstClr>
              </a:buClr>
            </a:pPr>
            <a:r>
              <a:rPr lang="ar-AE" sz="3200" dirty="0">
                <a:solidFill>
                  <a:prstClr val="black"/>
                </a:solidFill>
                <a:cs typeface="Akhbar MT" pitchFamily="2" charset="-78"/>
              </a:rPr>
              <a:t>-</a:t>
            </a:r>
            <a:r>
              <a:rPr lang="ar-IQ" sz="3200" dirty="0">
                <a:solidFill>
                  <a:prstClr val="black"/>
                </a:solidFill>
                <a:cs typeface="Akhbar MT" pitchFamily="2" charset="-78"/>
              </a:rPr>
              <a:t> </a:t>
            </a:r>
            <a:r>
              <a:rPr lang="ar-AE" sz="3200" b="1" dirty="0">
                <a:solidFill>
                  <a:prstClr val="black"/>
                </a:solidFill>
                <a:cs typeface="Akhbar MT" pitchFamily="2" charset="-78"/>
              </a:rPr>
              <a:t>الحاكم</a:t>
            </a:r>
            <a:r>
              <a:rPr lang="ar-AE" sz="3200" dirty="0">
                <a:solidFill>
                  <a:prstClr val="black"/>
                </a:solidFill>
                <a:cs typeface="Akhbar MT" pitchFamily="2" charset="-78"/>
              </a:rPr>
              <a:t>: من أحاط علماً ومعرفةً بجميع ما يُروى من الأحاديث متناً وإسناداً، روايةً </a:t>
            </a:r>
            <a:r>
              <a:rPr lang="ar-AE" sz="3200" dirty="0" err="1">
                <a:solidFill>
                  <a:prstClr val="black"/>
                </a:solidFill>
                <a:cs typeface="Akhbar MT" pitchFamily="2" charset="-78"/>
              </a:rPr>
              <a:t>وداريةً</a:t>
            </a:r>
            <a:r>
              <a:rPr lang="ar-AE" sz="3200" dirty="0">
                <a:solidFill>
                  <a:prstClr val="black"/>
                </a:solidFill>
                <a:cs typeface="Akhbar MT" pitchFamily="2" charset="-78"/>
              </a:rPr>
              <a:t>، وفهماً.</a:t>
            </a:r>
            <a:endParaRPr lang="en-US" sz="3200" dirty="0">
              <a:solidFill>
                <a:prstClr val="black"/>
              </a:solidFill>
              <a:cs typeface="Akhbar MT" pitchFamily="2" charset="-78"/>
            </a:endParaRPr>
          </a:p>
          <a:p>
            <a:pPr lvl="0" algn="r" rtl="1">
              <a:lnSpc>
                <a:spcPct val="120000"/>
              </a:lnSpc>
              <a:spcBef>
                <a:spcPts val="900"/>
              </a:spcBef>
              <a:buClr>
                <a:prstClr val="black">
                  <a:lumMod val="85000"/>
                  <a:lumOff val="15000"/>
                </a:prstClr>
              </a:buClr>
            </a:pPr>
            <a:r>
              <a:rPr lang="ar-AE" sz="3200" dirty="0">
                <a:solidFill>
                  <a:prstClr val="black"/>
                </a:solidFill>
                <a:cs typeface="Akhbar MT" pitchFamily="2" charset="-78"/>
              </a:rPr>
              <a:t>-</a:t>
            </a:r>
            <a:r>
              <a:rPr lang="ar-IQ" sz="3200" dirty="0">
                <a:solidFill>
                  <a:prstClr val="black"/>
                </a:solidFill>
                <a:cs typeface="Akhbar MT" pitchFamily="2" charset="-78"/>
              </a:rPr>
              <a:t> </a:t>
            </a:r>
            <a:r>
              <a:rPr lang="ar-AE" sz="3200" b="1" dirty="0">
                <a:solidFill>
                  <a:prstClr val="black"/>
                </a:solidFill>
                <a:cs typeface="Akhbar MT" pitchFamily="2" charset="-78"/>
              </a:rPr>
              <a:t>أمير المؤمنين في الحديث</a:t>
            </a:r>
            <a:r>
              <a:rPr lang="ar-AE" sz="3200" dirty="0">
                <a:solidFill>
                  <a:prstClr val="black"/>
                </a:solidFill>
                <a:cs typeface="Akhbar MT" pitchFamily="2" charset="-78"/>
              </a:rPr>
              <a:t>: من فاق أقرانه في المعرفة والعلم بالحديث بحيث يصبح مرجع أهل عصره، وأطبقوا على أهلّيتهِ دونَ مخالف.</a:t>
            </a:r>
            <a:endParaRPr lang="en-US" sz="3200" dirty="0">
              <a:solidFill>
                <a:prstClr val="black"/>
              </a:solidFill>
              <a:cs typeface="Akhbar MT" pitchFamily="2" charset="-78"/>
            </a:endParaRPr>
          </a:p>
        </p:txBody>
      </p:sp>
      <p:pic>
        <p:nvPicPr>
          <p:cNvPr id="7" name="Picture 6" descr="A close up of a logo&#10;&#10;Description automatically generated">
            <a:extLst>
              <a:ext uri="{FF2B5EF4-FFF2-40B4-BE49-F238E27FC236}">
                <a16:creationId xmlns:a16="http://schemas.microsoft.com/office/drawing/2014/main" id="{AA6AC65C-51F0-44DB-AFF7-EAB51BC3C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447" y="1745140"/>
            <a:ext cx="4228553" cy="3171415"/>
          </a:xfrm>
          <a:prstGeom prst="rect">
            <a:avLst/>
          </a:prstGeom>
        </p:spPr>
      </p:pic>
    </p:spTree>
    <p:extLst>
      <p:ext uri="{BB962C8B-B14F-4D97-AF65-F5344CB8AC3E}">
        <p14:creationId xmlns:p14="http://schemas.microsoft.com/office/powerpoint/2010/main" val="148250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8DE9B99-ADEF-4DA4-A716-52D0A8BE5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3" name="Rectangle 12">
            <a:extLst>
              <a:ext uri="{FF2B5EF4-FFF2-40B4-BE49-F238E27FC236}">
                <a16:creationId xmlns:a16="http://schemas.microsoft.com/office/drawing/2014/main" id="{6E20860D-8992-496E-BC22-8450E344B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5" name="Rectangle 14">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19" name="Rectangle 18">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solidFill>
            <a:schemeClr val="bg1">
              <a:lumMod val="75000"/>
              <a:alpha val="60000"/>
            </a:schemeClr>
          </a:solidFill>
          <a:ln w="6350" cap="sq" cmpd="sng" algn="ctr">
            <a:noFill/>
            <a:prstDash val="solid"/>
            <a:miter lim="800000"/>
          </a:ln>
          <a:effectLst/>
        </p:spPr>
      </p:sp>
      <p:pic>
        <p:nvPicPr>
          <p:cNvPr id="6" name="Picture 5">
            <a:extLst>
              <a:ext uri="{FF2B5EF4-FFF2-40B4-BE49-F238E27FC236}">
                <a16:creationId xmlns:a16="http://schemas.microsoft.com/office/drawing/2014/main" id="{6A3608FD-AE84-4ED0-93CE-68C89AA6B314}"/>
              </a:ext>
            </a:extLst>
          </p:cNvPr>
          <p:cNvPicPr>
            <a:picLocks noChangeAspect="1"/>
          </p:cNvPicPr>
          <p:nvPr/>
        </p:nvPicPr>
        <p:blipFill>
          <a:blip r:embed="rId2"/>
          <a:stretch>
            <a:fillRect/>
          </a:stretch>
        </p:blipFill>
        <p:spPr>
          <a:xfrm>
            <a:off x="137160" y="3098994"/>
            <a:ext cx="3968840" cy="2926334"/>
          </a:xfrm>
          <a:prstGeom prst="rect">
            <a:avLst/>
          </a:prstGeom>
        </p:spPr>
      </p:pic>
      <p:sp>
        <p:nvSpPr>
          <p:cNvPr id="5" name="Rectangle 4">
            <a:extLst>
              <a:ext uri="{FF2B5EF4-FFF2-40B4-BE49-F238E27FC236}">
                <a16:creationId xmlns:a16="http://schemas.microsoft.com/office/drawing/2014/main" id="{F4AB86C0-A192-4402-A2AF-044463173850}"/>
              </a:ext>
            </a:extLst>
          </p:cNvPr>
          <p:cNvSpPr/>
          <p:nvPr/>
        </p:nvSpPr>
        <p:spPr>
          <a:xfrm>
            <a:off x="3364699" y="1681352"/>
            <a:ext cx="7718058" cy="4261679"/>
          </a:xfrm>
          <a:prstGeom prst="rect">
            <a:avLst/>
          </a:prstGeom>
        </p:spPr>
        <p:txBody>
          <a:bodyPr wrap="square">
            <a:spAutoFit/>
          </a:bodyPr>
          <a:lstStyle/>
          <a:p>
            <a:pPr lvl="0" algn="r" rtl="1">
              <a:lnSpc>
                <a:spcPct val="110000"/>
              </a:lnSpc>
              <a:spcBef>
                <a:spcPts val="800"/>
              </a:spcBef>
              <a:buClr>
                <a:prstClr val="black">
                  <a:lumMod val="85000"/>
                  <a:lumOff val="15000"/>
                </a:prstClr>
              </a:buClr>
            </a:pPr>
            <a:r>
              <a:rPr lang="ar-AE" sz="3600" dirty="0">
                <a:solidFill>
                  <a:prstClr val="black"/>
                </a:solidFill>
                <a:cs typeface="Akhbar MT" pitchFamily="2" charset="-78"/>
              </a:rPr>
              <a:t>- سفيانُ بنُ سعيدِ بنِ مسروقِ الثوريُّ الكوفيُّ [ت: 161 هـ]</a:t>
            </a:r>
            <a:endParaRPr lang="en-US" sz="3600" dirty="0">
              <a:solidFill>
                <a:prstClr val="black"/>
              </a:solidFill>
              <a:cs typeface="Akhbar MT" pitchFamily="2" charset="-78"/>
            </a:endParaRPr>
          </a:p>
          <a:p>
            <a:pPr lvl="0" algn="r" rtl="1">
              <a:lnSpc>
                <a:spcPct val="110000"/>
              </a:lnSpc>
              <a:spcBef>
                <a:spcPts val="800"/>
              </a:spcBef>
              <a:buClr>
                <a:prstClr val="black">
                  <a:lumMod val="85000"/>
                  <a:lumOff val="15000"/>
                </a:prstClr>
              </a:buClr>
            </a:pPr>
            <a:r>
              <a:rPr lang="ar-AE" sz="3600" dirty="0">
                <a:solidFill>
                  <a:prstClr val="black"/>
                </a:solidFill>
                <a:cs typeface="Akhbar MT" pitchFamily="2" charset="-78"/>
              </a:rPr>
              <a:t>- شعبةُ بنُ الحجاجِ بنِ وردٍ أبو بسطام العتكيُّ [ت: 170 هـ]</a:t>
            </a:r>
            <a:endParaRPr lang="en-US" sz="3600" dirty="0">
              <a:solidFill>
                <a:prstClr val="black"/>
              </a:solidFill>
              <a:cs typeface="Akhbar MT" pitchFamily="2" charset="-78"/>
            </a:endParaRPr>
          </a:p>
          <a:p>
            <a:pPr lvl="0" algn="r" rtl="1">
              <a:lnSpc>
                <a:spcPct val="110000"/>
              </a:lnSpc>
              <a:spcBef>
                <a:spcPts val="800"/>
              </a:spcBef>
              <a:buClr>
                <a:prstClr val="black">
                  <a:lumMod val="85000"/>
                  <a:lumOff val="15000"/>
                </a:prstClr>
              </a:buClr>
            </a:pPr>
            <a:r>
              <a:rPr lang="ar-AE" sz="3600" dirty="0">
                <a:solidFill>
                  <a:prstClr val="black"/>
                </a:solidFill>
                <a:cs typeface="Akhbar MT" pitchFamily="2" charset="-78"/>
              </a:rPr>
              <a:t>- عبدُ اللهِ بنُ المباركِ بنُ واضحِ المروزيّ [ت: 182 هـ]</a:t>
            </a:r>
            <a:endParaRPr lang="en-US" sz="3600" dirty="0">
              <a:solidFill>
                <a:prstClr val="black"/>
              </a:solidFill>
              <a:cs typeface="Akhbar MT" pitchFamily="2" charset="-78"/>
            </a:endParaRPr>
          </a:p>
          <a:p>
            <a:pPr lvl="0" algn="r" rtl="1">
              <a:lnSpc>
                <a:spcPct val="110000"/>
              </a:lnSpc>
              <a:spcBef>
                <a:spcPts val="800"/>
              </a:spcBef>
              <a:buClr>
                <a:prstClr val="black">
                  <a:lumMod val="85000"/>
                  <a:lumOff val="15000"/>
                </a:prstClr>
              </a:buClr>
            </a:pPr>
            <a:r>
              <a:rPr lang="ar-AE" sz="3600" dirty="0">
                <a:solidFill>
                  <a:prstClr val="black"/>
                </a:solidFill>
                <a:cs typeface="Akhbar MT" pitchFamily="2" charset="-78"/>
              </a:rPr>
              <a:t>- </a:t>
            </a:r>
            <a:r>
              <a:rPr lang="ar-SY" sz="3600" dirty="0">
                <a:solidFill>
                  <a:prstClr val="black"/>
                </a:solidFill>
                <a:cs typeface="Akhbar MT" pitchFamily="2" charset="-78"/>
              </a:rPr>
              <a:t>سفيانُ بنُ عيينةَ بنِ ميمونِ الهلاليُّ الملكيُّ </a:t>
            </a:r>
            <a:r>
              <a:rPr lang="ar-AE" sz="3600" dirty="0">
                <a:solidFill>
                  <a:prstClr val="black"/>
                </a:solidFill>
                <a:cs typeface="Akhbar MT" pitchFamily="2" charset="-78"/>
              </a:rPr>
              <a:t>[ت: 198 هـ]</a:t>
            </a:r>
            <a:endParaRPr lang="en-US" sz="3600" dirty="0">
              <a:solidFill>
                <a:prstClr val="black"/>
              </a:solidFill>
              <a:cs typeface="Akhbar MT" pitchFamily="2" charset="-78"/>
            </a:endParaRPr>
          </a:p>
          <a:p>
            <a:pPr lvl="0" algn="r" rtl="1">
              <a:lnSpc>
                <a:spcPct val="110000"/>
              </a:lnSpc>
              <a:spcBef>
                <a:spcPts val="800"/>
              </a:spcBef>
              <a:buClr>
                <a:prstClr val="black">
                  <a:lumMod val="85000"/>
                  <a:lumOff val="15000"/>
                </a:prstClr>
              </a:buClr>
            </a:pPr>
            <a:r>
              <a:rPr lang="ar-SY" sz="3600" dirty="0">
                <a:solidFill>
                  <a:prstClr val="black"/>
                </a:solidFill>
                <a:cs typeface="Akhbar MT" pitchFamily="2" charset="-78"/>
              </a:rPr>
              <a:t>-</a:t>
            </a:r>
            <a:r>
              <a:rPr lang="ar-IQ" sz="3600" dirty="0">
                <a:solidFill>
                  <a:prstClr val="black"/>
                </a:solidFill>
                <a:cs typeface="Akhbar MT" pitchFamily="2" charset="-78"/>
              </a:rPr>
              <a:t> </a:t>
            </a:r>
            <a:r>
              <a:rPr lang="ar-SY" sz="3600" dirty="0">
                <a:solidFill>
                  <a:prstClr val="black"/>
                </a:solidFill>
                <a:cs typeface="Akhbar MT" pitchFamily="2" charset="-78"/>
              </a:rPr>
              <a:t>البخاريُّ محمدُ بنُ إسماعيلَ </a:t>
            </a:r>
            <a:r>
              <a:rPr lang="ar-AE" sz="3600" dirty="0">
                <a:solidFill>
                  <a:prstClr val="black"/>
                </a:solidFill>
                <a:cs typeface="Akhbar MT" pitchFamily="2" charset="-78"/>
              </a:rPr>
              <a:t>[ت: 256 هـ]</a:t>
            </a:r>
            <a:endParaRPr lang="en-US" sz="3600" dirty="0">
              <a:solidFill>
                <a:prstClr val="black"/>
              </a:solidFill>
              <a:cs typeface="Akhbar MT" pitchFamily="2" charset="-78"/>
            </a:endParaRPr>
          </a:p>
          <a:p>
            <a:pPr lvl="0" algn="r" rtl="1">
              <a:lnSpc>
                <a:spcPct val="110000"/>
              </a:lnSpc>
              <a:spcBef>
                <a:spcPts val="800"/>
              </a:spcBef>
              <a:buClr>
                <a:prstClr val="black">
                  <a:lumMod val="85000"/>
                  <a:lumOff val="15000"/>
                </a:prstClr>
              </a:buClr>
            </a:pPr>
            <a:r>
              <a:rPr lang="ar-SY" sz="3600" dirty="0">
                <a:solidFill>
                  <a:prstClr val="black"/>
                </a:solidFill>
                <a:cs typeface="Akhbar MT" pitchFamily="2" charset="-78"/>
              </a:rPr>
              <a:t>-</a:t>
            </a:r>
            <a:r>
              <a:rPr lang="ar-IQ" sz="3600" dirty="0">
                <a:solidFill>
                  <a:prstClr val="black"/>
                </a:solidFill>
                <a:cs typeface="Akhbar MT" pitchFamily="2" charset="-78"/>
              </a:rPr>
              <a:t> </a:t>
            </a:r>
            <a:r>
              <a:rPr lang="ar-SY" sz="3600" dirty="0">
                <a:solidFill>
                  <a:prstClr val="black"/>
                </a:solidFill>
                <a:cs typeface="Akhbar MT" pitchFamily="2" charset="-78"/>
              </a:rPr>
              <a:t>مسلمُ بنُ الحجاجِ النيسابوريُّ </a:t>
            </a:r>
            <a:r>
              <a:rPr lang="ar-AE" sz="3600" dirty="0">
                <a:solidFill>
                  <a:prstClr val="black"/>
                </a:solidFill>
                <a:cs typeface="Akhbar MT" pitchFamily="2" charset="-78"/>
              </a:rPr>
              <a:t>[ت: 261 هـ]</a:t>
            </a:r>
            <a:endParaRPr lang="en-US" sz="3600" dirty="0">
              <a:solidFill>
                <a:prstClr val="black"/>
              </a:solidFill>
              <a:cs typeface="Akhbar MT" pitchFamily="2" charset="-78"/>
            </a:endParaRPr>
          </a:p>
        </p:txBody>
      </p:sp>
      <p:sp>
        <p:nvSpPr>
          <p:cNvPr id="4" name="Text Placeholder 3">
            <a:extLst>
              <a:ext uri="{FF2B5EF4-FFF2-40B4-BE49-F238E27FC236}">
                <a16:creationId xmlns:a16="http://schemas.microsoft.com/office/drawing/2014/main" id="{B03A07AC-B0CB-452D-85D8-9857F75F5A4C}"/>
              </a:ext>
            </a:extLst>
          </p:cNvPr>
          <p:cNvSpPr>
            <a:spLocks noGrp="1"/>
          </p:cNvSpPr>
          <p:nvPr>
            <p:ph type="body" sz="half" idx="2"/>
          </p:nvPr>
        </p:nvSpPr>
        <p:spPr>
          <a:xfrm>
            <a:off x="3405938" y="914969"/>
            <a:ext cx="8124070" cy="1339274"/>
          </a:xfrm>
        </p:spPr>
        <p:txBody>
          <a:bodyPr vert="horz" lIns="91440" tIns="45720" rIns="91440" bIns="45720" rtlCol="0">
            <a:normAutofit/>
          </a:bodyPr>
          <a:lstStyle/>
          <a:p>
            <a:pPr algn="r" rtl="1"/>
            <a:r>
              <a:rPr lang="ar-AE" sz="3600" dirty="0">
                <a:cs typeface="Akhbar MT" pitchFamily="2" charset="-78"/>
              </a:rPr>
              <a:t>وقلَّ من نال هذه المرتبة من المحدثين، فممَّن أُطلق عليه هذا اللقب:</a:t>
            </a:r>
            <a:endParaRPr lang="en-US" sz="3600" dirty="0">
              <a:cs typeface="Akhbar MT" pitchFamily="2" charset="-78"/>
            </a:endParaRPr>
          </a:p>
          <a:p>
            <a:pPr indent="-182880" algn="r">
              <a:lnSpc>
                <a:spcPct val="100000"/>
              </a:lnSpc>
              <a:buFont typeface="Garamond" pitchFamily="18" charset="0"/>
              <a:buChar char="◦"/>
            </a:pPr>
            <a:endParaRPr lang="en-US" sz="3600" dirty="0">
              <a:cs typeface="Akhbar MT" pitchFamily="2" charset="-78"/>
            </a:endParaRPr>
          </a:p>
        </p:txBody>
      </p:sp>
    </p:spTree>
    <p:extLst>
      <p:ext uri="{BB962C8B-B14F-4D97-AF65-F5344CB8AC3E}">
        <p14:creationId xmlns:p14="http://schemas.microsoft.com/office/powerpoint/2010/main" val="160388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4" name="Rectangle 3">
            <a:extLst>
              <a:ext uri="{FF2B5EF4-FFF2-40B4-BE49-F238E27FC236}">
                <a16:creationId xmlns:a16="http://schemas.microsoft.com/office/drawing/2014/main" id="{3C4421C1-847F-43F1-9AE6-55ED7DF112EC}"/>
              </a:ext>
            </a:extLst>
          </p:cNvPr>
          <p:cNvSpPr/>
          <p:nvPr/>
        </p:nvSpPr>
        <p:spPr>
          <a:xfrm>
            <a:off x="397565" y="392656"/>
            <a:ext cx="11336471" cy="1766317"/>
          </a:xfrm>
          <a:prstGeom prst="rect">
            <a:avLst/>
          </a:prstGeom>
        </p:spPr>
        <p:txBody>
          <a:bodyPr wrap="square">
            <a:spAutoFit/>
          </a:bodyPr>
          <a:lstStyle/>
          <a:p>
            <a:pPr algn="r" rtl="1">
              <a:lnSpc>
                <a:spcPct val="115000"/>
              </a:lnSpc>
            </a:pPr>
            <a:r>
              <a:rPr lang="ar-SY" sz="2400" b="1" u="sng" dirty="0">
                <a:latin typeface="Calibri" panose="020F0502020204030204" pitchFamily="34" charset="0"/>
                <a:ea typeface="Calibri" panose="020F0502020204030204" pitchFamily="34" charset="0"/>
                <a:cs typeface="Lotus Linotype"/>
              </a:rPr>
              <a:t>رابعاً-علم الحديث</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AE" sz="2400" dirty="0">
                <a:latin typeface="Calibri" panose="020F0502020204030204" pitchFamily="34" charset="0"/>
                <a:ea typeface="Calibri" panose="020F0502020204030204" pitchFamily="34" charset="0"/>
                <a:cs typeface="Lotus Linotype"/>
              </a:rPr>
              <a:t>-علم الحديث: «علم يُعرف به أحوال السّند والمتن من حيث القبول والرّد، وآداب روايته، وكيفيّة فهمها».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AE" sz="2400" dirty="0">
                <a:latin typeface="Calibri" panose="020F0502020204030204" pitchFamily="34" charset="0"/>
                <a:ea typeface="Calibri" panose="020F0502020204030204" pitchFamily="34" charset="0"/>
                <a:cs typeface="Lotus Linotype"/>
              </a:rPr>
              <a:t>ويسمى هذا العلم أيضاً: «علم مصطلح الحديث» و«علم مصطلح الأثر» و«علم أصول الحديث».</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pPr>
            <a:r>
              <a:rPr lang="ar-AE" sz="2400" dirty="0">
                <a:latin typeface="Calibri" panose="020F0502020204030204" pitchFamily="34" charset="0"/>
                <a:ea typeface="Calibri" panose="020F0502020204030204" pitchFamily="34" charset="0"/>
                <a:cs typeface="Lotus Linotype"/>
              </a:rPr>
              <a:t>ويُقسم علم الحديث بهذا المعنى الإضافيّ إلى قسمين:</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048B7AE-1AF5-423C-AC9A-7B94919EE36C}"/>
              </a:ext>
            </a:extLst>
          </p:cNvPr>
          <p:cNvSpPr/>
          <p:nvPr/>
        </p:nvSpPr>
        <p:spPr>
          <a:xfrm>
            <a:off x="5518766" y="2238950"/>
            <a:ext cx="6096000" cy="558743"/>
          </a:xfrm>
          <a:prstGeom prst="rect">
            <a:avLst/>
          </a:prstGeom>
        </p:spPr>
        <p:txBody>
          <a:bodyPr>
            <a:spAutoFit/>
          </a:bodyPr>
          <a:lstStyle/>
          <a:p>
            <a:pPr lvl="0" algn="r" rtl="1">
              <a:lnSpc>
                <a:spcPct val="115000"/>
              </a:lnSpc>
            </a:pPr>
            <a:r>
              <a:rPr lang="ar-AE" sz="2800" dirty="0">
                <a:solidFill>
                  <a:prstClr val="black"/>
                </a:solidFill>
                <a:latin typeface="Calibri" panose="020F0502020204030204" pitchFamily="34" charset="0"/>
                <a:ea typeface="Calibri" panose="020F0502020204030204" pitchFamily="34" charset="0"/>
                <a:cs typeface="Lotus Linotype"/>
              </a:rPr>
              <a:t>1-</a:t>
            </a:r>
            <a:r>
              <a:rPr lang="ar-IQ" sz="2800" dirty="0">
                <a:solidFill>
                  <a:prstClr val="black"/>
                </a:solidFill>
                <a:latin typeface="Calibri" panose="020F0502020204030204" pitchFamily="34" charset="0"/>
                <a:ea typeface="Calibri" panose="020F0502020204030204" pitchFamily="34" charset="0"/>
                <a:cs typeface="Lotus Linotype"/>
              </a:rPr>
              <a:t> </a:t>
            </a:r>
            <a:r>
              <a:rPr lang="ar-AE" sz="2800" dirty="0">
                <a:solidFill>
                  <a:prstClr val="black"/>
                </a:solidFill>
                <a:latin typeface="Calibri" panose="020F0502020204030204" pitchFamily="34" charset="0"/>
                <a:ea typeface="Calibri" panose="020F0502020204030204" pitchFamily="34" charset="0"/>
                <a:cs typeface="Lotus Linotype"/>
              </a:rPr>
              <a:t>علم الحديث روايةً.</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65542BF-53AB-49C7-9674-0B06681A2163}"/>
              </a:ext>
            </a:extLst>
          </p:cNvPr>
          <p:cNvSpPr/>
          <p:nvPr/>
        </p:nvSpPr>
        <p:spPr>
          <a:xfrm>
            <a:off x="507277" y="3429000"/>
            <a:ext cx="11276072" cy="1383199"/>
          </a:xfrm>
          <a:prstGeom prst="rect">
            <a:avLst/>
          </a:prstGeom>
        </p:spPr>
        <p:txBody>
          <a:bodyPr wrap="square">
            <a:spAutoFit/>
          </a:bodyPr>
          <a:lstStyle/>
          <a:p>
            <a:pPr lvl="0" algn="r" rtl="1">
              <a:lnSpc>
                <a:spcPct val="115000"/>
              </a:lnSpc>
            </a:pPr>
            <a:r>
              <a:rPr lang="ar-AE" sz="2800" dirty="0">
                <a:solidFill>
                  <a:prstClr val="black"/>
                </a:solidFill>
                <a:latin typeface="Calibri" panose="020F0502020204030204" pitchFamily="34" charset="0"/>
                <a:ea typeface="Calibri" panose="020F0502020204030204" pitchFamily="34" charset="0"/>
                <a:cs typeface="Lotus Linotype"/>
              </a:rPr>
              <a:t>أما </a:t>
            </a:r>
            <a:r>
              <a:rPr lang="ar-AE" sz="2800" b="1" u="sng" dirty="0">
                <a:solidFill>
                  <a:prstClr val="black"/>
                </a:solidFill>
                <a:latin typeface="Calibri" panose="020F0502020204030204" pitchFamily="34" charset="0"/>
                <a:ea typeface="Calibri" panose="020F0502020204030204" pitchFamily="34" charset="0"/>
                <a:cs typeface="Lotus Linotype"/>
              </a:rPr>
              <a:t>علم الحديث روايةً:</a:t>
            </a:r>
            <a:r>
              <a:rPr lang="ar-AE" sz="2800" b="1" dirty="0">
                <a:solidFill>
                  <a:prstClr val="black"/>
                </a:solidFill>
                <a:latin typeface="Calibri" panose="020F0502020204030204" pitchFamily="34" charset="0"/>
                <a:ea typeface="Calibri" panose="020F0502020204030204" pitchFamily="34" charset="0"/>
                <a:cs typeface="Lotus Linotype"/>
              </a:rPr>
              <a:t> </a:t>
            </a:r>
            <a:r>
              <a:rPr lang="ar-AE" sz="2800" dirty="0">
                <a:solidFill>
                  <a:prstClr val="black"/>
                </a:solidFill>
                <a:latin typeface="Calibri" panose="020F0502020204030204" pitchFamily="34" charset="0"/>
                <a:ea typeface="Calibri" panose="020F0502020204030204" pitchFamily="34" charset="0"/>
                <a:cs typeface="Lotus Linotype"/>
              </a:rPr>
              <a:t>فهو علم يقوم على نقل الأحاديث، وروايتها بدقة، وتحرير ألفاظها وضبطها.</a:t>
            </a:r>
            <a:endParaRPr lang="ar-IQ" sz="2800" dirty="0">
              <a:solidFill>
                <a:prstClr val="black"/>
              </a:solidFill>
              <a:latin typeface="Calibri" panose="020F0502020204030204" pitchFamily="34" charset="0"/>
              <a:ea typeface="Calibri" panose="020F0502020204030204" pitchFamily="34" charset="0"/>
              <a:cs typeface="Lotus Linotype"/>
            </a:endParaRPr>
          </a:p>
          <a:p>
            <a:pPr lvl="0" algn="r" rtl="1">
              <a:lnSpc>
                <a:spcPct val="115000"/>
              </a:lnSpc>
            </a:pP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5847C1E-7DDF-4994-9A23-C6582E630695}"/>
              </a:ext>
            </a:extLst>
          </p:cNvPr>
          <p:cNvSpPr/>
          <p:nvPr/>
        </p:nvSpPr>
        <p:spPr>
          <a:xfrm>
            <a:off x="8842853" y="2797693"/>
            <a:ext cx="2771913" cy="558743"/>
          </a:xfrm>
          <a:prstGeom prst="rect">
            <a:avLst/>
          </a:prstGeom>
        </p:spPr>
        <p:txBody>
          <a:bodyPr wrap="none">
            <a:spAutoFit/>
          </a:bodyPr>
          <a:lstStyle/>
          <a:p>
            <a:pPr lvl="0" algn="r" rtl="1">
              <a:lnSpc>
                <a:spcPct val="115000"/>
              </a:lnSpc>
            </a:pPr>
            <a:r>
              <a:rPr lang="ar-AE" sz="2800" dirty="0">
                <a:solidFill>
                  <a:prstClr val="black"/>
                </a:solidFill>
                <a:latin typeface="Calibri" panose="020F0502020204030204" pitchFamily="34" charset="0"/>
                <a:ea typeface="Calibri" panose="020F0502020204030204" pitchFamily="34" charset="0"/>
                <a:cs typeface="Lotus Linotype"/>
              </a:rPr>
              <a:t>2</a:t>
            </a:r>
            <a:r>
              <a:rPr lang="ar-IQ" sz="2800" dirty="0">
                <a:solidFill>
                  <a:prstClr val="black"/>
                </a:solidFill>
                <a:latin typeface="Calibri" panose="020F0502020204030204" pitchFamily="34" charset="0"/>
                <a:ea typeface="Calibri" panose="020F0502020204030204" pitchFamily="34" charset="0"/>
                <a:cs typeface="Lotus Linotype"/>
              </a:rPr>
              <a:t>- </a:t>
            </a:r>
            <a:r>
              <a:rPr lang="ar-AE" sz="2800" dirty="0">
                <a:solidFill>
                  <a:prstClr val="black"/>
                </a:solidFill>
                <a:latin typeface="Calibri" panose="020F0502020204030204" pitchFamily="34" charset="0"/>
                <a:ea typeface="Calibri" panose="020F0502020204030204" pitchFamily="34" charset="0"/>
                <a:cs typeface="Lotus Linotype"/>
              </a:rPr>
              <a:t>علم الحديث د</a:t>
            </a:r>
            <a:r>
              <a:rPr lang="ar-IQ" sz="2800" dirty="0">
                <a:solidFill>
                  <a:prstClr val="black"/>
                </a:solidFill>
                <a:latin typeface="Calibri" panose="020F0502020204030204" pitchFamily="34" charset="0"/>
                <a:ea typeface="Calibri" panose="020F0502020204030204" pitchFamily="34" charset="0"/>
                <a:cs typeface="Lotus Linotype"/>
              </a:rPr>
              <a:t>ر</a:t>
            </a:r>
            <a:r>
              <a:rPr lang="ar-AE" sz="2800" dirty="0">
                <a:solidFill>
                  <a:prstClr val="black"/>
                </a:solidFill>
                <a:latin typeface="Calibri" panose="020F0502020204030204" pitchFamily="34" charset="0"/>
                <a:ea typeface="Calibri" panose="020F0502020204030204" pitchFamily="34" charset="0"/>
                <a:cs typeface="Lotus Linotype"/>
              </a:rPr>
              <a:t>ايةً.</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241C9DF-6B59-4A2F-9002-0777F9293CB8}"/>
              </a:ext>
            </a:extLst>
          </p:cNvPr>
          <p:cNvSpPr/>
          <p:nvPr/>
        </p:nvSpPr>
        <p:spPr>
          <a:xfrm>
            <a:off x="556591" y="4532644"/>
            <a:ext cx="11177445" cy="2045303"/>
          </a:xfrm>
          <a:prstGeom prst="rect">
            <a:avLst/>
          </a:prstGeom>
        </p:spPr>
        <p:txBody>
          <a:bodyPr wrap="square">
            <a:spAutoFit/>
          </a:bodyPr>
          <a:lstStyle/>
          <a:p>
            <a:pPr lvl="0" algn="r" rtl="1">
              <a:lnSpc>
                <a:spcPct val="115000"/>
              </a:lnSpc>
            </a:pPr>
            <a:r>
              <a:rPr lang="ar-AE" sz="2800" dirty="0">
                <a:solidFill>
                  <a:prstClr val="black"/>
                </a:solidFill>
                <a:latin typeface="Calibri" panose="020F0502020204030204" pitchFamily="34" charset="0"/>
                <a:ea typeface="Calibri" panose="020F0502020204030204" pitchFamily="34" charset="0"/>
                <a:cs typeface="Lotus Linotype"/>
              </a:rPr>
              <a:t>وأمّا </a:t>
            </a:r>
            <a:r>
              <a:rPr lang="ar-AE" sz="2800" b="1" u="sng" dirty="0">
                <a:solidFill>
                  <a:prstClr val="black"/>
                </a:solidFill>
                <a:latin typeface="Calibri" panose="020F0502020204030204" pitchFamily="34" charset="0"/>
                <a:ea typeface="Calibri" panose="020F0502020204030204" pitchFamily="34" charset="0"/>
                <a:cs typeface="Lotus Linotype"/>
              </a:rPr>
              <a:t>علم الحديث دراية:</a:t>
            </a:r>
            <a:r>
              <a:rPr lang="ar-AE" sz="2800" dirty="0">
                <a:solidFill>
                  <a:prstClr val="black"/>
                </a:solidFill>
                <a:latin typeface="Calibri" panose="020F0502020204030204" pitchFamily="34" charset="0"/>
                <a:ea typeface="Calibri" panose="020F0502020204030204" pitchFamily="34" charset="0"/>
                <a:cs typeface="Lotus Linotype"/>
              </a:rPr>
              <a:t> فهو علم يتضمّن تمحيص هذا المرْوريَّ ونقده، لتمييزه المقبول من المردود ثم فهم هذا المرويّ. وعليه فعلم الرِّواية يحقِّق مجرد النقل مع الضبط والاتقان، وعلم الدِّراية يُحقّقُ معرفة القواعد وتطبيقها، للوصول إلى الحكم على الحديث، كما يهدف إلى فهم المتن فهما صحيحًا.</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188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ppt_w</p:attrName>
                                        </p:attrNameLst>
                                      </p:cBhvr>
                                      <p:tavLst>
                                        <p:tav tm="0" fmla="#ppt_w*sin(2.5*pi*$)">
                                          <p:val>
                                            <p:fltVal val="0"/>
                                          </p:val>
                                        </p:tav>
                                        <p:tav tm="100000">
                                          <p:val>
                                            <p:fltVal val="1"/>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ppt_w</p:attrName>
                                        </p:attrNameLst>
                                      </p:cBhvr>
                                      <p:tavLst>
                                        <p:tav tm="0" fmla="#ppt_w*sin(2.5*pi*$)">
                                          <p:val>
                                            <p:fltVal val="0"/>
                                          </p:val>
                                        </p:tav>
                                        <p:tav tm="100000">
                                          <p:val>
                                            <p:fltVal val="1"/>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103</TotalTime>
  <Words>772</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Garamond</vt:lpstr>
      <vt:lpstr>Lotus Linotype</vt:lpstr>
      <vt:lpstr>Sagona Book</vt:lpstr>
      <vt:lpstr>Sagona ExtraLight</vt:lpstr>
      <vt:lpstr>SavonVTI</vt:lpstr>
      <vt:lpstr>المبحث الأوّل تعريفات أساسيّة </vt:lpstr>
      <vt:lpstr>PowerPoint Presentation</vt:lpstr>
      <vt:lpstr>PowerPoint Presentation</vt:lpstr>
      <vt:lpstr>PowerPoint Presentation</vt:lpstr>
      <vt:lpstr>ثانيا – تعريف «السَّند، المتن، الإسناد، المسند»:       </vt:lpstr>
      <vt:lpstr>ونمثّل لبيان ما تقدّم بما يلي:</vt:lpstr>
      <vt:lpstr>PowerPoint Presentation</vt:lpstr>
      <vt:lpstr>PowerPoint Presentation</vt:lpstr>
      <vt:lpstr>PowerPoint Presentation</vt:lpstr>
      <vt:lpstr>أهميّة هذا العلم وفائدته: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المبحث الأوّل تعريفات أساسيّة </dc:title>
  <dc:creator>Khansa Ahmed Yahya Bazar-خنساء احمد يحي بازار</dc:creator>
  <cp:lastModifiedBy>Ahmed Bazar</cp:lastModifiedBy>
  <cp:revision>20</cp:revision>
  <dcterms:created xsi:type="dcterms:W3CDTF">2020-03-25T16:48:54Z</dcterms:created>
  <dcterms:modified xsi:type="dcterms:W3CDTF">2020-03-25T19:10:13Z</dcterms:modified>
</cp:coreProperties>
</file>