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61"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0C46FC-E2B7-44DF-B662-07D51E2E1D5D}" v="201" dt="2020-03-25T20:14:02.3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42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58985-CE5F-432B-8670-18479B9F22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B11547-517F-42B7-9863-0EF570921A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925447-092C-47D8-86A6-7FC14AC54ED3}"/>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5" name="Footer Placeholder 4">
            <a:extLst>
              <a:ext uri="{FF2B5EF4-FFF2-40B4-BE49-F238E27FC236}">
                <a16:creationId xmlns:a16="http://schemas.microsoft.com/office/drawing/2014/main" id="{6D78D67F-B448-4274-AFE3-3771380311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F8166B-9B8A-4E51-BEC3-7E8570E0FFEE}"/>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756583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AAF36-6FEB-4754-A881-17F1C2F327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181114-AC2D-4688-BB07-BEA9BD32D8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442F9-97A2-42C0-968D-BB9992041664}"/>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5" name="Footer Placeholder 4">
            <a:extLst>
              <a:ext uri="{FF2B5EF4-FFF2-40B4-BE49-F238E27FC236}">
                <a16:creationId xmlns:a16="http://schemas.microsoft.com/office/drawing/2014/main" id="{3AACF55F-F266-49DE-8717-D992FA758E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2429FA-49CD-4CB1-978A-0DB86D1D4970}"/>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2615726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B131F0-DDAB-4D39-8EBB-C8079A0653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AF8074-F743-48A8-BC55-ED048C5749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F33924-D679-4BEF-B44D-BCC15FC14BA6}"/>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5" name="Footer Placeholder 4">
            <a:extLst>
              <a:ext uri="{FF2B5EF4-FFF2-40B4-BE49-F238E27FC236}">
                <a16:creationId xmlns:a16="http://schemas.microsoft.com/office/drawing/2014/main" id="{494FBA90-C73D-4FC2-9751-8DEE0F46E9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697DB8-1ECD-4B76-A453-01DCA44A28EC}"/>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361952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6B524-185C-47AF-899D-6F4E915867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3B1BF5-ECE8-42E4-A815-3FAF6711A0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42BA9-F5B6-4A43-893A-F69259899623}"/>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5" name="Footer Placeholder 4">
            <a:extLst>
              <a:ext uri="{FF2B5EF4-FFF2-40B4-BE49-F238E27FC236}">
                <a16:creationId xmlns:a16="http://schemas.microsoft.com/office/drawing/2014/main" id="{AED04E62-8703-4160-8ACE-4ACFC33083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57F798-AA70-49D2-A1DC-514D7677EB3D}"/>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1182960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B5C3C-9D30-4335-A179-B1EF8DE4ED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9E2DB0-AD2F-45C0-BF8D-BA0B2BB32E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EF8D2E-0FDC-4156-80F3-66CC36D3F8B5}"/>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5" name="Footer Placeholder 4">
            <a:extLst>
              <a:ext uri="{FF2B5EF4-FFF2-40B4-BE49-F238E27FC236}">
                <a16:creationId xmlns:a16="http://schemas.microsoft.com/office/drawing/2014/main" id="{DB666BDF-D072-4419-A04E-1780BBC679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6FBFD-74D4-4C97-8987-E20724785060}"/>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169567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F09A5-AA08-43BD-86DB-8706993A4F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DB87E9-5646-4D5D-B1EE-2E9281193F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AE021C-25D1-4E52-8C7D-AC6984615F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C4703B-CFC5-4179-9C00-9FCF599779D9}"/>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6" name="Footer Placeholder 5">
            <a:extLst>
              <a:ext uri="{FF2B5EF4-FFF2-40B4-BE49-F238E27FC236}">
                <a16:creationId xmlns:a16="http://schemas.microsoft.com/office/drawing/2014/main" id="{448C43B8-47C0-4282-85BE-31BD450C16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2A877E-607C-46AA-BF3E-EEBB54819A87}"/>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2081337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BDF62-594D-4555-B01B-CE6B56B5F4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6A24D1-6D51-4E0A-9D12-B7F1059E66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CFAC5A-F326-4824-A1BB-28E6518290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2A8F63-7964-41D1-8F45-877BB5EDF1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44C63F-F559-43DE-AF42-FA01A6B69F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53204C-C7A4-4513-B761-2B8322845DBF}"/>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8" name="Footer Placeholder 7">
            <a:extLst>
              <a:ext uri="{FF2B5EF4-FFF2-40B4-BE49-F238E27FC236}">
                <a16:creationId xmlns:a16="http://schemas.microsoft.com/office/drawing/2014/main" id="{71DA57B7-20C6-4850-A033-6A61A0EB2F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F96E12-A7B0-4411-96D1-60C2A048716E}"/>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2733333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34611-568C-4432-8379-F793F8831F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55F284-E9ED-423C-A296-726CB96F7058}"/>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4" name="Footer Placeholder 3">
            <a:extLst>
              <a:ext uri="{FF2B5EF4-FFF2-40B4-BE49-F238E27FC236}">
                <a16:creationId xmlns:a16="http://schemas.microsoft.com/office/drawing/2014/main" id="{728E7764-A9D0-4A0C-8CDE-F98F8B6843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1B2D3A-1921-4640-85EC-5E2169E0AB30}"/>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1006974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4E0DFC-1016-43FC-81D3-DF5E79556231}"/>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3" name="Footer Placeholder 2">
            <a:extLst>
              <a:ext uri="{FF2B5EF4-FFF2-40B4-BE49-F238E27FC236}">
                <a16:creationId xmlns:a16="http://schemas.microsoft.com/office/drawing/2014/main" id="{A3392042-E098-44A0-9E91-AD15BD4FFC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B391A3-6164-421B-B0D6-6C9F07235A96}"/>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79219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306BD-77BA-47FC-B6AD-605629E58E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185F3B-D60B-48B5-9CD8-E20F850584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8E100D-C3E2-422B-B49C-0CF5277BD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DBF1BA-8D4F-4427-8E71-D49397F95DA4}"/>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6" name="Footer Placeholder 5">
            <a:extLst>
              <a:ext uri="{FF2B5EF4-FFF2-40B4-BE49-F238E27FC236}">
                <a16:creationId xmlns:a16="http://schemas.microsoft.com/office/drawing/2014/main" id="{005A8414-8D76-47F1-AD6C-76B95F722A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AC802B-30C4-4BFE-830A-E86771ADEF99}"/>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813988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DC6C4-FA98-491A-9D56-6B5EE9A96B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944273-8F84-40D0-A0F8-D03421BD85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4E0194-D314-41FD-91DF-67148A7B16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7A6593-B0CE-411D-ACA8-0CC660393BF8}"/>
              </a:ext>
            </a:extLst>
          </p:cNvPr>
          <p:cNvSpPr>
            <a:spLocks noGrp="1"/>
          </p:cNvSpPr>
          <p:nvPr>
            <p:ph type="dt" sz="half" idx="10"/>
          </p:nvPr>
        </p:nvSpPr>
        <p:spPr/>
        <p:txBody>
          <a:bodyPr/>
          <a:lstStyle/>
          <a:p>
            <a:fld id="{021C8E24-2E1B-49CE-9BD4-7F56CC94B944}" type="datetimeFigureOut">
              <a:rPr lang="en-US" smtClean="0"/>
              <a:t>3/26/2020</a:t>
            </a:fld>
            <a:endParaRPr lang="en-US"/>
          </a:p>
        </p:txBody>
      </p:sp>
      <p:sp>
        <p:nvSpPr>
          <p:cNvPr id="6" name="Footer Placeholder 5">
            <a:extLst>
              <a:ext uri="{FF2B5EF4-FFF2-40B4-BE49-F238E27FC236}">
                <a16:creationId xmlns:a16="http://schemas.microsoft.com/office/drawing/2014/main" id="{8AC75714-51A6-4036-92CD-B3BDDD1F98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EEDD67-9196-4601-84C1-CD6A6BCE92A5}"/>
              </a:ext>
            </a:extLst>
          </p:cNvPr>
          <p:cNvSpPr>
            <a:spLocks noGrp="1"/>
          </p:cNvSpPr>
          <p:nvPr>
            <p:ph type="sldNum" sz="quarter" idx="12"/>
          </p:nvPr>
        </p:nvSpPr>
        <p:spPr/>
        <p:txBody>
          <a:bodyPr/>
          <a:lstStyle/>
          <a:p>
            <a:fld id="{29DDB160-C105-445E-B1B1-42A3D0E9AAC2}" type="slidenum">
              <a:rPr lang="en-US" smtClean="0"/>
              <a:t>‹#›</a:t>
            </a:fld>
            <a:endParaRPr lang="en-US"/>
          </a:p>
        </p:txBody>
      </p:sp>
    </p:spTree>
    <p:extLst>
      <p:ext uri="{BB962C8B-B14F-4D97-AF65-F5344CB8AC3E}">
        <p14:creationId xmlns:p14="http://schemas.microsoft.com/office/powerpoint/2010/main" val="264884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30D225-DDC6-4D17-A259-71B4C45F7B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561789-617A-4164-87A4-D21510B358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1846A0-8B74-4D6C-910B-F9E17CCE3C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C8E24-2E1B-49CE-9BD4-7F56CC94B944}" type="datetimeFigureOut">
              <a:rPr lang="en-US" smtClean="0"/>
              <a:t>3/26/2020</a:t>
            </a:fld>
            <a:endParaRPr lang="en-US"/>
          </a:p>
        </p:txBody>
      </p:sp>
      <p:sp>
        <p:nvSpPr>
          <p:cNvPr id="5" name="Footer Placeholder 4">
            <a:extLst>
              <a:ext uri="{FF2B5EF4-FFF2-40B4-BE49-F238E27FC236}">
                <a16:creationId xmlns:a16="http://schemas.microsoft.com/office/drawing/2014/main" id="{567BFC1A-1EE7-4EF1-B7E3-CCC57B4E34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85ECB1-3F5F-4EA2-A87D-CD5192191B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DB160-C105-445E-B1B1-42A3D0E9AAC2}" type="slidenum">
              <a:rPr lang="en-US" smtClean="0"/>
              <a:t>‹#›</a:t>
            </a:fld>
            <a:endParaRPr lang="en-US"/>
          </a:p>
        </p:txBody>
      </p:sp>
    </p:spTree>
    <p:extLst>
      <p:ext uri="{BB962C8B-B14F-4D97-AF65-F5344CB8AC3E}">
        <p14:creationId xmlns:p14="http://schemas.microsoft.com/office/powerpoint/2010/main" val="3349241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Image result for خلفية بوربوينت">
            <a:extLst>
              <a:ext uri="{FF2B5EF4-FFF2-40B4-BE49-F238E27FC236}">
                <a16:creationId xmlns:a16="http://schemas.microsoft.com/office/drawing/2014/main" id="{515BB88F-E7B4-40A8-9CF5-00CF46AE71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7095" y="0"/>
            <a:ext cx="15329095"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D3292380-0944-4F50-9BFB-C7B0B8796211}"/>
              </a:ext>
            </a:extLst>
          </p:cNvPr>
          <p:cNvSpPr/>
          <p:nvPr/>
        </p:nvSpPr>
        <p:spPr>
          <a:xfrm>
            <a:off x="1431235" y="2032870"/>
            <a:ext cx="9329530" cy="2410853"/>
          </a:xfrm>
          <a:prstGeom prst="rect">
            <a:avLst/>
          </a:prstGeom>
        </p:spPr>
        <p:txBody>
          <a:bodyPr wrap="square">
            <a:spAutoFit/>
          </a:bodyPr>
          <a:lstStyle/>
          <a:p>
            <a:pPr algn="ctr" rtl="1">
              <a:lnSpc>
                <a:spcPct val="107000"/>
              </a:lnSpc>
            </a:pPr>
            <a:r>
              <a:rPr lang="ar-AE" sz="7200" dirty="0">
                <a:latin typeface="Calibri" panose="020F0502020204030204" pitchFamily="34" charset="0"/>
                <a:ea typeface="Calibri" panose="020F0502020204030204" pitchFamily="34" charset="0"/>
                <a:cs typeface="Lotus Linotype"/>
              </a:rPr>
              <a:t>المبحث الثّاني</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ctr" rtl="1">
              <a:lnSpc>
                <a:spcPct val="107000"/>
              </a:lnSpc>
              <a:spcBef>
                <a:spcPts val="0"/>
              </a:spcBef>
              <a:spcAft>
                <a:spcPts val="0"/>
              </a:spcAft>
            </a:pPr>
            <a:r>
              <a:rPr lang="ar-AE" sz="7200" dirty="0">
                <a:latin typeface="Calibri" panose="020F0502020204030204" pitchFamily="34" charset="0"/>
                <a:ea typeface="Calibri" panose="020F0502020204030204" pitchFamily="34" charset="0"/>
                <a:cs typeface="Lotus Linotype"/>
              </a:rPr>
              <a:t>تطوّر تدوين الحديث الشريف</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89621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8B7762-AC94-42F0-9A6B-CF60BCE9831F}"/>
              </a:ext>
            </a:extLst>
          </p:cNvPr>
          <p:cNvSpPr/>
          <p:nvPr/>
        </p:nvSpPr>
        <p:spPr>
          <a:xfrm>
            <a:off x="5950226" y="0"/>
            <a:ext cx="6241774" cy="6854825"/>
          </a:xfrm>
          <a:prstGeom prst="rect">
            <a:avLst/>
          </a:prstGeom>
          <a:effectLst>
            <a:glow rad="139700">
              <a:schemeClr val="accent2">
                <a:satMod val="175000"/>
                <a:alpha val="40000"/>
              </a:schemeClr>
            </a:glow>
            <a:softEdge rad="31750"/>
          </a:effectLst>
        </p:spPr>
        <p:style>
          <a:lnRef idx="1">
            <a:schemeClr val="accent3"/>
          </a:lnRef>
          <a:fillRef idx="2">
            <a:schemeClr val="accent3"/>
          </a:fillRef>
          <a:effectRef idx="1">
            <a:schemeClr val="accent3"/>
          </a:effectRef>
          <a:fontRef idx="minor">
            <a:schemeClr val="dk1"/>
          </a:fontRef>
        </p:style>
        <p:txBody>
          <a:bodyPr wrap="square">
            <a:spAutoFit/>
          </a:bodyPr>
          <a:lstStyle/>
          <a:p>
            <a:pPr marL="17145" marR="0" indent="-17145" algn="r" rtl="1">
              <a:lnSpc>
                <a:spcPct val="115000"/>
              </a:lnSpc>
              <a:spcBef>
                <a:spcPts val="0"/>
              </a:spcBef>
              <a:spcAft>
                <a:spcPts val="0"/>
              </a:spcAft>
            </a:pPr>
            <a:r>
              <a:rPr lang="ar-AE" sz="3200" dirty="0">
                <a:solidFill>
                  <a:srgbClr val="FF0000"/>
                </a:solidFill>
                <a:latin typeface="Calibri" panose="020F0502020204030204" pitchFamily="34" charset="0"/>
                <a:ea typeface="Calibri" panose="020F0502020204030204" pitchFamily="34" charset="0"/>
                <a:cs typeface="Lotus Linotype"/>
              </a:rPr>
              <a:t>مرّت كتابة الحديث الشريف وتدوينه في طريقه إلينا بعدّة مراحل ساعدت على تخليصه من الشّوائب ونستطيع أن نحصر هذه المراحل في أربع مراحل هي:</a:t>
            </a:r>
          </a:p>
          <a:p>
            <a:pPr marL="17145" marR="0" indent="-17145" algn="r" rtl="1">
              <a:lnSpc>
                <a:spcPct val="115000"/>
              </a:lnSpc>
              <a:spcBef>
                <a:spcPts val="0"/>
              </a:spcBef>
              <a:spcAft>
                <a:spcPts val="0"/>
              </a:spcAft>
            </a:pP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3200" b="1" dirty="0">
                <a:solidFill>
                  <a:srgbClr val="0070C0"/>
                </a:solidFill>
                <a:effectLst/>
                <a:latin typeface="Calibri" panose="020F0502020204030204" pitchFamily="34" charset="0"/>
                <a:ea typeface="Calibri" panose="020F0502020204030204" pitchFamily="34" charset="0"/>
                <a:cs typeface="Lotus Linotype"/>
              </a:rPr>
              <a:t>المرحلة الأولى: </a:t>
            </a:r>
            <a:r>
              <a:rPr lang="ar-AE" sz="3200" b="1" dirty="0">
                <a:effectLst/>
                <a:latin typeface="Calibri" panose="020F0502020204030204" pitchFamily="34" charset="0"/>
                <a:ea typeface="Calibri" panose="020F0502020204030204" pitchFamily="34" charset="0"/>
                <a:cs typeface="Lotus Linotype"/>
              </a:rPr>
              <a:t>الحفظ في الصّدور:</a:t>
            </a:r>
          </a:p>
          <a:p>
            <a:pPr marL="17145" marR="0" indent="-17145" algn="r" rtl="1">
              <a:lnSpc>
                <a:spcPct val="115000"/>
              </a:lnSpc>
              <a:spcBef>
                <a:spcPts val="0"/>
              </a:spcBef>
              <a:spcAft>
                <a:spcPts val="0"/>
              </a:spcAft>
            </a:pPr>
            <a:r>
              <a:rPr lang="ar-AE" sz="3200" dirty="0">
                <a:effectLst/>
                <a:latin typeface="Calibri" panose="020F0502020204030204" pitchFamily="34" charset="0"/>
                <a:ea typeface="Calibri" panose="020F0502020204030204" pitchFamily="34" charset="0"/>
                <a:cs typeface="Lotus Linotype"/>
              </a:rPr>
              <a:t> </a:t>
            </a:r>
            <a:r>
              <a:rPr lang="ar-AE" sz="3200" dirty="0">
                <a:latin typeface="Calibri" panose="020F0502020204030204" pitchFamily="34" charset="0"/>
                <a:ea typeface="Calibri" panose="020F0502020204030204" pitchFamily="34" charset="0"/>
                <a:cs typeface="Lotus Linotype"/>
              </a:rPr>
              <a:t>واستمرّت هذه المرحلة في الصّدر الأوّل من الإسلام ، أي: في عهد النبيّ صلّى الله عليه وسلم وعهد الخلفاء الرّاشدين ومطلع الخلافة الأمويّة، ويرجع الاعتماد في حفظ السنّة النبويّة على حفظ الصّدر في هذه المرحلة في لعدّة أسباب هي: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descr="A picture containing sitting, food, white&#10;&#10;Description automatically generated">
            <a:extLst>
              <a:ext uri="{FF2B5EF4-FFF2-40B4-BE49-F238E27FC236}">
                <a16:creationId xmlns:a16="http://schemas.microsoft.com/office/drawing/2014/main" id="{FEDE5D66-D66A-429F-AB1A-D095D5F14BDF}"/>
              </a:ext>
            </a:extLst>
          </p:cNvPr>
          <p:cNvPicPr>
            <a:picLocks noChangeAspect="1"/>
          </p:cNvPicPr>
          <p:nvPr/>
        </p:nvPicPr>
        <p:blipFill rotWithShape="1">
          <a:blip r:embed="rId2">
            <a:extLst>
              <a:ext uri="{28A0092B-C50C-407E-A947-70E740481C1C}">
                <a14:useLocalDpi xmlns:a14="http://schemas.microsoft.com/office/drawing/2010/main" val="0"/>
              </a:ext>
            </a:extLst>
          </a:blip>
          <a:srcRect b="27488"/>
          <a:stretch/>
        </p:blipFill>
        <p:spPr>
          <a:xfrm>
            <a:off x="0" y="0"/>
            <a:ext cx="5950226" cy="6854825"/>
          </a:xfrm>
          <a:prstGeom prst="roundRect">
            <a:avLst>
              <a:gd name="adj" fmla="val 8594"/>
            </a:avLst>
          </a:prstGeom>
          <a:solidFill>
            <a:srgbClr val="FFFFFF">
              <a:shade val="85000"/>
            </a:srgbClr>
          </a:solidFill>
          <a:ln>
            <a:noFill/>
          </a:ln>
          <a:effectLst>
            <a:glow rad="139700">
              <a:schemeClr val="accent5">
                <a:satMod val="175000"/>
                <a:alpha val="40000"/>
              </a:schemeClr>
            </a:glow>
            <a:reflection blurRad="12700" stA="38000" endPos="28000" dist="5000" dir="5400000" sy="-100000" algn="bl" rotWithShape="0"/>
            <a:softEdge rad="127000"/>
          </a:effectLst>
        </p:spPr>
      </p:pic>
    </p:spTree>
    <p:extLst>
      <p:ext uri="{BB962C8B-B14F-4D97-AF65-F5344CB8AC3E}">
        <p14:creationId xmlns:p14="http://schemas.microsoft.com/office/powerpoint/2010/main" val="40792731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التدوين">
            <a:extLst>
              <a:ext uri="{FF2B5EF4-FFF2-40B4-BE49-F238E27FC236}">
                <a16:creationId xmlns:a16="http://schemas.microsoft.com/office/drawing/2014/main" id="{4DA41C84-C9FE-481E-A3A7-94B5A0CF0C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29001"/>
            <a:ext cx="12192000" cy="3429000"/>
          </a:xfrm>
          <a:prstGeom prst="rect">
            <a:avLst/>
          </a:prstGeom>
          <a:ln>
            <a:noFill/>
          </a:ln>
          <a:effectLst>
            <a:glow rad="228600">
              <a:schemeClr val="accent5">
                <a:satMod val="175000"/>
                <a:alpha val="40000"/>
              </a:schemeClr>
            </a:glow>
            <a:softEdge rad="112500"/>
          </a:effectLst>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403A1929-7F3B-44D1-BD0E-18EFF81F4A73}"/>
              </a:ext>
            </a:extLst>
          </p:cNvPr>
          <p:cNvSpPr/>
          <p:nvPr/>
        </p:nvSpPr>
        <p:spPr>
          <a:xfrm>
            <a:off x="0" y="0"/>
            <a:ext cx="12192000" cy="3347648"/>
          </a:xfrm>
          <a:prstGeom prst="rect">
            <a:avLst/>
          </a:prstGeom>
          <a:effectLst>
            <a:glow rad="228600">
              <a:schemeClr val="accent5">
                <a:satMod val="175000"/>
                <a:alpha val="40000"/>
              </a:schemeClr>
            </a:glow>
          </a:effectLst>
        </p:spPr>
        <p:style>
          <a:lnRef idx="1">
            <a:schemeClr val="accent3"/>
          </a:lnRef>
          <a:fillRef idx="2">
            <a:schemeClr val="accent3"/>
          </a:fillRef>
          <a:effectRef idx="1">
            <a:schemeClr val="accent3"/>
          </a:effectRef>
          <a:fontRef idx="minor">
            <a:schemeClr val="dk1"/>
          </a:fontRef>
        </p:style>
        <p:txBody>
          <a:bodyPr wrap="square">
            <a:spAutoFit/>
          </a:bodyPr>
          <a:lstStyle/>
          <a:p>
            <a:pPr marL="17145" marR="0" indent="440055" algn="r" rtl="1">
              <a:lnSpc>
                <a:spcPct val="115000"/>
              </a:lnSpc>
              <a:spcBef>
                <a:spcPts val="0"/>
              </a:spcBef>
              <a:spcAft>
                <a:spcPts val="0"/>
              </a:spcAft>
            </a:pPr>
            <a:r>
              <a:rPr lang="ar-AE" sz="2650" b="1" dirty="0">
                <a:solidFill>
                  <a:srgbClr val="FF0000"/>
                </a:solidFill>
                <a:latin typeface="Calibri" panose="020F0502020204030204" pitchFamily="34" charset="0"/>
                <a:ea typeface="Calibri" panose="020F0502020204030204" pitchFamily="34" charset="0"/>
                <a:cs typeface="Lotus Linotype"/>
              </a:rPr>
              <a:t>السّبب الأوّل</a:t>
            </a:r>
            <a:r>
              <a:rPr lang="ar-AE" sz="2650" dirty="0">
                <a:solidFill>
                  <a:srgbClr val="FF0000"/>
                </a:solidFill>
                <a:latin typeface="Calibri" panose="020F0502020204030204" pitchFamily="34" charset="0"/>
                <a:ea typeface="Calibri" panose="020F0502020204030204" pitchFamily="34" charset="0"/>
                <a:cs typeface="Lotus Linotype"/>
              </a:rPr>
              <a:t>:</a:t>
            </a:r>
          </a:p>
          <a:p>
            <a:pPr marL="17145" marR="0" indent="440055" algn="r" rtl="1">
              <a:lnSpc>
                <a:spcPct val="115000"/>
              </a:lnSpc>
              <a:spcBef>
                <a:spcPts val="0"/>
              </a:spcBef>
              <a:spcAft>
                <a:spcPts val="0"/>
              </a:spcAft>
            </a:pPr>
            <a:r>
              <a:rPr lang="ar-AE" sz="2650" dirty="0">
                <a:solidFill>
                  <a:srgbClr val="002060"/>
                </a:solidFill>
                <a:latin typeface="Calibri" panose="020F0502020204030204" pitchFamily="34" charset="0"/>
                <a:ea typeface="Calibri" panose="020F0502020204030204" pitchFamily="34" charset="0"/>
                <a:cs typeface="Lotus Linotype"/>
              </a:rPr>
              <a:t>أنّ الأمّة العربيّة التي وجد فيها رسول الله صلّى الله عليه وسلّم ـ وكان واحدًا منها ـ أمّة أمّيّة لا تحسن القراءة ولا الكتابة إلّا النزر اليسير منهم، وقد وصفهم الله سبحانه وتعالى بذلك، فقال عزّ وجلّ من قائل:</a:t>
            </a:r>
            <a:endParaRPr lang="en-US" sz="265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650" dirty="0">
                <a:latin typeface="Calibri" panose="020F0502020204030204" pitchFamily="34" charset="0"/>
                <a:ea typeface="Calibri" panose="020F0502020204030204" pitchFamily="34" charset="0"/>
                <a:cs typeface="Lotus Linotype"/>
              </a:rPr>
              <a:t>(هُوَ</a:t>
            </a:r>
            <a:r>
              <a:rPr lang="en-US" sz="2650" dirty="0">
                <a:latin typeface="Calibri" panose="020F0502020204030204" pitchFamily="34" charset="0"/>
                <a:ea typeface="Calibri" panose="020F0502020204030204" pitchFamily="34" charset="0"/>
                <a:cs typeface="Lotus Linotype"/>
              </a:rPr>
              <a:t> </a:t>
            </a:r>
            <a:r>
              <a:rPr lang="ar-AE" sz="2650" dirty="0">
                <a:latin typeface="Calibri" panose="020F0502020204030204" pitchFamily="34" charset="0"/>
                <a:ea typeface="Calibri" panose="020F0502020204030204" pitchFamily="34" charset="0"/>
                <a:cs typeface="Lotus Linotype"/>
              </a:rPr>
              <a:t>الَّذِي بَعَثَ فِي الْأُمِّيِّينَ رَسُولًا مِّنْهُمْ يَتْلُو عَلَيْهِمْ آيَاتِهِ وَيُزَكِّيهِمْ وَيُعَلِّمُهُمُ الْكِتَابَ وَالْحِكْمَةَ وَإِن كَانُوا مِن قَبْلُ لَفِي ضَلَالٍ مُّبِينٍ) </a:t>
            </a:r>
            <a:r>
              <a:rPr lang="ar-AE" sz="2650" dirty="0">
                <a:solidFill>
                  <a:srgbClr val="002060"/>
                </a:solidFill>
                <a:latin typeface="Calibri" panose="020F0502020204030204" pitchFamily="34" charset="0"/>
                <a:ea typeface="Calibri" panose="020F0502020204030204" pitchFamily="34" charset="0"/>
                <a:cs typeface="Lotus Linotype"/>
              </a:rPr>
              <a:t>[الجمعة: 2] وقال رسول الله صلّى الله عليه وسلّم: </a:t>
            </a:r>
            <a:r>
              <a:rPr lang="ar-AE" sz="2650" dirty="0">
                <a:solidFill>
                  <a:srgbClr val="002060"/>
                </a:solidFill>
                <a:effectLst/>
                <a:latin typeface="Calibri" panose="020F0502020204030204" pitchFamily="34" charset="0"/>
                <a:ea typeface="Calibri" panose="020F0502020204030204" pitchFamily="34" charset="0"/>
                <a:cs typeface="Lotus Linotype"/>
              </a:rPr>
              <a:t>« إنّا </a:t>
            </a:r>
            <a:r>
              <a:rPr lang="ar-AE" sz="2650" dirty="0">
                <a:solidFill>
                  <a:srgbClr val="002060"/>
                </a:solidFill>
                <a:latin typeface="Calibri" panose="020F0502020204030204" pitchFamily="34" charset="0"/>
                <a:ea typeface="Calibri" panose="020F0502020204030204" pitchFamily="34" charset="0"/>
                <a:cs typeface="Lotus Linotype"/>
              </a:rPr>
              <a:t>أمّة أميّة، لا نكتب ولا نحسُبُ.....»</a:t>
            </a:r>
            <a:endParaRPr lang="en-US" sz="265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650" dirty="0">
                <a:solidFill>
                  <a:srgbClr val="002060"/>
                </a:solidFill>
                <a:latin typeface="Calibri" panose="020F0502020204030204" pitchFamily="34" charset="0"/>
                <a:ea typeface="Calibri" panose="020F0502020204030204" pitchFamily="34" charset="0"/>
                <a:cs typeface="Lotus Linotype"/>
              </a:rPr>
              <a:t>لكنّها إلى جانب ذلك كانت مضْرِب المثل في الذّكاء وصفاء الطّبع وقوّة الذّاكرة وسرعة الحفظ ، وإنّنا لنجد ذلك في حفظ العرب لأنسابهم وشعرهم وتواريخ وقائعهم وأيّامهم مع الإحاطة والدّقّة.</a:t>
            </a:r>
            <a:endParaRPr lang="en-US" sz="265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667084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ipe(down)">
                                      <p:cBhvr>
                                        <p:cTn id="12"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ريشة ودواة">
            <a:extLst>
              <a:ext uri="{FF2B5EF4-FFF2-40B4-BE49-F238E27FC236}">
                <a16:creationId xmlns:a16="http://schemas.microsoft.com/office/drawing/2014/main" id="{F68ABDCD-689F-433A-AA78-2FC6177BE2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096000" cy="685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42E05E35-1B5D-4B18-AD01-3573FB594629}"/>
              </a:ext>
            </a:extLst>
          </p:cNvPr>
          <p:cNvSpPr/>
          <p:nvPr/>
        </p:nvSpPr>
        <p:spPr>
          <a:xfrm>
            <a:off x="6096000" y="0"/>
            <a:ext cx="6096000" cy="6865790"/>
          </a:xfrm>
          <a:prstGeom prst="rect">
            <a:avLst/>
          </a:prstGeom>
          <a:effectLst>
            <a:outerShdw blurRad="57150" dist="19050" dir="5400000" algn="ctr" rotWithShape="0">
              <a:srgbClr val="000000">
                <a:alpha val="63000"/>
              </a:srgbClr>
            </a:outerShdw>
            <a:softEdge rad="127000"/>
          </a:effectLst>
        </p:spPr>
        <p:style>
          <a:lnRef idx="0">
            <a:schemeClr val="accent1"/>
          </a:lnRef>
          <a:fillRef idx="3">
            <a:schemeClr val="accent1"/>
          </a:fillRef>
          <a:effectRef idx="3">
            <a:schemeClr val="accent1"/>
          </a:effectRef>
          <a:fontRef idx="minor">
            <a:schemeClr val="lt1"/>
          </a:fontRef>
        </p:style>
        <p:txBody>
          <a:bodyPr wrap="square">
            <a:spAutoFit/>
          </a:bodyPr>
          <a:lstStyle/>
          <a:p>
            <a:pPr marL="17145" marR="0" indent="-17145" algn="r" rtl="1">
              <a:lnSpc>
                <a:spcPct val="115000"/>
              </a:lnSpc>
              <a:spcBef>
                <a:spcPts val="0"/>
              </a:spcBef>
              <a:spcAft>
                <a:spcPts val="0"/>
              </a:spcAft>
            </a:pPr>
            <a:r>
              <a:rPr lang="ar-AE" sz="3850" b="1" dirty="0">
                <a:solidFill>
                  <a:srgbClr val="FF0000"/>
                </a:solidFill>
                <a:latin typeface="Calibri" panose="020F0502020204030204" pitchFamily="34" charset="0"/>
                <a:ea typeface="Calibri" panose="020F0502020204030204" pitchFamily="34" charset="0"/>
                <a:cs typeface="Lotus Linotype"/>
              </a:rPr>
              <a:t>السّبب الثّاني: </a:t>
            </a:r>
            <a:r>
              <a:rPr lang="ar-AE" sz="3850" dirty="0">
                <a:solidFill>
                  <a:schemeClr val="tx1">
                    <a:lumMod val="95000"/>
                    <a:lumOff val="5000"/>
                  </a:schemeClr>
                </a:solidFill>
                <a:latin typeface="Calibri" panose="020F0502020204030204" pitchFamily="34" charset="0"/>
                <a:ea typeface="Calibri" panose="020F0502020204030204" pitchFamily="34" charset="0"/>
                <a:cs typeface="Lotus Linotype"/>
              </a:rPr>
              <a:t>عدم توفّر وسائل الكتابة عند من يستطيع الكتابة منهم، فقد كانوا يكتبون على ما يتوفّر لديهم من حجارة صالحة لذلك، أو عظام، أو سعف نخل، أو جلود ماشية، وقليلًا ما كانت تتوفر لديهم.</a:t>
            </a:r>
            <a:endParaRPr lang="en-US" sz="385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3850" dirty="0">
                <a:latin typeface="Calibri" panose="020F0502020204030204" pitchFamily="34" charset="0"/>
                <a:ea typeface="Calibri" panose="020F0502020204030204" pitchFamily="34" charset="0"/>
                <a:cs typeface="Lotus Linotype"/>
              </a:rPr>
              <a:t>	</a:t>
            </a:r>
            <a:r>
              <a:rPr lang="ar-AE" sz="3850" b="1" dirty="0">
                <a:solidFill>
                  <a:srgbClr val="FF0000"/>
                </a:solidFill>
                <a:latin typeface="Calibri" panose="020F0502020204030204" pitchFamily="34" charset="0"/>
                <a:ea typeface="Calibri" panose="020F0502020204030204" pitchFamily="34" charset="0"/>
                <a:cs typeface="Lotus Linotype"/>
              </a:rPr>
              <a:t>السّبب الثّالث:</a:t>
            </a:r>
            <a:r>
              <a:rPr lang="ar-AE" sz="3850" dirty="0">
                <a:solidFill>
                  <a:srgbClr val="FF0000"/>
                </a:solidFill>
                <a:latin typeface="Calibri" panose="020F0502020204030204" pitchFamily="34" charset="0"/>
                <a:ea typeface="Calibri" panose="020F0502020204030204" pitchFamily="34" charset="0"/>
                <a:cs typeface="Lotus Linotype"/>
              </a:rPr>
              <a:t> </a:t>
            </a:r>
            <a:r>
              <a:rPr lang="ar-AE" sz="3850" dirty="0">
                <a:solidFill>
                  <a:schemeClr val="tx1">
                    <a:lumMod val="95000"/>
                    <a:lumOff val="5000"/>
                  </a:schemeClr>
                </a:solidFill>
                <a:latin typeface="Calibri" panose="020F0502020204030204" pitchFamily="34" charset="0"/>
                <a:ea typeface="Calibri" panose="020F0502020204030204" pitchFamily="34" charset="0"/>
                <a:cs typeface="Lotus Linotype"/>
              </a:rPr>
              <a:t>انشغالهم بكتابة القرآن الكريم وعنايتهم به وانصرافهم إليه دون ما عداه، وهذا السّبب له ارتباط بالسّبب الثّاني .</a:t>
            </a:r>
            <a:endParaRPr lang="en-US" sz="385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047833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ريشة ودواة">
            <a:extLst>
              <a:ext uri="{FF2B5EF4-FFF2-40B4-BE49-F238E27FC236}">
                <a16:creationId xmlns:a16="http://schemas.microsoft.com/office/drawing/2014/main" id="{38B1E98C-7B41-4A29-A0E3-85847CF14C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5026" y="175481"/>
            <a:ext cx="5936973" cy="6507038"/>
          </a:xfrm>
          <a:prstGeom prst="roundRect">
            <a:avLst>
              <a:gd name="adj" fmla="val 8594"/>
            </a:avLst>
          </a:prstGeom>
          <a:solidFill>
            <a:srgbClr val="FFFFFF">
              <a:shade val="85000"/>
            </a:srgbClr>
          </a:solidFill>
          <a:ln>
            <a:noFill/>
          </a:ln>
          <a:effectLst>
            <a:glow rad="228600">
              <a:schemeClr val="accent2">
                <a:satMod val="175000"/>
                <a:alpha val="40000"/>
              </a:schemeClr>
            </a:glow>
            <a:outerShdw blurRad="190500" dist="228600" dir="2700000" algn="ctr">
              <a:srgbClr val="000000">
                <a:alpha val="30000"/>
              </a:srgbClr>
            </a:outerShdw>
            <a:reflection blurRad="12700" stA="38000" endPos="28000" dist="5000" dir="5400000" sy="-100000" algn="bl" rotWithShape="0"/>
          </a:effectLst>
          <a:scene3d>
            <a:camera prst="orthographicFront">
              <a:rot lat="0" lon="0" rev="0"/>
            </a:camera>
            <a:lightRig rig="glow" dir="t">
              <a:rot lat="0" lon="0" rev="4800000"/>
            </a:lightRig>
          </a:scene3d>
          <a:sp3d prstMaterial="matte">
            <a:bevelT w="127000" h="63500"/>
          </a:sp3d>
        </p:spPr>
      </p:pic>
      <p:sp>
        <p:nvSpPr>
          <p:cNvPr id="2" name="Rectangle 1">
            <a:extLst>
              <a:ext uri="{FF2B5EF4-FFF2-40B4-BE49-F238E27FC236}">
                <a16:creationId xmlns:a16="http://schemas.microsoft.com/office/drawing/2014/main" id="{59531BE7-C0F1-4120-8271-F4F7D661F5F3}"/>
              </a:ext>
            </a:extLst>
          </p:cNvPr>
          <p:cNvSpPr/>
          <p:nvPr/>
        </p:nvSpPr>
        <p:spPr>
          <a:xfrm>
            <a:off x="1" y="175481"/>
            <a:ext cx="6095998" cy="6507038"/>
          </a:xfrm>
          <a:prstGeom prst="rect">
            <a:avLst/>
          </a:prstGeom>
          <a:ln>
            <a:noFill/>
          </a:ln>
          <a:effectLst>
            <a:glow rad="2286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3"/>
          </a:lnRef>
          <a:fillRef idx="3">
            <a:schemeClr val="accent3"/>
          </a:fillRef>
          <a:effectRef idx="3">
            <a:schemeClr val="accent3"/>
          </a:effectRef>
          <a:fontRef idx="minor">
            <a:schemeClr val="lt1"/>
          </a:fontRef>
        </p:style>
        <p:txBody>
          <a:bodyPr wrap="square">
            <a:spAutoFit/>
          </a:bodyPr>
          <a:lstStyle/>
          <a:p>
            <a:pPr marL="17145" marR="0" indent="-17145" algn="r" rtl="1">
              <a:lnSpc>
                <a:spcPct val="115000"/>
              </a:lnSpc>
              <a:spcBef>
                <a:spcPts val="0"/>
              </a:spcBef>
              <a:spcAft>
                <a:spcPts val="0"/>
              </a:spcAft>
            </a:pPr>
            <a:r>
              <a:rPr lang="ar-AE" sz="2600" b="1" dirty="0">
                <a:solidFill>
                  <a:srgbClr val="FF0000"/>
                </a:solidFill>
                <a:latin typeface="Calibri" panose="020F0502020204030204" pitchFamily="34" charset="0"/>
                <a:ea typeface="Calibri" panose="020F0502020204030204" pitchFamily="34" charset="0"/>
                <a:cs typeface="Lotus Linotype"/>
              </a:rPr>
              <a:t>السّبب الرّابع:</a:t>
            </a:r>
            <a:r>
              <a:rPr lang="ar-AE" sz="2600" dirty="0">
                <a:solidFill>
                  <a:srgbClr val="FF0000"/>
                </a:solidFill>
                <a:latin typeface="Calibri" panose="020F0502020204030204" pitchFamily="34" charset="0"/>
                <a:ea typeface="Calibri" panose="020F0502020204030204" pitchFamily="34" charset="0"/>
                <a:cs typeface="Lotus Linotype"/>
              </a:rPr>
              <a:t> </a:t>
            </a:r>
            <a:r>
              <a:rPr lang="ar-AE" sz="2600" dirty="0">
                <a:solidFill>
                  <a:schemeClr val="tx1">
                    <a:lumMod val="95000"/>
                    <a:lumOff val="5000"/>
                  </a:schemeClr>
                </a:solidFill>
                <a:latin typeface="Calibri" panose="020F0502020204030204" pitchFamily="34" charset="0"/>
                <a:ea typeface="Calibri" panose="020F0502020204030204" pitchFamily="34" charset="0"/>
                <a:cs typeface="Lotus Linotype"/>
              </a:rPr>
              <a:t>ما ورد من نهي النّبيّ صلّى الله عليه وسلّم عن كتابة أيّ شيءٍ غير القرآن مخافة أن يلتبس بالقرآن الكريم، فقد قال صلّى الله عليه وسلم: «ولا تكتبوا عنّي، ومن كتب عنّي غير القرآن </a:t>
            </a:r>
            <a:r>
              <a:rPr lang="ar-AE" sz="2600" dirty="0" err="1">
                <a:solidFill>
                  <a:schemeClr val="tx1">
                    <a:lumMod val="95000"/>
                    <a:lumOff val="5000"/>
                  </a:schemeClr>
                </a:solidFill>
                <a:latin typeface="Calibri" panose="020F0502020204030204" pitchFamily="34" charset="0"/>
                <a:ea typeface="Calibri" panose="020F0502020204030204" pitchFamily="34" charset="0"/>
                <a:cs typeface="Lotus Linotype"/>
              </a:rPr>
              <a:t>فليمْحُهُ</a:t>
            </a:r>
            <a:r>
              <a:rPr lang="ar-AE" sz="2600" dirty="0">
                <a:solidFill>
                  <a:schemeClr val="tx1">
                    <a:lumMod val="95000"/>
                    <a:lumOff val="5000"/>
                  </a:schemeClr>
                </a:solidFill>
                <a:latin typeface="Calibri" panose="020F0502020204030204" pitchFamily="34" charset="0"/>
                <a:ea typeface="Calibri" panose="020F0502020204030204" pitchFamily="34" charset="0"/>
                <a:cs typeface="Lotus Linotype"/>
              </a:rPr>
              <a:t>»</a:t>
            </a:r>
            <a:endParaRPr lang="en-US" sz="26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600" dirty="0">
                <a:solidFill>
                  <a:schemeClr val="tx1">
                    <a:lumMod val="95000"/>
                    <a:lumOff val="5000"/>
                  </a:schemeClr>
                </a:solidFill>
                <a:latin typeface="Calibri" panose="020F0502020204030204" pitchFamily="34" charset="0"/>
                <a:ea typeface="Calibri" panose="020F0502020204030204" pitchFamily="34" charset="0"/>
                <a:cs typeface="Lotus Linotype"/>
              </a:rPr>
              <a:t>اللّهم إلّا ما أَذِن به صلّى الله عليه وسلّم لعبد الله بنِ عمروِ بنِ العاصِ رضي الله عنهما، فقد قال عبد الله: كنت أكتب كلَّ شيءٍ أسمعُهُ من رسولِ الله صلّى الله عليه وسلّم أريدُ حِفظَه، فنهتْنِي قريش، وقالُو: أتكتب كلَّ شيءٍ تسمعُهُ ورسولُ اللهِ صلّى الله عليه وسلّم بشرٌ يتكلّمُ في الغضبِ والرِّضا؟، فأمسكْتُ عن الكتاب، فذكرْتُ ذلكَ لرسولِ الله صلّى اللهُ عليهِ وسلَّم فأومأَ بأُصْبُعِهِ إلى فِيه، </a:t>
            </a:r>
            <a:r>
              <a:rPr lang="ar-AE" sz="2600" dirty="0" err="1">
                <a:solidFill>
                  <a:schemeClr val="tx1">
                    <a:lumMod val="95000"/>
                    <a:lumOff val="5000"/>
                  </a:schemeClr>
                </a:solidFill>
                <a:latin typeface="Calibri" panose="020F0502020204030204" pitchFamily="34" charset="0"/>
                <a:ea typeface="Calibri" panose="020F0502020204030204" pitchFamily="34" charset="0"/>
                <a:cs typeface="Lotus Linotype"/>
              </a:rPr>
              <a:t>فقال:«اكتب</a:t>
            </a:r>
            <a:r>
              <a:rPr lang="ar-AE" sz="2600" dirty="0">
                <a:solidFill>
                  <a:schemeClr val="tx1">
                    <a:lumMod val="95000"/>
                    <a:lumOff val="5000"/>
                  </a:schemeClr>
                </a:solidFill>
                <a:latin typeface="Calibri" panose="020F0502020204030204" pitchFamily="34" charset="0"/>
                <a:ea typeface="Calibri" panose="020F0502020204030204" pitchFamily="34" charset="0"/>
                <a:cs typeface="Lotus Linotype"/>
              </a:rPr>
              <a:t>، فوالّذي نفسيْ بيدِه، ما يخرجُ منهُ إلّا حقّ». إضافَة إلى ما كتبه إلى الملوك يدعوهم إلى الإسلام، وما كتبه من عهودٍ ومواثيق.......وغير ذلك.</a:t>
            </a:r>
            <a:endParaRPr lang="en-US" sz="26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188230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fade">
                                      <p:cBhvr>
                                        <p:cTn id="12" dur="125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AA3EF5-293C-4B48-845A-8C11E21D4A77}"/>
              </a:ext>
            </a:extLst>
          </p:cNvPr>
          <p:cNvSpPr/>
          <p:nvPr/>
        </p:nvSpPr>
        <p:spPr>
          <a:xfrm>
            <a:off x="0" y="-13252"/>
            <a:ext cx="12192001" cy="3036344"/>
          </a:xfrm>
          <a:prstGeom prst="rect">
            <a:avLst/>
          </a:prstGeom>
        </p:spPr>
        <p:txBody>
          <a:bodyPr wrap="square">
            <a:spAutoFit/>
          </a:bodyPr>
          <a:lstStyle/>
          <a:p>
            <a:pPr marL="17145" marR="0" indent="-17145" algn="r" rtl="1">
              <a:lnSpc>
                <a:spcPct val="115000"/>
              </a:lnSpc>
              <a:spcBef>
                <a:spcPts val="0"/>
              </a:spcBef>
              <a:spcAft>
                <a:spcPts val="0"/>
              </a:spcAft>
            </a:pPr>
            <a:r>
              <a:rPr lang="ar-AE" sz="2800" b="1" dirty="0">
                <a:solidFill>
                  <a:srgbClr val="0070C0"/>
                </a:solidFill>
                <a:effectLst/>
                <a:latin typeface="Calibri" panose="020F0502020204030204" pitchFamily="34" charset="0"/>
                <a:ea typeface="Calibri" panose="020F0502020204030204" pitchFamily="34" charset="0"/>
                <a:cs typeface="Lotus Linotype"/>
              </a:rPr>
              <a:t>المرحلة الثّانية ـ </a:t>
            </a:r>
            <a:r>
              <a:rPr lang="ar-AE" sz="2800" b="1" dirty="0">
                <a:effectLst/>
                <a:latin typeface="Calibri" panose="020F0502020204030204" pitchFamily="34" charset="0"/>
                <a:ea typeface="Calibri" panose="020F0502020204030204" pitchFamily="34" charset="0"/>
                <a:cs typeface="Lotus Linotype"/>
              </a:rPr>
              <a:t>مرحلة التّدوين: </a:t>
            </a:r>
            <a:r>
              <a:rPr lang="ar-AE" sz="2800" dirty="0">
                <a:latin typeface="Calibri" panose="020F0502020204030204" pitchFamily="34" charset="0"/>
                <a:ea typeface="Calibri" panose="020F0502020204030204" pitchFamily="34" charset="0"/>
                <a:cs typeface="Lotus Linotype"/>
              </a:rPr>
              <a:t>وهي مرحلة تدوين الحديث وكتابته مخافة </a:t>
            </a:r>
            <a:r>
              <a:rPr lang="ar-AE" sz="2800" dirty="0" err="1">
                <a:latin typeface="Calibri" panose="020F0502020204030204" pitchFamily="34" charset="0"/>
                <a:ea typeface="Calibri" panose="020F0502020204030204" pitchFamily="34" charset="0"/>
                <a:cs typeface="Lotus Linotype"/>
              </a:rPr>
              <a:t>الاندراس</a:t>
            </a:r>
            <a:r>
              <a:rPr lang="ar-AE" sz="2800" dirty="0">
                <a:latin typeface="Calibri" panose="020F0502020204030204" pitchFamily="34" charset="0"/>
                <a:ea typeface="Calibri" panose="020F0502020204030204" pitchFamily="34" charset="0"/>
                <a:cs typeface="Lotus Linotype"/>
              </a:rPr>
              <a:t> والضّياع، وخشية الاختلاط بغيره، أو الوضع والدسّ فيه، ففي رأس المئة من الهجرة رأى خليفة المسلمين عمر بن عبد العزيز (ت : 101 هـ) رحمه الله أن يحمل العلماء على أن يدوّنوا الحديث، فكتب إلى أمرائه على الأمصار الإسلاميّة يأمرهم بذلك، فكتب إلى واليه على المدينة أبي بكر بن محمد بن عمرو بن حزم (ت: 120 هـ):« انظر ما كان من حديث رسول الله صلّى الله عليه وسلّم فاكتبه، فإنّي خفت دروس العلم وذهاب العلماء، ولا تقبل إلّا حديث رسول الله صلّى الله عليه وسلّم». وكذلك  كتب إلى سائر ولاة الأمصار.</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098" name="Picture 2" descr="Image result for ريشة ودواة">
            <a:extLst>
              <a:ext uri="{FF2B5EF4-FFF2-40B4-BE49-F238E27FC236}">
                <a16:creationId xmlns:a16="http://schemas.microsoft.com/office/drawing/2014/main" id="{45CF50B1-56FE-4149-B6CB-1BAF0BDBBF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023092"/>
            <a:ext cx="12192000" cy="3834908"/>
          </a:xfrm>
          <a:prstGeom prst="rect">
            <a:avLst/>
          </a:prstGeom>
          <a:ln>
            <a:noFill/>
          </a:ln>
          <a:effectLst>
            <a:glow rad="63500">
              <a:schemeClr val="accent2">
                <a:satMod val="175000"/>
                <a:alpha val="40000"/>
              </a:schemeClr>
            </a:glow>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11531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ppt_w</p:attrName>
                                        </p:attrNameLst>
                                      </p:cBhvr>
                                      <p:tavLst>
                                        <p:tav tm="0" fmla="#ppt_w*sin(2.5*pi*$)">
                                          <p:val>
                                            <p:fltVal val="0"/>
                                          </p:val>
                                        </p:tav>
                                        <p:tav tm="100000">
                                          <p:val>
                                            <p:fltVal val="1"/>
                                          </p:val>
                                        </p:tav>
                                      </p:tavLst>
                                    </p:anim>
                                    <p:anim calcmode="lin" valueType="num">
                                      <p:cBhvr>
                                        <p:cTn id="9" dur="1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1000" fill="hold"/>
                                        <p:tgtEl>
                                          <p:spTgt spid="4098"/>
                                        </p:tgtEl>
                                        <p:attrNameLst>
                                          <p:attrName>ppt_w</p:attrName>
                                        </p:attrNameLst>
                                      </p:cBhvr>
                                      <p:tavLst>
                                        <p:tav tm="0">
                                          <p:val>
                                            <p:fltVal val="0"/>
                                          </p:val>
                                        </p:tav>
                                        <p:tav tm="100000">
                                          <p:val>
                                            <p:strVal val="#ppt_w"/>
                                          </p:val>
                                        </p:tav>
                                      </p:tavLst>
                                    </p:anim>
                                    <p:anim calcmode="lin" valueType="num">
                                      <p:cBhvr>
                                        <p:cTn id="15" dur="1000" fill="hold"/>
                                        <p:tgtEl>
                                          <p:spTgt spid="4098"/>
                                        </p:tgtEl>
                                        <p:attrNameLst>
                                          <p:attrName>ppt_h</p:attrName>
                                        </p:attrNameLst>
                                      </p:cBhvr>
                                      <p:tavLst>
                                        <p:tav tm="0">
                                          <p:val>
                                            <p:fltVal val="0"/>
                                          </p:val>
                                        </p:tav>
                                        <p:tav tm="100000">
                                          <p:val>
                                            <p:strVal val="#ppt_h"/>
                                          </p:val>
                                        </p:tav>
                                      </p:tavLst>
                                    </p:anim>
                                    <p:animEffect transition="in" filter="fade">
                                      <p:cBhvr>
                                        <p:cTn id="16" dur="1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result for شاشة سوداء">
            <a:extLst>
              <a:ext uri="{FF2B5EF4-FFF2-40B4-BE49-F238E27FC236}">
                <a16:creationId xmlns:a16="http://schemas.microsoft.com/office/drawing/2014/main" id="{9B2C9A7D-A263-4F9A-9B8F-D72E9633F3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763"/>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447905C2-7142-4888-9BB0-01EA1AB1C66D}"/>
              </a:ext>
            </a:extLst>
          </p:cNvPr>
          <p:cNvSpPr/>
          <p:nvPr/>
        </p:nvSpPr>
        <p:spPr>
          <a:xfrm>
            <a:off x="0" y="176507"/>
            <a:ext cx="12192000" cy="6504986"/>
          </a:xfrm>
          <a:prstGeom prst="rect">
            <a:avLst/>
          </a:prstGeom>
        </p:spPr>
        <p:txBody>
          <a:bodyPr wrap="square">
            <a:spAutoFit/>
          </a:bodyPr>
          <a:lstStyle/>
          <a:p>
            <a:pPr marL="17145" marR="0" indent="-17145" algn="r" rtl="1">
              <a:lnSpc>
                <a:spcPct val="115000"/>
              </a:lnSpc>
              <a:spcBef>
                <a:spcPts val="0"/>
              </a:spcBef>
              <a:spcAft>
                <a:spcPts val="0"/>
              </a:spcAft>
            </a:pPr>
            <a:r>
              <a:rPr lang="ar-AE" sz="2800" dirty="0">
                <a:solidFill>
                  <a:schemeClr val="bg1"/>
                </a:solidFill>
                <a:latin typeface="Calibri" panose="020F0502020204030204" pitchFamily="34" charset="0"/>
                <a:ea typeface="Calibri" panose="020F0502020204030204" pitchFamily="34" charset="0"/>
                <a:cs typeface="Lotus Linotype"/>
              </a:rPr>
              <a:t>وقد امتثل الولاة والعلماء هذا الأمر، فكان ممن بادر إلى الكتابة الإمام ابن شهاب الزّهريّ (ت : 124 هـ) عالم الحجاز والشّام، وكذلك فعل أبوبكر بن حزم وغيره، ولكن المنيّة عاجلت أمير المؤمنين عمر بن عبد العزيز قبل أنْ يجتمعَ لديه نتاج ما قام به هؤلاء العلماء الأفذاذ.</a:t>
            </a:r>
            <a:endParaRPr lang="en-US"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pPr>
            <a:r>
              <a:rPr lang="ar-AE" sz="2800" dirty="0">
                <a:solidFill>
                  <a:schemeClr val="bg1"/>
                </a:solidFill>
                <a:latin typeface="Calibri" panose="020F0502020204030204" pitchFamily="34" charset="0"/>
                <a:ea typeface="Calibri" panose="020F0502020204030204" pitchFamily="34" charset="0"/>
                <a:cs typeface="Lotus Linotype"/>
              </a:rPr>
              <a:t>	وقد نهج العلماء في ظلّ الخلافة العبّاسيّة ـ في القرن الثّاني الهجريّ ـ نهج سيدنا عمر بن عبد العزيز في تدوين الحديث، وازدادت العناية والاهتمام به في هذا القرن، كما شجّع الخلفاء العلماء على التقصّي والجمع ، فقد طلب أبو جعفر المنصور ثاني خلفاء بني العبّاس من الإمام مالك بن أنس (ت : 179 هـ) إمام أهل المدينة أن يجمع كتابًا في الحديث، فدوّن الإمام مالك كتابه «الموطّأ» في مقبول الحديث وصحيحه . وامتاز التدوين في هذه المرحلة بالجمع والمزج بين السنن والأحاديث المرفوعة للنبيّ صلّى الله عليه وسلّم  وبين أقوال الصّحابة وفتاوى التّابعين وأقاويلهم.</a:t>
            </a:r>
            <a:endParaRPr lang="en-US"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pPr>
            <a:r>
              <a:rPr lang="ar-AE" sz="2800" dirty="0">
                <a:solidFill>
                  <a:schemeClr val="bg1"/>
                </a:solidFill>
                <a:latin typeface="Calibri" panose="020F0502020204030204" pitchFamily="34" charset="0"/>
                <a:ea typeface="Calibri" panose="020F0502020204030204" pitchFamily="34" charset="0"/>
                <a:cs typeface="Lotus Linotype"/>
              </a:rPr>
              <a:t>ومن كتب هذه المرحلة الّتي وصلتنا سوى «الموطّأ» للإمام مالك:</a:t>
            </a:r>
            <a:endParaRPr lang="en-US"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pPr>
            <a:r>
              <a:rPr lang="ar-AE" sz="2800" dirty="0">
                <a:solidFill>
                  <a:schemeClr val="bg1"/>
                </a:solidFill>
                <a:latin typeface="Calibri" panose="020F0502020204030204" pitchFamily="34" charset="0"/>
                <a:ea typeface="Calibri" panose="020F0502020204030204" pitchFamily="34" charset="0"/>
                <a:cs typeface="Lotus Linotype"/>
              </a:rPr>
              <a:t>ـ المصنّف: لأبي بكر عبد الرّزاق بن همّام الصنعانيّ (ت: 211 هـ)</a:t>
            </a:r>
            <a:endParaRPr lang="en-US"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800" dirty="0">
                <a:solidFill>
                  <a:schemeClr val="bg1"/>
                </a:solidFill>
                <a:latin typeface="Calibri" panose="020F0502020204030204" pitchFamily="34" charset="0"/>
                <a:ea typeface="Calibri" panose="020F0502020204030204" pitchFamily="34" charset="0"/>
                <a:cs typeface="Lotus Linotype"/>
              </a:rPr>
              <a:t>ـ المصنّف لأبي بكر عبد الله بن محمّد بن أبي شيبة العبسيّ (ت: 235 هـ) </a:t>
            </a:r>
            <a:endParaRPr lang="en-US"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800" dirty="0">
                <a:solidFill>
                  <a:schemeClr val="bg1"/>
                </a:solidFill>
                <a:latin typeface="Calibri" panose="020F0502020204030204" pitchFamily="34" charset="0"/>
                <a:ea typeface="Calibri" panose="020F0502020204030204" pitchFamily="34" charset="0"/>
                <a:cs typeface="Lotus Linotype"/>
              </a:rPr>
              <a:t>وهذه الكتب مرتّبة على الأبواب</a:t>
            </a:r>
            <a:endParaRPr lang="en-US"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7223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Image result for ريشة ودواة رسم">
            <a:extLst>
              <a:ext uri="{FF2B5EF4-FFF2-40B4-BE49-F238E27FC236}">
                <a16:creationId xmlns:a16="http://schemas.microsoft.com/office/drawing/2014/main" id="{0A1A7117-70EC-48DF-879A-92A073B486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8" y="2357438"/>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Image result for خلفية بوربوينت">
            <a:extLst>
              <a:ext uri="{FF2B5EF4-FFF2-40B4-BE49-F238E27FC236}">
                <a16:creationId xmlns:a16="http://schemas.microsoft.com/office/drawing/2014/main" id="{47BC1FD5-737E-474A-AAED-E5A361DD1A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FE0DF58-E8CA-42C3-A310-DA78046D1743}"/>
              </a:ext>
            </a:extLst>
          </p:cNvPr>
          <p:cNvSpPr/>
          <p:nvPr/>
        </p:nvSpPr>
        <p:spPr>
          <a:xfrm>
            <a:off x="0" y="0"/>
            <a:ext cx="6003235" cy="6580969"/>
          </a:xfrm>
          <a:prstGeom prst="rect">
            <a:avLst/>
          </a:prstGeom>
        </p:spPr>
        <p:txBody>
          <a:bodyPr wrap="square">
            <a:spAutoFit/>
          </a:bodyPr>
          <a:lstStyle/>
          <a:p>
            <a:pPr marL="17145" marR="0" indent="-17145" algn="r" rtl="1">
              <a:lnSpc>
                <a:spcPct val="115000"/>
              </a:lnSpc>
              <a:spcBef>
                <a:spcPts val="0"/>
              </a:spcBef>
              <a:spcAft>
                <a:spcPts val="0"/>
              </a:spcAft>
            </a:pPr>
            <a:r>
              <a:rPr lang="en-US" sz="2300" dirty="0">
                <a:effectLst/>
                <a:latin typeface="Lotus Linotype"/>
                <a:ea typeface="Calibri" panose="020F0502020204030204" pitchFamily="34" charset="0"/>
                <a:cs typeface="Arial" panose="020B0604020202020204" pitchFamily="34" charset="0"/>
              </a:rPr>
              <a:t> </a:t>
            </a:r>
            <a:r>
              <a:rPr lang="ar-AE" sz="2300" b="1" dirty="0">
                <a:solidFill>
                  <a:srgbClr val="0070C0"/>
                </a:solidFill>
                <a:latin typeface="Calibri" panose="020F0502020204030204" pitchFamily="34" charset="0"/>
                <a:ea typeface="Calibri" panose="020F0502020204030204" pitchFamily="34" charset="0"/>
                <a:cs typeface="Lotus Linotype"/>
              </a:rPr>
              <a:t>المرحلة الثّالثة ـ </a:t>
            </a:r>
            <a:r>
              <a:rPr lang="ar-AE" sz="2300" b="1" dirty="0">
                <a:latin typeface="Calibri" panose="020F0502020204030204" pitchFamily="34" charset="0"/>
                <a:ea typeface="Calibri" panose="020F0502020204030204" pitchFamily="34" charset="0"/>
                <a:cs typeface="Lotus Linotype"/>
              </a:rPr>
              <a:t>مرحلة تّجريد الحديث النبوي: </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300" dirty="0">
                <a:latin typeface="Calibri" panose="020F0502020204030204" pitchFamily="34" charset="0"/>
                <a:ea typeface="Calibri" panose="020F0502020204030204" pitchFamily="34" charset="0"/>
                <a:cs typeface="Lotus Linotype"/>
              </a:rPr>
              <a:t>	 	وفي هذه المرحلة قام العلماء الحفّاظ بتدوين الأحاديث النبويّة فقط، وذلك بتخليصها ممّا كان ممتزجًا بها من آثار الصحابة وفتاوى التابعين، وهذه المرحلة ترجع إلى القرن الثالث والقرن الرابع الهجريّين، وقد شاع في هذه المرحلة تدوين الحديث على طريقة المسانيدِ ـ</a:t>
            </a:r>
            <a:r>
              <a:rPr lang="ar-AE" sz="2300" dirty="0">
                <a:effectLst/>
                <a:latin typeface="Calibri" panose="020F0502020204030204" pitchFamily="34" charset="0"/>
                <a:ea typeface="Calibri" panose="020F0502020204030204" pitchFamily="34" charset="0"/>
                <a:cs typeface="Lotus Linotype"/>
              </a:rPr>
              <a:t>جمع أحاديث كلُّ صحابيٍّ على حدة </a:t>
            </a:r>
            <a:r>
              <a:rPr lang="ar-AE" sz="2300" dirty="0">
                <a:latin typeface="Calibri" panose="020F0502020204030204" pitchFamily="34" charset="0"/>
                <a:ea typeface="Calibri" panose="020F0502020204030204" pitchFamily="34" charset="0"/>
                <a:cs typeface="Lotus Linotype"/>
              </a:rPr>
              <a:t>ـ ومن أشهر من صنَّف على هذه الطريقةِ: </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300" dirty="0">
                <a:latin typeface="Calibri" panose="020F0502020204030204" pitchFamily="34" charset="0"/>
                <a:ea typeface="Calibri" panose="020F0502020204030204" pitchFamily="34" charset="0"/>
                <a:cs typeface="Lotus Linotype"/>
              </a:rPr>
              <a:t>ـ الإمام أبو عبدِالله أحمد بن محمد بن حنبل </a:t>
            </a:r>
            <a:r>
              <a:rPr lang="ar-AE" sz="2300" dirty="0">
                <a:effectLst/>
                <a:latin typeface="Calibri" panose="020F0502020204030204" pitchFamily="34" charset="0"/>
                <a:ea typeface="Calibri" panose="020F0502020204030204" pitchFamily="34" charset="0"/>
                <a:cs typeface="Lotus Linotype"/>
              </a:rPr>
              <a:t>(ت: 241 هـ).</a:t>
            </a:r>
            <a:r>
              <a:rPr lang="ar-AE" sz="2300" dirty="0">
                <a:latin typeface="Calibri" panose="020F0502020204030204" pitchFamily="34" charset="0"/>
                <a:ea typeface="Calibri" panose="020F0502020204030204" pitchFamily="34" charset="0"/>
                <a:cs typeface="Lotus Linotype"/>
              </a:rPr>
              <a:t> </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300" dirty="0">
                <a:latin typeface="Calibri" panose="020F0502020204030204" pitchFamily="34" charset="0"/>
                <a:ea typeface="Calibri" panose="020F0502020204030204" pitchFamily="34" charset="0"/>
                <a:cs typeface="Lotus Linotype"/>
              </a:rPr>
              <a:t>ـ أبو يعقوب إسحاق بن </a:t>
            </a:r>
            <a:r>
              <a:rPr lang="ar-AE" sz="2300" dirty="0" err="1">
                <a:latin typeface="Calibri" panose="020F0502020204030204" pitchFamily="34" charset="0"/>
                <a:ea typeface="Calibri" panose="020F0502020204030204" pitchFamily="34" charset="0"/>
                <a:cs typeface="Lotus Linotype"/>
              </a:rPr>
              <a:t>زاهوْيَه</a:t>
            </a:r>
            <a:r>
              <a:rPr lang="ar-AE" sz="2300" dirty="0">
                <a:latin typeface="Calibri" panose="020F0502020204030204" pitchFamily="34" charset="0"/>
                <a:ea typeface="Calibri" panose="020F0502020204030204" pitchFamily="34" charset="0"/>
                <a:cs typeface="Lotus Linotype"/>
              </a:rPr>
              <a:t> التميميّ المروزيّ </a:t>
            </a:r>
            <a:r>
              <a:rPr lang="ar-AE" sz="2300" dirty="0">
                <a:effectLst/>
                <a:latin typeface="Calibri" panose="020F0502020204030204" pitchFamily="34" charset="0"/>
                <a:ea typeface="Calibri" panose="020F0502020204030204" pitchFamily="34" charset="0"/>
                <a:cs typeface="Lotus Linotype"/>
              </a:rPr>
              <a:t>(ت: 238 هـ).</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300" dirty="0">
                <a:effectLst/>
                <a:latin typeface="Calibri" panose="020F0502020204030204" pitchFamily="34" charset="0"/>
                <a:ea typeface="Calibri" panose="020F0502020204030204" pitchFamily="34" charset="0"/>
                <a:cs typeface="Lotus Linotype"/>
              </a:rPr>
              <a:t>		كما ظهرت في هذه المرحلة الأصول السّتة التي عليها التعويلُ عند جمهورِ المسلمينَ وهي صحيحُ البخاري، وصحيحُ مسلم، والسُّنَنُ لأبي داود، والجامع للترمذيّ، والسُّنَنُ للنسائيّ، والسُّنَنُ لابن ماجة.</a:t>
            </a:r>
            <a:endParaRPr lang="en-US" sz="23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0"/>
              </a:spcAft>
            </a:pPr>
            <a:r>
              <a:rPr lang="ar-AE" sz="2300" dirty="0">
                <a:effectLst/>
                <a:latin typeface="Calibri" panose="020F0502020204030204" pitchFamily="34" charset="0"/>
                <a:ea typeface="Calibri" panose="020F0502020204030204" pitchFamily="34" charset="0"/>
                <a:cs typeface="Lotus Linotype"/>
              </a:rPr>
              <a:t>		ولم يكُد القرن الرابع الهجريُ ينتهي حتى أُحصيَت مُتون الأحاديث النبويَّةِ واستوعبت أسانيدهُ في مجموعِ المصنَّفاتِ الحديثيَّةِ ولم يفُتها إلّا ما شذَّ ونذرَ.</a:t>
            </a:r>
            <a:endParaRPr lang="en-US" sz="23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30627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80" name="Rectangle 70">
            <a:extLst>
              <a:ext uri="{FF2B5EF4-FFF2-40B4-BE49-F238E27FC236}">
                <a16:creationId xmlns:a16="http://schemas.microsoft.com/office/drawing/2014/main" id="{7EBFDB7D-DD97-44CE-AFFB-458781A3DB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Image result for خلفية باوربوينتكتاب">
            <a:extLst>
              <a:ext uri="{FF2B5EF4-FFF2-40B4-BE49-F238E27FC236}">
                <a16:creationId xmlns:a16="http://schemas.microsoft.com/office/drawing/2014/main" id="{83CD3112-B174-4B25-A686-7C01C24602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120"/>
          <a:stretch/>
        </p:blipFill>
        <p:spPr bwMode="auto">
          <a:xfrm>
            <a:off x="0" y="-3517"/>
            <a:ext cx="5162627" cy="6858000"/>
          </a:xfrm>
          <a:custGeom>
            <a:avLst/>
            <a:gdLst/>
            <a:ahLst/>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7181" name="Freeform 5">
            <a:extLst>
              <a:ext uri="{FF2B5EF4-FFF2-40B4-BE49-F238E27FC236}">
                <a16:creationId xmlns:a16="http://schemas.microsoft.com/office/drawing/2014/main" id="{50F864A1-23CF-4954-887F-3C4458622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16056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75" name="Freeform 5">
            <a:extLst>
              <a:ext uri="{FF2B5EF4-FFF2-40B4-BE49-F238E27FC236}">
                <a16:creationId xmlns:a16="http://schemas.microsoft.com/office/drawing/2014/main" id="{8D313E8C-7457-407E-BDA5-EACA44D38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96066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2" name="Rectangle 1">
            <a:extLst>
              <a:ext uri="{FF2B5EF4-FFF2-40B4-BE49-F238E27FC236}">
                <a16:creationId xmlns:a16="http://schemas.microsoft.com/office/drawing/2014/main" id="{F214C777-A7DA-4796-9FA5-A65C3573C7A7}"/>
              </a:ext>
            </a:extLst>
          </p:cNvPr>
          <p:cNvSpPr/>
          <p:nvPr/>
        </p:nvSpPr>
        <p:spPr>
          <a:xfrm>
            <a:off x="4951830" y="187833"/>
            <a:ext cx="7240170" cy="6475299"/>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a:spAutoFit/>
          </a:bodyPr>
          <a:lstStyle/>
          <a:p>
            <a:pPr marL="17145" marR="0" indent="-17145" algn="r" rtl="1">
              <a:lnSpc>
                <a:spcPct val="115000"/>
              </a:lnSpc>
              <a:spcBef>
                <a:spcPts val="0"/>
              </a:spcBef>
              <a:spcAft>
                <a:spcPts val="600"/>
              </a:spcAft>
            </a:pPr>
            <a:r>
              <a:rPr lang="ar-AE" sz="2400" dirty="0">
                <a:effectLst/>
                <a:latin typeface="Calibri" panose="020F0502020204030204" pitchFamily="34" charset="0"/>
                <a:ea typeface="Calibri" panose="020F0502020204030204" pitchFamily="34" charset="0"/>
                <a:cs typeface="Lotus Linotype"/>
              </a:rPr>
              <a:t>	</a:t>
            </a:r>
            <a:r>
              <a:rPr lang="ar-AE" sz="2400" b="1" dirty="0">
                <a:solidFill>
                  <a:srgbClr val="0070C0"/>
                </a:solidFill>
                <a:latin typeface="Calibri" panose="020F0502020204030204" pitchFamily="34" charset="0"/>
                <a:ea typeface="Calibri" panose="020F0502020204030204" pitchFamily="34" charset="0"/>
                <a:cs typeface="Lotus Linotype"/>
              </a:rPr>
              <a:t>المرحلة الرّابعة ـ </a:t>
            </a:r>
            <a:r>
              <a:rPr lang="ar-AE" sz="2400" b="1" dirty="0">
                <a:latin typeface="Calibri" panose="020F0502020204030204" pitchFamily="34" charset="0"/>
                <a:ea typeface="Calibri" panose="020F0502020204030204" pitchFamily="34" charset="0"/>
                <a:cs typeface="Lotus Linotype"/>
              </a:rPr>
              <a:t>مرحلة الترتيب والتهذيب: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600"/>
              </a:spcAft>
            </a:pPr>
            <a:r>
              <a:rPr lang="ar-AE" sz="2400" b="1" dirty="0">
                <a:latin typeface="Calibri" panose="020F0502020204030204" pitchFamily="34" charset="0"/>
                <a:ea typeface="Calibri" panose="020F0502020204030204" pitchFamily="34" charset="0"/>
                <a:cs typeface="Lotus Linotype"/>
              </a:rPr>
              <a:t>		</a:t>
            </a:r>
            <a:r>
              <a:rPr lang="ar-AE" sz="2400" dirty="0">
                <a:latin typeface="Calibri" panose="020F0502020204030204" pitchFamily="34" charset="0"/>
                <a:ea typeface="Calibri" panose="020F0502020204030204" pitchFamily="34" charset="0"/>
                <a:cs typeface="Lotus Linotype"/>
              </a:rPr>
              <a:t>وقد ابتدأت هذه المرحلة مع أواخر القرن الرابع الهجري، وهي مستمرَّةٌ إلى يومنا هذا، فكان كلُّ جيل من أئِمة المسلمينَ يقوم بترتيب تلك السُّنَنِ وتنسيقها، وتهذيبها وشرحها، وتنميقها في مؤلفاتٍ استلهموها من خلال حاجةِ تلك العصورِ فيما يُعنَونَ ويُبَوِّبونَ ويجمعونَ ويُفَرِّقون.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600"/>
              </a:spcAft>
            </a:pPr>
            <a:r>
              <a:rPr lang="ar-AE" sz="2400" dirty="0">
                <a:latin typeface="Calibri" panose="020F0502020204030204" pitchFamily="34" charset="0"/>
                <a:ea typeface="Calibri" panose="020F0502020204030204" pitchFamily="34" charset="0"/>
                <a:cs typeface="Lotus Linotype"/>
              </a:rPr>
              <a:t>		ومن ألوانِ التَّصنيف التي ظهرت في هذه المرحلةِ.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600"/>
              </a:spcAft>
            </a:pPr>
            <a:r>
              <a:rPr lang="ar-AE" sz="2400" dirty="0">
                <a:latin typeface="Calibri" panose="020F0502020204030204" pitchFamily="34" charset="0"/>
                <a:ea typeface="Calibri" panose="020F0502020204030204" pitchFamily="34" charset="0"/>
                <a:cs typeface="Lotus Linotype"/>
              </a:rPr>
              <a:t>		ـ الجمع بين عددٍ من كتب المتقدِّمينَ مع شيءٍ من التَّصرفِ والاختصارِ والترتيبِ على الأبوابِ، مثلَ كتاب «جامع الأصول» لأبي السعادات المبارك بن محمد بن الأثير الجزريّ (ت: 606 هـ) الذي جمعَ بين الأصولِ السِّتَةِ: البخاري، ومسلِم، وأبو داود، والترمذي، والنسائي، وموطَأ مالِك.</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600"/>
              </a:spcAft>
            </a:pPr>
            <a:r>
              <a:rPr lang="ar-AE" sz="2400" dirty="0">
                <a:latin typeface="Calibri" panose="020F0502020204030204" pitchFamily="34" charset="0"/>
                <a:ea typeface="Calibri" panose="020F0502020204030204" pitchFamily="34" charset="0"/>
                <a:cs typeface="Lotus Linotype"/>
              </a:rPr>
              <a:t>	كتبٌ جمعت الأحاديث في مواضيع مفردةٍ، مثل: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600"/>
              </a:spcAft>
            </a:pPr>
            <a:r>
              <a:rPr lang="ar-AE" sz="2400" dirty="0">
                <a:latin typeface="Calibri" panose="020F0502020204030204" pitchFamily="34" charset="0"/>
                <a:ea typeface="Calibri" panose="020F0502020204030204" pitchFamily="34" charset="0"/>
                <a:cs typeface="Lotus Linotype"/>
              </a:rPr>
              <a:t>	كتاب «الترغيب والترهيب» للإمام عبدالعظيمِ المنذريّ (ت: 656 هـ).</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17145" marR="0" indent="-17145" algn="r" rtl="1">
              <a:lnSpc>
                <a:spcPct val="115000"/>
              </a:lnSpc>
              <a:spcBef>
                <a:spcPts val="0"/>
              </a:spcBef>
              <a:spcAft>
                <a:spcPts val="600"/>
              </a:spcAft>
            </a:pPr>
            <a:r>
              <a:rPr lang="ar-AE" sz="2400" dirty="0">
                <a:effectLst/>
                <a:latin typeface="Calibri" panose="020F0502020204030204" pitchFamily="34" charset="0"/>
                <a:ea typeface="Calibri" panose="020F0502020204030204" pitchFamily="34" charset="0"/>
                <a:cs typeface="Lotus Linotype"/>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6964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F29A7DD652F9489DC8DB547064C89C" ma:contentTypeVersion="3" ma:contentTypeDescription="Create a new document." ma:contentTypeScope="" ma:versionID="42f9ce7ac47736ebd4113c57d80f8e64">
  <xsd:schema xmlns:xsd="http://www.w3.org/2001/XMLSchema" xmlns:xs="http://www.w3.org/2001/XMLSchema" xmlns:p="http://schemas.microsoft.com/office/2006/metadata/properties" xmlns:ns3="31ce1a66-d4e2-4e2c-9d9d-714814d3fe68" targetNamespace="http://schemas.microsoft.com/office/2006/metadata/properties" ma:root="true" ma:fieldsID="7cefd784e61dbcf715c3af194ed72032" ns3:_="">
    <xsd:import namespace="31ce1a66-d4e2-4e2c-9d9d-714814d3fe68"/>
    <xsd:element name="properties">
      <xsd:complexType>
        <xsd:sequence>
          <xsd:element name="documentManagement">
            <xsd:complexType>
              <xsd:all>
                <xsd:element ref="ns3:SharedWithUsers" minOccurs="0"/>
                <xsd:element ref="ns3:SharedWithDetails" minOccurs="0"/>
                <xsd:element ref="ns3: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ce1a66-d4e2-4e2c-9d9d-714814d3fe6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D9028C-A15D-46F3-B1C6-224F01A2F439}">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31ce1a66-d4e2-4e2c-9d9d-714814d3fe68"/>
    <ds:schemaRef ds:uri="http://www.w3.org/XML/1998/namespace"/>
  </ds:schemaRefs>
</ds:datastoreItem>
</file>

<file path=customXml/itemProps2.xml><?xml version="1.0" encoding="utf-8"?>
<ds:datastoreItem xmlns:ds="http://schemas.openxmlformats.org/officeDocument/2006/customXml" ds:itemID="{31C50C69-E441-422A-87DE-8AFCC70EC088}">
  <ds:schemaRefs>
    <ds:schemaRef ds:uri="http://schemas.microsoft.com/sharepoint/v3/contenttype/forms"/>
  </ds:schemaRefs>
</ds:datastoreItem>
</file>

<file path=customXml/itemProps3.xml><?xml version="1.0" encoding="utf-8"?>
<ds:datastoreItem xmlns:ds="http://schemas.openxmlformats.org/officeDocument/2006/customXml" ds:itemID="{01794336-055A-4107-AB97-5191ABCA03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ce1a66-d4e2-4e2c-9d9d-714814d3fe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TotalTime>
  <Words>1063</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Lotus Linotype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 AHMED BAZAR-ماهر احمد بازار</dc:creator>
  <cp:lastModifiedBy>MAHER AHMED BAZAR-ماهر احمد بازار</cp:lastModifiedBy>
  <cp:revision>2</cp:revision>
  <dcterms:created xsi:type="dcterms:W3CDTF">2020-03-25T19:31:03Z</dcterms:created>
  <dcterms:modified xsi:type="dcterms:W3CDTF">2020-03-25T20:18:29Z</dcterms:modified>
</cp:coreProperties>
</file>