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Lst>
  <p:sldIdLst>
    <p:sldId id="256" r:id="rId4"/>
    <p:sldId id="257" r:id="rId5"/>
    <p:sldId id="258" r:id="rId6"/>
    <p:sldId id="259" r:id="rId7"/>
    <p:sldId id="260" r:id="rId8"/>
    <p:sldId id="261" r:id="rId9"/>
    <p:sldId id="277" r:id="rId10"/>
    <p:sldId id="262" r:id="rId11"/>
    <p:sldId id="263" r:id="rId12"/>
    <p:sldId id="278" r:id="rId13"/>
    <p:sldId id="265" r:id="rId14"/>
    <p:sldId id="279" r:id="rId15"/>
    <p:sldId id="266" r:id="rId16"/>
    <p:sldId id="267" r:id="rId17"/>
    <p:sldId id="268" r:id="rId18"/>
    <p:sldId id="269" r:id="rId19"/>
    <p:sldId id="270" r:id="rId20"/>
    <p:sldId id="271" r:id="rId21"/>
    <p:sldId id="272" r:id="rId22"/>
    <p:sldId id="273" r:id="rId23"/>
    <p:sldId id="274" r:id="rId24"/>
    <p:sldId id="275" r:id="rId25"/>
    <p:sldId id="280" r:id="rId26"/>
    <p:sldId id="281" r:id="rId27"/>
    <p:sldId id="282" r:id="rId28"/>
    <p:sldId id="276" r:id="rId29"/>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نمط فاتح 3 - تميي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17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_________Microsoft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_________Microsoft_Excel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_________Microsoft_Excel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_________Microsoft_Excel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Y"/>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pie3DChart>
        <c:varyColors val="1"/>
        <c:ser>
          <c:idx val="0"/>
          <c:order val="0"/>
          <c:explosion val="5"/>
          <c:dPt>
            <c:idx val="0"/>
            <c:bubble3D val="0"/>
            <c:explosion val="13"/>
          </c:dPt>
          <c:dPt>
            <c:idx val="2"/>
            <c:bubble3D val="0"/>
            <c:explosion val="15"/>
          </c:dPt>
          <c:dPt>
            <c:idx val="3"/>
            <c:bubble3D val="0"/>
            <c:explosion val="12"/>
          </c:dPt>
          <c:dPt>
            <c:idx val="4"/>
            <c:bubble3D val="0"/>
            <c:explosion val="10"/>
          </c:dPt>
          <c:dPt>
            <c:idx val="5"/>
            <c:bubble3D val="0"/>
            <c:explosion val="4"/>
          </c:dPt>
          <c:dLbls>
            <c:dLbl>
              <c:idx val="0"/>
              <c:layout>
                <c:manualLayout>
                  <c:x val="-0.18232641926703608"/>
                  <c:y val="2.8726262234136692E-2"/>
                </c:manualLayout>
              </c:layout>
              <c:tx>
                <c:rich>
                  <a:bodyPr/>
                  <a:lstStyle/>
                  <a:p>
                    <a:pPr>
                      <a:defRPr sz="2000" b="1">
                        <a:solidFill>
                          <a:schemeClr val="bg1"/>
                        </a:solidFill>
                      </a:defRPr>
                    </a:pPr>
                    <a:r>
                      <a:rPr lang="ar-SY" sz="2000" b="1">
                        <a:solidFill>
                          <a:schemeClr val="bg1"/>
                        </a:solidFill>
                      </a:rPr>
                      <a:t>الفحم 41</a:t>
                    </a:r>
                  </a:p>
                </c:rich>
              </c:tx>
              <c:spPr/>
              <c:showLegendKey val="0"/>
              <c:showVal val="0"/>
              <c:showCatName val="1"/>
              <c:showSerName val="0"/>
              <c:showPercent val="1"/>
              <c:showBubbleSize val="0"/>
            </c:dLbl>
            <c:dLbl>
              <c:idx val="1"/>
              <c:layout/>
              <c:tx>
                <c:rich>
                  <a:bodyPr/>
                  <a:lstStyle/>
                  <a:p>
                    <a:r>
                      <a:rPr lang="ar-SY" sz="1800"/>
                      <a:t>النفط 5.8</a:t>
                    </a:r>
                    <a:endParaRPr lang="ar-SY"/>
                  </a:p>
                </c:rich>
              </c:tx>
              <c:showLegendKey val="0"/>
              <c:showVal val="0"/>
              <c:showCatName val="1"/>
              <c:showSerName val="0"/>
              <c:showPercent val="1"/>
              <c:showBubbleSize val="0"/>
            </c:dLbl>
            <c:dLbl>
              <c:idx val="2"/>
              <c:layout/>
              <c:tx>
                <c:rich>
                  <a:bodyPr/>
                  <a:lstStyle/>
                  <a:p>
                    <a:r>
                      <a:rPr lang="ar-SY" sz="1800"/>
                      <a:t>الغاز 20.1</a:t>
                    </a:r>
                    <a:endParaRPr lang="ar-SY"/>
                  </a:p>
                </c:rich>
              </c:tx>
              <c:showLegendKey val="0"/>
              <c:showVal val="0"/>
              <c:showCatName val="1"/>
              <c:showSerName val="0"/>
              <c:showPercent val="1"/>
              <c:showBubbleSize val="0"/>
            </c:dLbl>
            <c:dLbl>
              <c:idx val="3"/>
              <c:layout/>
              <c:tx>
                <c:rich>
                  <a:bodyPr/>
                  <a:lstStyle/>
                  <a:p>
                    <a:r>
                      <a:rPr lang="ar-SY" sz="1800"/>
                      <a:t>النووية  14.8</a:t>
                    </a:r>
                    <a:endParaRPr lang="ar-SY"/>
                  </a:p>
                </c:rich>
              </c:tx>
              <c:showLegendKey val="0"/>
              <c:showVal val="0"/>
              <c:showCatName val="1"/>
              <c:showSerName val="0"/>
              <c:showPercent val="1"/>
              <c:showBubbleSize val="0"/>
            </c:dLbl>
            <c:dLbl>
              <c:idx val="4"/>
              <c:layout/>
              <c:tx>
                <c:rich>
                  <a:bodyPr/>
                  <a:lstStyle/>
                  <a:p>
                    <a:r>
                      <a:rPr lang="ar-SY" sz="1800"/>
                      <a:t>كهرومائية 16</a:t>
                    </a:r>
                    <a:endParaRPr lang="ar-SY"/>
                  </a:p>
                </c:rich>
              </c:tx>
              <c:showLegendKey val="0"/>
              <c:showVal val="0"/>
              <c:showCatName val="1"/>
              <c:showSerName val="0"/>
              <c:showPercent val="1"/>
              <c:showBubbleSize val="0"/>
            </c:dLbl>
            <c:dLbl>
              <c:idx val="5"/>
              <c:layout/>
              <c:tx>
                <c:rich>
                  <a:bodyPr/>
                  <a:lstStyle/>
                  <a:p>
                    <a:r>
                      <a:rPr lang="ar-SY" sz="1800"/>
                      <a:t>أخرى 2.3</a:t>
                    </a:r>
                    <a:endParaRPr lang="ar-SY"/>
                  </a:p>
                </c:rich>
              </c:tx>
              <c:showLegendKey val="0"/>
              <c:showVal val="0"/>
              <c:showCatName val="1"/>
              <c:showSerName val="0"/>
              <c:showPercent val="1"/>
              <c:showBubbleSize val="0"/>
            </c:dLbl>
            <c:txPr>
              <a:bodyPr/>
              <a:lstStyle/>
              <a:p>
                <a:pPr>
                  <a:defRPr sz="1800"/>
                </a:pPr>
                <a:endParaRPr lang="ar-SY"/>
              </a:p>
            </c:txPr>
            <c:showLegendKey val="0"/>
            <c:showVal val="0"/>
            <c:showCatName val="1"/>
            <c:showSerName val="0"/>
            <c:showPercent val="1"/>
            <c:showBubbleSize val="0"/>
            <c:showLeaderLines val="1"/>
          </c:dLbls>
          <c:cat>
            <c:strRef>
              <c:f>ورقة1!$A$10:$A$15</c:f>
              <c:strCache>
                <c:ptCount val="6"/>
                <c:pt idx="0">
                  <c:v>الفحم</c:v>
                </c:pt>
                <c:pt idx="1">
                  <c:v>النفط</c:v>
                </c:pt>
                <c:pt idx="2">
                  <c:v>الغاز</c:v>
                </c:pt>
                <c:pt idx="3">
                  <c:v>النووية </c:v>
                </c:pt>
                <c:pt idx="4">
                  <c:v>كهرومائية</c:v>
                </c:pt>
                <c:pt idx="5">
                  <c:v>أخرى</c:v>
                </c:pt>
              </c:strCache>
            </c:strRef>
          </c:cat>
          <c:val>
            <c:numRef>
              <c:f>ورقة1!$B$10:$B$15</c:f>
              <c:numCache>
                <c:formatCode>General</c:formatCode>
                <c:ptCount val="6"/>
                <c:pt idx="0">
                  <c:v>41</c:v>
                </c:pt>
                <c:pt idx="1">
                  <c:v>5.8</c:v>
                </c:pt>
                <c:pt idx="2">
                  <c:v>20.100000000000001</c:v>
                </c:pt>
                <c:pt idx="3">
                  <c:v>14.8</c:v>
                </c:pt>
                <c:pt idx="4">
                  <c:v>16</c:v>
                </c:pt>
                <c:pt idx="5">
                  <c:v>2.2999999999999998</c:v>
                </c:pt>
              </c:numCache>
            </c:numRef>
          </c:val>
        </c:ser>
        <c:dLbls>
          <c:showLegendKey val="0"/>
          <c:showVal val="0"/>
          <c:showCatName val="1"/>
          <c:showSerName val="0"/>
          <c:showPercent val="1"/>
          <c:showBubbleSize val="0"/>
          <c:showLeaderLines val="1"/>
        </c:dLbls>
      </c:pie3DChart>
    </c:plotArea>
    <c:plotVisOnly val="1"/>
    <c:dispBlanksAs val="zero"/>
    <c:showDLblsOverMax val="0"/>
  </c:chart>
  <c:spPr>
    <a:ln>
      <a:solidFill>
        <a:srgbClr val="0F6FC6">
          <a:lumMod val="75000"/>
        </a:srgbClr>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Y"/>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40"/>
      <c:rotY val="0"/>
      <c:rAngAx val="0"/>
      <c:perspective val="30"/>
    </c:view3D>
    <c:floor>
      <c:thickness val="0"/>
    </c:floor>
    <c:sideWall>
      <c:thickness val="0"/>
    </c:sideWall>
    <c:backWall>
      <c:thickness val="0"/>
    </c:backWall>
    <c:plotArea>
      <c:layout>
        <c:manualLayout>
          <c:layoutTarget val="inner"/>
          <c:xMode val="edge"/>
          <c:yMode val="edge"/>
          <c:x val="0.15919036162146399"/>
          <c:y val="0"/>
          <c:w val="0.69033622533294448"/>
          <c:h val="1"/>
        </c:manualLayout>
      </c:layout>
      <c:pie3DChart>
        <c:varyColors val="1"/>
        <c:ser>
          <c:idx val="0"/>
          <c:order val="0"/>
          <c:explosion val="25"/>
          <c:dPt>
            <c:idx val="0"/>
            <c:bubble3D val="0"/>
            <c:explosion val="6"/>
          </c:dPt>
          <c:dPt>
            <c:idx val="1"/>
            <c:bubble3D val="0"/>
            <c:explosion val="8"/>
          </c:dPt>
          <c:dPt>
            <c:idx val="2"/>
            <c:bubble3D val="0"/>
            <c:explosion val="12"/>
          </c:dPt>
          <c:dPt>
            <c:idx val="3"/>
            <c:bubble3D val="0"/>
            <c:explosion val="17"/>
          </c:dPt>
          <c:dPt>
            <c:idx val="4"/>
            <c:bubble3D val="0"/>
            <c:explosion val="16"/>
          </c:dPt>
          <c:dPt>
            <c:idx val="5"/>
            <c:bubble3D val="0"/>
            <c:explosion val="11"/>
          </c:dPt>
          <c:dLbls>
            <c:dLbl>
              <c:idx val="0"/>
              <c:layout>
                <c:manualLayout>
                  <c:x val="3.9029432000611604E-2"/>
                  <c:y val="-7.6324551650063951E-2"/>
                </c:manualLayout>
              </c:layout>
              <c:tx>
                <c:rich>
                  <a:bodyPr/>
                  <a:lstStyle/>
                  <a:p>
                    <a:r>
                      <a:rPr lang="ar-SY" sz="1800"/>
                      <a:t>آسيا 41.2%</a:t>
                    </a:r>
                    <a:endParaRPr lang="ar-SY"/>
                  </a:p>
                </c:rich>
              </c:tx>
              <c:dLblPos val="bestFit"/>
              <c:showLegendKey val="0"/>
              <c:showVal val="0"/>
              <c:showCatName val="0"/>
              <c:showSerName val="0"/>
              <c:showPercent val="0"/>
              <c:showBubbleSize val="0"/>
            </c:dLbl>
            <c:dLbl>
              <c:idx val="1"/>
              <c:layout>
                <c:manualLayout>
                  <c:x val="-9.6506383304028734E-2"/>
                  <c:y val="-2.425862473242724E-2"/>
                </c:manualLayout>
              </c:layout>
              <c:tx>
                <c:rich>
                  <a:bodyPr/>
                  <a:lstStyle/>
                  <a:p>
                    <a:r>
                      <a:rPr lang="ar-SY" sz="1800"/>
                      <a:t>أوربا24%</a:t>
                    </a:r>
                    <a:endParaRPr lang="ar-SY"/>
                  </a:p>
                </c:rich>
              </c:tx>
              <c:dLblPos val="bestFit"/>
              <c:showLegendKey val="0"/>
              <c:showVal val="0"/>
              <c:showCatName val="0"/>
              <c:showSerName val="0"/>
              <c:showPercent val="0"/>
              <c:showBubbleSize val="0"/>
            </c:dLbl>
            <c:dLbl>
              <c:idx val="2"/>
              <c:layout>
                <c:manualLayout>
                  <c:x val="-2.8994725173916377E-2"/>
                  <c:y val="5.295271808603174E-2"/>
                </c:manualLayout>
              </c:layout>
              <c:tx>
                <c:rich>
                  <a:bodyPr/>
                  <a:lstStyle/>
                  <a:p>
                    <a:r>
                      <a:rPr lang="ar-SY" sz="1800"/>
                      <a:t>أمريكا الشمالية 23.5%</a:t>
                    </a:r>
                    <a:endParaRPr lang="ar-SY"/>
                  </a:p>
                </c:rich>
              </c:tx>
              <c:dLblPos val="bestFit"/>
              <c:showLegendKey val="0"/>
              <c:showVal val="0"/>
              <c:showCatName val="0"/>
              <c:showSerName val="0"/>
              <c:showPercent val="0"/>
              <c:showBubbleSize val="0"/>
            </c:dLbl>
            <c:dLbl>
              <c:idx val="3"/>
              <c:layout>
                <c:manualLayout>
                  <c:x val="-0.13331233595800526"/>
                  <c:y val="7.5260765314998451E-2"/>
                </c:manualLayout>
              </c:layout>
              <c:tx>
                <c:rich>
                  <a:bodyPr/>
                  <a:lstStyle/>
                  <a:p>
                    <a:r>
                      <a:rPr lang="ar-SY" sz="1800"/>
                      <a:t>أمريكا الجنوبية 6.3%</a:t>
                    </a:r>
                    <a:endParaRPr lang="ar-SY"/>
                  </a:p>
                </c:rich>
              </c:tx>
              <c:dLblPos val="bestFit"/>
              <c:showLegendKey val="0"/>
              <c:showVal val="0"/>
              <c:showCatName val="0"/>
              <c:showSerName val="0"/>
              <c:showPercent val="0"/>
              <c:showBubbleSize val="0"/>
            </c:dLbl>
            <c:dLbl>
              <c:idx val="4"/>
              <c:layout>
                <c:manualLayout>
                  <c:x val="-4.3177534846979053E-2"/>
                  <c:y val="-1.8033840870755706E-2"/>
                </c:manualLayout>
              </c:layout>
              <c:tx>
                <c:rich>
                  <a:bodyPr/>
                  <a:lstStyle/>
                  <a:p>
                    <a:r>
                      <a:rPr lang="ar-SY" sz="1800"/>
                      <a:t>إفريقيا 3.5%</a:t>
                    </a:r>
                    <a:endParaRPr lang="ar-SY"/>
                  </a:p>
                </c:rich>
              </c:tx>
              <c:dLblPos val="bestFit"/>
              <c:showLegendKey val="0"/>
              <c:showVal val="0"/>
              <c:showCatName val="0"/>
              <c:showSerName val="0"/>
              <c:showPercent val="0"/>
              <c:showBubbleSize val="0"/>
            </c:dLbl>
            <c:dLbl>
              <c:idx val="5"/>
              <c:layout>
                <c:manualLayout>
                  <c:x val="9.0731289656754172E-2"/>
                  <c:y val="-4.8099117293335457E-2"/>
                </c:manualLayout>
              </c:layout>
              <c:tx>
                <c:rich>
                  <a:bodyPr/>
                  <a:lstStyle/>
                  <a:p>
                    <a:r>
                      <a:rPr lang="ar-SY" sz="1800"/>
                      <a:t>أستراليا 1.5%</a:t>
                    </a:r>
                    <a:endParaRPr lang="ar-SY"/>
                  </a:p>
                </c:rich>
              </c:tx>
              <c:dLblPos val="bestFit"/>
              <c:showLegendKey val="0"/>
              <c:showVal val="0"/>
              <c:showCatName val="0"/>
              <c:showSerName val="0"/>
              <c:showPercent val="0"/>
              <c:showBubbleSize val="0"/>
            </c:dLbl>
            <c:txPr>
              <a:bodyPr/>
              <a:lstStyle/>
              <a:p>
                <a:pPr>
                  <a:defRPr sz="1800"/>
                </a:pPr>
                <a:endParaRPr lang="ar-SY"/>
              </a:p>
            </c:txPr>
            <c:showLegendKey val="0"/>
            <c:showVal val="1"/>
            <c:showCatName val="1"/>
            <c:showSerName val="0"/>
            <c:showPercent val="0"/>
            <c:showBubbleSize val="0"/>
            <c:showLeaderLines val="1"/>
          </c:dLbls>
          <c:cat>
            <c:strRef>
              <c:f>ورقة1!$A$1:$A$6</c:f>
              <c:strCache>
                <c:ptCount val="6"/>
                <c:pt idx="0">
                  <c:v>آسيا</c:v>
                </c:pt>
                <c:pt idx="1">
                  <c:v>أوربا</c:v>
                </c:pt>
                <c:pt idx="2">
                  <c:v>أمريكا الشمالية</c:v>
                </c:pt>
                <c:pt idx="3">
                  <c:v>أمريكا الجنوبية</c:v>
                </c:pt>
                <c:pt idx="4">
                  <c:v>إفريقيا</c:v>
                </c:pt>
                <c:pt idx="5">
                  <c:v>أستراليا</c:v>
                </c:pt>
              </c:strCache>
            </c:strRef>
          </c:cat>
          <c:val>
            <c:numRef>
              <c:f>ورقة1!$B$1:$B$6</c:f>
              <c:numCache>
                <c:formatCode>0%</c:formatCode>
                <c:ptCount val="6"/>
                <c:pt idx="0" formatCode="0.00%">
                  <c:v>0.41199999999999998</c:v>
                </c:pt>
                <c:pt idx="1">
                  <c:v>0.24</c:v>
                </c:pt>
                <c:pt idx="2" formatCode="0.00%">
                  <c:v>0.23499999999999999</c:v>
                </c:pt>
                <c:pt idx="3" formatCode="0.00%">
                  <c:v>6.3E-2</c:v>
                </c:pt>
                <c:pt idx="4" formatCode="0.00%">
                  <c:v>3.5000000000000003E-2</c:v>
                </c:pt>
                <c:pt idx="5" formatCode="0.00%">
                  <c:v>1.4999999999999999E-2</c:v>
                </c:pt>
              </c:numCache>
            </c:numRef>
          </c:val>
        </c:ser>
        <c:dLbls>
          <c:showLegendKey val="0"/>
          <c:showVal val="1"/>
          <c:showCatName val="1"/>
          <c:showSerName val="0"/>
          <c:showPercent val="0"/>
          <c:showBubbleSize val="0"/>
          <c:showLeaderLines val="1"/>
        </c:dLbls>
      </c:pie3DChart>
    </c:plotArea>
    <c:plotVisOnly val="1"/>
    <c:dispBlanksAs val="zero"/>
    <c:showDLblsOverMax val="0"/>
  </c:chart>
  <c:spPr>
    <a:ln>
      <a:solidFill>
        <a:srgbClr val="DBF5F9">
          <a:lumMod val="25000"/>
        </a:srgbClr>
      </a:solid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ar-SY"/>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9371840972565204E-2"/>
          <c:y val="8.3939020489567071E-2"/>
          <c:w val="0.89425556126326988"/>
          <c:h val="0.84334042032775769"/>
        </c:manualLayout>
      </c:layout>
      <c:barChart>
        <c:barDir val="col"/>
        <c:grouping val="clustered"/>
        <c:varyColors val="0"/>
        <c:ser>
          <c:idx val="0"/>
          <c:order val="0"/>
          <c:invertIfNegative val="0"/>
          <c:cat>
            <c:strRef>
              <c:f>ورقة1!$A$36:$A$45</c:f>
              <c:strCache>
                <c:ptCount val="10"/>
                <c:pt idx="0">
                  <c:v>الصين</c:v>
                </c:pt>
                <c:pt idx="1">
                  <c:v>البرازيل</c:v>
                </c:pt>
                <c:pt idx="2">
                  <c:v>كندا </c:v>
                </c:pt>
                <c:pt idx="3">
                  <c:v>الولايات المتحدة</c:v>
                </c:pt>
                <c:pt idx="4">
                  <c:v>روسيا </c:v>
                </c:pt>
                <c:pt idx="5">
                  <c:v>النرويج</c:v>
                </c:pt>
                <c:pt idx="6">
                  <c:v>الهند</c:v>
                </c:pt>
                <c:pt idx="7">
                  <c:v>فنزويلا</c:v>
                </c:pt>
                <c:pt idx="8">
                  <c:v>اليابان</c:v>
                </c:pt>
                <c:pt idx="9">
                  <c:v>السويد</c:v>
                </c:pt>
              </c:strCache>
            </c:strRef>
          </c:cat>
          <c:val>
            <c:numRef>
              <c:f>ورقة1!$B$36:$B$45</c:f>
              <c:numCache>
                <c:formatCode>General</c:formatCode>
                <c:ptCount val="10"/>
                <c:pt idx="0">
                  <c:v>616</c:v>
                </c:pt>
                <c:pt idx="1">
                  <c:v>391</c:v>
                </c:pt>
                <c:pt idx="2">
                  <c:v>364</c:v>
                </c:pt>
                <c:pt idx="3">
                  <c:v>289</c:v>
                </c:pt>
                <c:pt idx="4">
                  <c:v>176</c:v>
                </c:pt>
                <c:pt idx="5">
                  <c:v>127</c:v>
                </c:pt>
                <c:pt idx="6">
                  <c:v>107</c:v>
                </c:pt>
                <c:pt idx="7">
                  <c:v>90</c:v>
                </c:pt>
                <c:pt idx="8">
                  <c:v>82</c:v>
                </c:pt>
                <c:pt idx="9">
                  <c:v>66</c:v>
                </c:pt>
              </c:numCache>
            </c:numRef>
          </c:val>
        </c:ser>
        <c:dLbls>
          <c:showLegendKey val="0"/>
          <c:showVal val="0"/>
          <c:showCatName val="0"/>
          <c:showSerName val="0"/>
          <c:showPercent val="0"/>
          <c:showBubbleSize val="0"/>
        </c:dLbls>
        <c:gapWidth val="150"/>
        <c:axId val="83978496"/>
        <c:axId val="92693632"/>
      </c:barChart>
      <c:catAx>
        <c:axId val="83978496"/>
        <c:scaling>
          <c:orientation val="maxMin"/>
        </c:scaling>
        <c:delete val="0"/>
        <c:axPos val="b"/>
        <c:majorTickMark val="out"/>
        <c:minorTickMark val="none"/>
        <c:tickLblPos val="nextTo"/>
        <c:txPr>
          <a:bodyPr/>
          <a:lstStyle/>
          <a:p>
            <a:pPr>
              <a:defRPr sz="1400"/>
            </a:pPr>
            <a:endParaRPr lang="ar-SY"/>
          </a:p>
        </c:txPr>
        <c:crossAx val="92693632"/>
        <c:crosses val="autoZero"/>
        <c:auto val="1"/>
        <c:lblAlgn val="ctr"/>
        <c:lblOffset val="100"/>
        <c:noMultiLvlLbl val="0"/>
      </c:catAx>
      <c:valAx>
        <c:axId val="92693632"/>
        <c:scaling>
          <c:orientation val="minMax"/>
        </c:scaling>
        <c:delete val="0"/>
        <c:axPos val="r"/>
        <c:majorGridlines/>
        <c:title>
          <c:tx>
            <c:rich>
              <a:bodyPr rot="0" vert="horz"/>
              <a:lstStyle/>
              <a:p>
                <a:pPr>
                  <a:defRPr sz="1400" b="0"/>
                </a:pPr>
                <a:r>
                  <a:rPr lang="ar-SA" sz="1400" b="0" dirty="0" smtClean="0"/>
                  <a:t>تيرا واط</a:t>
                </a:r>
                <a:r>
                  <a:rPr lang="ar-SA" sz="1400" b="0" baseline="0" dirty="0" smtClean="0"/>
                  <a:t> / ساعة</a:t>
                </a:r>
                <a:endParaRPr lang="ar-SY" sz="1400" b="0" dirty="0"/>
              </a:p>
            </c:rich>
          </c:tx>
          <c:layout>
            <c:manualLayout>
              <c:xMode val="edge"/>
              <c:yMode val="edge"/>
              <c:x val="0.83325243839793384"/>
              <c:y val="1.4654791247248302E-2"/>
            </c:manualLayout>
          </c:layout>
          <c:overlay val="0"/>
        </c:title>
        <c:numFmt formatCode="General" sourceLinked="1"/>
        <c:majorTickMark val="out"/>
        <c:minorTickMark val="none"/>
        <c:tickLblPos val="nextTo"/>
        <c:txPr>
          <a:bodyPr/>
          <a:lstStyle/>
          <a:p>
            <a:pPr>
              <a:defRPr sz="1400"/>
            </a:pPr>
            <a:endParaRPr lang="ar-SY"/>
          </a:p>
        </c:txPr>
        <c:crossAx val="83978496"/>
        <c:crosses val="autoZero"/>
        <c:crossBetween val="between"/>
      </c:valAx>
    </c:plotArea>
    <c:plotVisOnly val="1"/>
    <c:dispBlanksAs val="gap"/>
    <c:showDLblsOverMax val="0"/>
  </c:chart>
  <c:spPr>
    <a:ln>
      <a:solidFill>
        <a:srgbClr val="0F6FC6">
          <a:lumMod val="60000"/>
          <a:lumOff val="40000"/>
        </a:srgbClr>
      </a:solid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ar-SY"/>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2130922651106401E-2"/>
          <c:y val="7.2193367403621825E-2"/>
          <c:w val="0.83300970873786406"/>
          <c:h val="0.74712853338421947"/>
        </c:manualLayout>
      </c:layout>
      <c:barChart>
        <c:barDir val="col"/>
        <c:grouping val="clustered"/>
        <c:varyColors val="0"/>
        <c:ser>
          <c:idx val="0"/>
          <c:order val="0"/>
          <c:tx>
            <c:strRef>
              <c:f>ورقة1!$D$35</c:f>
              <c:strCache>
                <c:ptCount val="1"/>
                <c:pt idx="0">
                  <c:v>النسبة من كل الكهرباء</c:v>
                </c:pt>
              </c:strCache>
            </c:strRef>
          </c:tx>
          <c:invertIfNegative val="0"/>
          <c:dLbls>
            <c:txPr>
              <a:bodyPr/>
              <a:lstStyle/>
              <a:p>
                <a:pPr>
                  <a:defRPr sz="1600"/>
                </a:pPr>
                <a:endParaRPr lang="ar-SY"/>
              </a:p>
            </c:txPr>
            <c:showLegendKey val="0"/>
            <c:showVal val="1"/>
            <c:showCatName val="0"/>
            <c:showSerName val="0"/>
            <c:showPercent val="0"/>
            <c:showBubbleSize val="0"/>
            <c:showLeaderLines val="0"/>
          </c:dLbls>
          <c:cat>
            <c:strRef>
              <c:f>ورقة1!$A$36:$A$45</c:f>
              <c:strCache>
                <c:ptCount val="10"/>
                <c:pt idx="0">
                  <c:v>الصين</c:v>
                </c:pt>
                <c:pt idx="1">
                  <c:v>البرازيل</c:v>
                </c:pt>
                <c:pt idx="2">
                  <c:v>كندا </c:v>
                </c:pt>
                <c:pt idx="3">
                  <c:v>الولايات المتحدة</c:v>
                </c:pt>
                <c:pt idx="4">
                  <c:v>روسيا </c:v>
                </c:pt>
                <c:pt idx="5">
                  <c:v>النرويج</c:v>
                </c:pt>
                <c:pt idx="6">
                  <c:v>الهند</c:v>
                </c:pt>
                <c:pt idx="7">
                  <c:v>فنزويلا</c:v>
                </c:pt>
                <c:pt idx="8">
                  <c:v>اليابان</c:v>
                </c:pt>
                <c:pt idx="9">
                  <c:v>السويد</c:v>
                </c:pt>
              </c:strCache>
            </c:strRef>
          </c:cat>
          <c:val>
            <c:numRef>
              <c:f>ورقة1!$D$36:$D$45</c:f>
              <c:numCache>
                <c:formatCode>General</c:formatCode>
                <c:ptCount val="10"/>
                <c:pt idx="0">
                  <c:v>16.7</c:v>
                </c:pt>
                <c:pt idx="1">
                  <c:v>83.3</c:v>
                </c:pt>
                <c:pt idx="2">
                  <c:v>60.7</c:v>
                </c:pt>
                <c:pt idx="3">
                  <c:v>7.1</c:v>
                </c:pt>
                <c:pt idx="4">
                  <c:v>17.8</c:v>
                </c:pt>
                <c:pt idx="5">
                  <c:v>95.7</c:v>
                </c:pt>
                <c:pt idx="6">
                  <c:v>11.9</c:v>
                </c:pt>
                <c:pt idx="7">
                  <c:v>72.8</c:v>
                </c:pt>
                <c:pt idx="8">
                  <c:v>7.8</c:v>
                </c:pt>
                <c:pt idx="9">
                  <c:v>48.3</c:v>
                </c:pt>
              </c:numCache>
            </c:numRef>
          </c:val>
        </c:ser>
        <c:dLbls>
          <c:showLegendKey val="0"/>
          <c:showVal val="1"/>
          <c:showCatName val="0"/>
          <c:showSerName val="0"/>
          <c:showPercent val="0"/>
          <c:showBubbleSize val="0"/>
        </c:dLbls>
        <c:gapWidth val="150"/>
        <c:axId val="63346176"/>
        <c:axId val="63347712"/>
      </c:barChart>
      <c:catAx>
        <c:axId val="63346176"/>
        <c:scaling>
          <c:orientation val="maxMin"/>
        </c:scaling>
        <c:delete val="0"/>
        <c:axPos val="b"/>
        <c:numFmt formatCode="General" sourceLinked="1"/>
        <c:majorTickMark val="out"/>
        <c:minorTickMark val="none"/>
        <c:tickLblPos val="nextTo"/>
        <c:txPr>
          <a:bodyPr rot="0" vert="horz"/>
          <a:lstStyle/>
          <a:p>
            <a:pPr>
              <a:defRPr sz="1600"/>
            </a:pPr>
            <a:endParaRPr lang="ar-SY"/>
          </a:p>
        </c:txPr>
        <c:crossAx val="63347712"/>
        <c:crosses val="autoZero"/>
        <c:auto val="1"/>
        <c:lblAlgn val="ctr"/>
        <c:lblOffset val="100"/>
        <c:tickLblSkip val="1"/>
        <c:tickMarkSkip val="1"/>
        <c:noMultiLvlLbl val="0"/>
      </c:catAx>
      <c:valAx>
        <c:axId val="63347712"/>
        <c:scaling>
          <c:orientation val="minMax"/>
          <c:max val="100"/>
        </c:scaling>
        <c:delete val="0"/>
        <c:axPos val="r"/>
        <c:majorGridlines/>
        <c:title>
          <c:tx>
            <c:rich>
              <a:bodyPr rot="0" vert="horz"/>
              <a:lstStyle/>
              <a:p>
                <a:pPr>
                  <a:defRPr sz="1600"/>
                </a:pPr>
                <a:r>
                  <a:rPr lang="ar-SY" sz="1600"/>
                  <a:t>%</a:t>
                </a:r>
              </a:p>
            </c:rich>
          </c:tx>
          <c:layout>
            <c:manualLayout>
              <c:xMode val="edge"/>
              <c:yMode val="edge"/>
              <c:x val="0.87820290499123288"/>
              <c:y val="1.7700414239687646E-3"/>
            </c:manualLayout>
          </c:layout>
          <c:overlay val="0"/>
        </c:title>
        <c:numFmt formatCode="General" sourceLinked="1"/>
        <c:majorTickMark val="out"/>
        <c:minorTickMark val="none"/>
        <c:tickLblPos val="nextTo"/>
        <c:txPr>
          <a:bodyPr rot="0" vert="horz"/>
          <a:lstStyle/>
          <a:p>
            <a:pPr>
              <a:defRPr sz="1600"/>
            </a:pPr>
            <a:endParaRPr lang="ar-SY"/>
          </a:p>
        </c:txPr>
        <c:crossAx val="63346176"/>
        <c:crosses val="autoZero"/>
        <c:crossBetween val="between"/>
      </c:valAx>
    </c:plotArea>
    <c:plotVisOnly val="1"/>
    <c:dispBlanksAs val="gap"/>
    <c:showDLblsOverMax val="0"/>
  </c:chart>
  <c:spPr>
    <a:ln>
      <a:solidFill>
        <a:srgbClr val="0F6FC6">
          <a:lumMod val="75000"/>
        </a:srgbClr>
      </a:solidFill>
    </a:ln>
  </c:sp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DF6636E3-6EA7-4990-B94F-20C14847529E}" type="datetimeFigureOut">
              <a:rPr lang="ar-SY" smtClean="0"/>
              <a:t>05/08/1441</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379604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DF6636E3-6EA7-4990-B94F-20C14847529E}" type="datetimeFigureOut">
              <a:rPr lang="ar-SY" smtClean="0"/>
              <a:t>05/08/1441</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1242625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DF6636E3-6EA7-4990-B94F-20C14847529E}" type="datetimeFigureOut">
              <a:rPr lang="ar-SY" smtClean="0"/>
              <a:t>05/08/1441</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2395699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a:prstGeom prst="rect">
            <a:avLst/>
          </a:prstGeo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081603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57200" y="1600200"/>
            <a:ext cx="8229600" cy="4525963"/>
          </a:xfrm>
          <a:prstGeom prst="rect">
            <a:avLst/>
          </a:prstGeo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910585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043172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1725304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8" name="عنصر نائب للتذييل 7"/>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9" name="عنصر نائب لرقم الشريحة 8"/>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740911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4" name="عنصر نائب للتذييل 3"/>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5" name="عنصر نائب لرقم الشريحة 4"/>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260447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3" name="عنصر نائب للتذييل 2"/>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4" name="عنصر نائب لرقم الشريحة 3"/>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252017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a:prstGeom prst="rect">
            <a:avLst/>
          </a:prstGeo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768614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DF6636E3-6EA7-4990-B94F-20C14847529E}" type="datetimeFigureOut">
              <a:rPr lang="ar-SY" smtClean="0"/>
              <a:t>05/08/1441</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27353892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a:prstGeom prst="rect">
            <a:avLst/>
          </a:prstGeo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52421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1600200"/>
            <a:ext cx="8229600" cy="4525963"/>
          </a:xfrm>
          <a:prstGeom prst="rect">
            <a:avLst/>
          </a:prstGeo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783063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a:prstGeom prst="rect">
            <a:avLst/>
          </a:prstGeo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a:prstGeom prst="rect">
            <a:avLst/>
          </a:prstGeo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7274391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a:prstGeom prst="rect">
            <a:avLst/>
          </a:prstGeo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4075347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57200" y="1600200"/>
            <a:ext cx="8229600" cy="4525963"/>
          </a:xfrm>
          <a:prstGeom prst="rect">
            <a:avLst/>
          </a:prstGeo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42234975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6065741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332558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8" name="عنصر نائب للتذييل 7"/>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9" name="عنصر نائب لرقم الشريحة 8"/>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3825038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4" name="عنصر نائب للتذييل 3"/>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5" name="عنصر نائب لرقم الشريحة 4"/>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2043680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3" name="عنصر نائب للتذييل 2"/>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4" name="عنصر نائب لرقم الشريحة 3"/>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021546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F6636E3-6EA7-4990-B94F-20C14847529E}" type="datetimeFigureOut">
              <a:rPr lang="ar-SY" smtClean="0"/>
              <a:t>05/08/1441</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25872682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a:prstGeom prst="rect">
            <a:avLst/>
          </a:prstGeo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19641672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a:prstGeom prst="rect">
            <a:avLst/>
          </a:prstGeo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1585748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1600200"/>
            <a:ext cx="8229600" cy="4525963"/>
          </a:xfrm>
          <a:prstGeom prst="rect">
            <a:avLst/>
          </a:prstGeo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4804089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a:prstGeom prst="rect">
            <a:avLst/>
          </a:prstGeo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a:prstGeom prst="rect">
            <a:avLst/>
          </a:prstGeo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917495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DF6636E3-6EA7-4990-B94F-20C14847529E}" type="datetimeFigureOut">
              <a:rPr lang="ar-SY" smtClean="0"/>
              <a:t>05/08/1441</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1588872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DF6636E3-6EA7-4990-B94F-20C14847529E}" type="datetimeFigureOut">
              <a:rPr lang="ar-SY" smtClean="0"/>
              <a:t>05/08/1441</a:t>
            </a:fld>
            <a:endParaRPr lang="ar-SY"/>
          </a:p>
        </p:txBody>
      </p:sp>
      <p:sp>
        <p:nvSpPr>
          <p:cNvPr id="8" name="عنصر نائب للتذييل 7"/>
          <p:cNvSpPr>
            <a:spLocks noGrp="1"/>
          </p:cNvSpPr>
          <p:nvPr>
            <p:ph type="ftr" sz="quarter" idx="11"/>
          </p:nvPr>
        </p:nvSpPr>
        <p:spPr/>
        <p:txBody>
          <a:bodyPr/>
          <a:lstStyle/>
          <a:p>
            <a:endParaRPr lang="ar-SY"/>
          </a:p>
        </p:txBody>
      </p:sp>
      <p:sp>
        <p:nvSpPr>
          <p:cNvPr id="9" name="عنصر نائب لرقم الشريحة 8"/>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150693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DF6636E3-6EA7-4990-B94F-20C14847529E}" type="datetimeFigureOut">
              <a:rPr lang="ar-SY" smtClean="0"/>
              <a:t>05/08/1441</a:t>
            </a:fld>
            <a:endParaRPr lang="ar-SY"/>
          </a:p>
        </p:txBody>
      </p:sp>
      <p:sp>
        <p:nvSpPr>
          <p:cNvPr id="4" name="عنصر نائب للتذييل 3"/>
          <p:cNvSpPr>
            <a:spLocks noGrp="1"/>
          </p:cNvSpPr>
          <p:nvPr>
            <p:ph type="ftr" sz="quarter" idx="11"/>
          </p:nvPr>
        </p:nvSpPr>
        <p:spPr/>
        <p:txBody>
          <a:bodyPr/>
          <a:lstStyle/>
          <a:p>
            <a:endParaRPr lang="ar-SY"/>
          </a:p>
        </p:txBody>
      </p:sp>
      <p:sp>
        <p:nvSpPr>
          <p:cNvPr id="5" name="عنصر نائب لرقم الشريحة 4"/>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3536491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F6636E3-6EA7-4990-B94F-20C14847529E}" type="datetimeFigureOut">
              <a:rPr lang="ar-SY" smtClean="0"/>
              <a:t>05/08/1441</a:t>
            </a:fld>
            <a:endParaRPr lang="ar-SY"/>
          </a:p>
        </p:txBody>
      </p:sp>
      <p:sp>
        <p:nvSpPr>
          <p:cNvPr id="3" name="عنصر نائب للتذييل 2"/>
          <p:cNvSpPr>
            <a:spLocks noGrp="1"/>
          </p:cNvSpPr>
          <p:nvPr>
            <p:ph type="ftr" sz="quarter" idx="11"/>
          </p:nvPr>
        </p:nvSpPr>
        <p:spPr/>
        <p:txBody>
          <a:bodyPr/>
          <a:lstStyle/>
          <a:p>
            <a:endParaRPr lang="ar-SY"/>
          </a:p>
        </p:txBody>
      </p:sp>
      <p:sp>
        <p:nvSpPr>
          <p:cNvPr id="4" name="عنصر نائب لرقم الشريحة 3"/>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899651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6636E3-6EA7-4990-B94F-20C14847529E}" type="datetimeFigureOut">
              <a:rPr lang="ar-SY" smtClean="0"/>
              <a:t>05/08/1441</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164803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6636E3-6EA7-4990-B94F-20C14847529E}" type="datetimeFigureOut">
              <a:rPr lang="ar-SY" smtClean="0"/>
              <a:t>05/08/1441</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300B52FD-DB0A-4969-BB5B-A5F36947DAA7}" type="slidenum">
              <a:rPr lang="ar-SY" smtClean="0"/>
              <a:t>‹#›</a:t>
            </a:fld>
            <a:endParaRPr lang="ar-SY"/>
          </a:p>
        </p:txBody>
      </p:sp>
    </p:spTree>
    <p:extLst>
      <p:ext uri="{BB962C8B-B14F-4D97-AF65-F5344CB8AC3E}">
        <p14:creationId xmlns:p14="http://schemas.microsoft.com/office/powerpoint/2010/main" val="550413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F6636E3-6EA7-4990-B94F-20C14847529E}" type="datetimeFigureOut">
              <a:rPr lang="ar-SY" smtClean="0"/>
              <a:t>05/08/1441</a:t>
            </a:fld>
            <a:endParaRPr lang="ar-SY"/>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00B52FD-DB0A-4969-BB5B-A5F36947DAA7}" type="slidenum">
              <a:rPr lang="ar-SY" smtClean="0"/>
              <a:t>‹#›</a:t>
            </a:fld>
            <a:endParaRPr lang="ar-SY"/>
          </a:p>
        </p:txBody>
      </p:sp>
    </p:spTree>
    <p:extLst>
      <p:ext uri="{BB962C8B-B14F-4D97-AF65-F5344CB8AC3E}">
        <p14:creationId xmlns:p14="http://schemas.microsoft.com/office/powerpoint/2010/main" val="3653460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5361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05683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16" y="-91889"/>
            <a:ext cx="9280215" cy="6949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عنوان 1"/>
          <p:cNvSpPr>
            <a:spLocks noGrp="1"/>
          </p:cNvSpPr>
          <p:nvPr>
            <p:ph type="ctrTitle"/>
          </p:nvPr>
        </p:nvSpPr>
        <p:spPr/>
        <p:txBody>
          <a:bodyPr/>
          <a:lstStyle/>
          <a:p>
            <a:r>
              <a:rPr lang="ar-SY" b="1" dirty="0" smtClean="0">
                <a:solidFill>
                  <a:schemeClr val="bg1"/>
                </a:solidFill>
                <a:latin typeface="Sakkal Majalla" pitchFamily="2" charset="-78"/>
                <a:cs typeface="Sakkal Majalla" pitchFamily="2" charset="-78"/>
              </a:rPr>
              <a:t>المحاضرة السادسة: الطاقة الكهربائية</a:t>
            </a:r>
            <a:endParaRPr lang="ar-SY" b="1" dirty="0">
              <a:solidFill>
                <a:schemeClr val="bg1"/>
              </a:solidFill>
              <a:latin typeface="Sakkal Majalla" pitchFamily="2" charset="-78"/>
              <a:cs typeface="Sakkal Majalla" pitchFamily="2" charset="-78"/>
            </a:endParaRPr>
          </a:p>
        </p:txBody>
      </p:sp>
      <p:sp>
        <p:nvSpPr>
          <p:cNvPr id="4" name="مستطيل 3"/>
          <p:cNvSpPr/>
          <p:nvPr/>
        </p:nvSpPr>
        <p:spPr>
          <a:xfrm>
            <a:off x="4427984" y="260648"/>
            <a:ext cx="4572000" cy="1508105"/>
          </a:xfrm>
          <a:prstGeom prst="rect">
            <a:avLst/>
          </a:prstGeom>
        </p:spPr>
        <p:txBody>
          <a:bodyPr>
            <a:spAutoFit/>
          </a:bodyPr>
          <a:lstStyle/>
          <a:p>
            <a:pPr lvl="0">
              <a:spcBef>
                <a:spcPct val="20000"/>
              </a:spcBef>
            </a:pPr>
            <a:r>
              <a:rPr lang="ar-SY" sz="2000" b="1" dirty="0">
                <a:solidFill>
                  <a:srgbClr val="7030A0"/>
                </a:solidFill>
                <a:latin typeface="Sakkal Majalla" pitchFamily="2" charset="-78"/>
                <a:cs typeface="Sakkal Majalla" pitchFamily="2" charset="-78"/>
              </a:rPr>
              <a:t>جامعة دمشق</a:t>
            </a:r>
          </a:p>
          <a:p>
            <a:pPr lvl="0">
              <a:spcBef>
                <a:spcPct val="20000"/>
              </a:spcBef>
            </a:pPr>
            <a:r>
              <a:rPr lang="ar-SY" sz="2000" b="1" dirty="0">
                <a:solidFill>
                  <a:srgbClr val="7030A0"/>
                </a:solidFill>
                <a:latin typeface="Sakkal Majalla" pitchFamily="2" charset="-78"/>
                <a:cs typeface="Sakkal Majalla" pitchFamily="2" charset="-78"/>
              </a:rPr>
              <a:t>كلية الآداب والعلوم الإنسانية</a:t>
            </a:r>
          </a:p>
          <a:p>
            <a:pPr lvl="0">
              <a:spcBef>
                <a:spcPct val="20000"/>
              </a:spcBef>
            </a:pPr>
            <a:r>
              <a:rPr lang="ar-SY" sz="2000" b="1" dirty="0">
                <a:solidFill>
                  <a:srgbClr val="7030A0"/>
                </a:solidFill>
                <a:latin typeface="Sakkal Majalla" pitchFamily="2" charset="-78"/>
                <a:cs typeface="Sakkal Majalla" pitchFamily="2" charset="-78"/>
              </a:rPr>
              <a:t>قسم الجغرافية – شعبة الجغرافية البشرية</a:t>
            </a:r>
          </a:p>
          <a:p>
            <a:pPr lvl="0">
              <a:spcBef>
                <a:spcPct val="20000"/>
              </a:spcBef>
            </a:pPr>
            <a:r>
              <a:rPr lang="ar-SY" sz="2000" b="1" dirty="0">
                <a:solidFill>
                  <a:srgbClr val="7030A0"/>
                </a:solidFill>
                <a:latin typeface="Sakkal Majalla" pitchFamily="2" charset="-78"/>
                <a:cs typeface="Sakkal Majalla" pitchFamily="2" charset="-78"/>
              </a:rPr>
              <a:t>محاضرات جغرافية الموارد والطاقة</a:t>
            </a:r>
          </a:p>
        </p:txBody>
      </p:sp>
      <p:sp>
        <p:nvSpPr>
          <p:cNvPr id="5" name="مستطيل 4"/>
          <p:cNvSpPr/>
          <p:nvPr/>
        </p:nvSpPr>
        <p:spPr>
          <a:xfrm>
            <a:off x="2882274" y="3136613"/>
            <a:ext cx="3379451" cy="584775"/>
          </a:xfrm>
          <a:prstGeom prst="rect">
            <a:avLst/>
          </a:prstGeom>
        </p:spPr>
        <p:txBody>
          <a:bodyPr wrap="none">
            <a:spAutoFit/>
          </a:bodyPr>
          <a:lstStyle/>
          <a:p>
            <a:pPr lvl="0" algn="ctr">
              <a:spcBef>
                <a:spcPct val="20000"/>
              </a:spcBef>
            </a:pPr>
            <a:r>
              <a:rPr lang="ar-SY" sz="3200" b="1" dirty="0">
                <a:solidFill>
                  <a:schemeClr val="bg1"/>
                </a:solidFill>
                <a:latin typeface="Sakkal Majalla" pitchFamily="2" charset="-78"/>
                <a:cs typeface="Sakkal Majalla" pitchFamily="2" charset="-78"/>
              </a:rPr>
              <a:t>الدكتور عبدالرؤوف رهبان</a:t>
            </a:r>
            <a:endParaRPr lang="ar-SY" sz="3200" b="1" dirty="0">
              <a:solidFill>
                <a:schemeClr val="bg1"/>
              </a:solidFill>
              <a:latin typeface="Sakkal Majalla" pitchFamily="2" charset="-78"/>
              <a:cs typeface="Sakkal Majalla" pitchFamily="2" charset="-78"/>
            </a:endParaRPr>
          </a:p>
        </p:txBody>
      </p:sp>
      <p:sp>
        <p:nvSpPr>
          <p:cNvPr id="6" name="AutoShape 4" descr="دبي تبدأ بتوليد الطاقة الكهربائية من النفايات! | طقس العرب"/>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Y"/>
          </a:p>
        </p:txBody>
      </p:sp>
      <p:sp>
        <p:nvSpPr>
          <p:cNvPr id="7" name="AutoShape 6" descr="دبي تبدأ بتوليد الطاقة الكهربائية من النفايات! | طقس العرب"/>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Y"/>
          </a:p>
        </p:txBody>
      </p:sp>
      <p:sp>
        <p:nvSpPr>
          <p:cNvPr id="8" name="AutoShape 8" descr="دبي تبدأ بتوليد الطاقة الكهربائية من النفايات! | طقس العرب"/>
          <p:cNvSpPr>
            <a:spLocks noChangeAspect="1" noChangeArrowheads="1"/>
          </p:cNvSpPr>
          <p:nvPr/>
        </p:nvSpPr>
        <p:spPr bwMode="auto">
          <a:xfrm>
            <a:off x="92281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Y"/>
          </a:p>
        </p:txBody>
      </p:sp>
      <p:sp>
        <p:nvSpPr>
          <p:cNvPr id="9" name="AutoShape 10" descr="https://iresizer.devops.arabiaweather.com/resize?url=https://adminassets.devops.arabiaweather.com/sites/default/files/field/image/cb0b1996b30f9af675b16784400d63d8.jpg&amp;size=850x0&amp;force_jpg=1"/>
          <p:cNvSpPr>
            <a:spLocks noChangeAspect="1" noChangeArrowheads="1"/>
          </p:cNvSpPr>
          <p:nvPr/>
        </p:nvSpPr>
        <p:spPr bwMode="auto">
          <a:xfrm>
            <a:off x="9380538"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Y"/>
          </a:p>
        </p:txBody>
      </p:sp>
    </p:spTree>
    <p:extLst>
      <p:ext uri="{BB962C8B-B14F-4D97-AF65-F5344CB8AC3E}">
        <p14:creationId xmlns:p14="http://schemas.microsoft.com/office/powerpoint/2010/main" val="4242185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91304487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مستطيل 5"/>
          <p:cNvSpPr/>
          <p:nvPr/>
        </p:nvSpPr>
        <p:spPr>
          <a:xfrm>
            <a:off x="1652112" y="764704"/>
            <a:ext cx="5795177" cy="523220"/>
          </a:xfrm>
          <a:prstGeom prst="rect">
            <a:avLst/>
          </a:prstGeom>
        </p:spPr>
        <p:txBody>
          <a:bodyPr wrap="none">
            <a:spAutoFit/>
          </a:bodyPr>
          <a:lstStyle/>
          <a:p>
            <a:pPr algn="ctr"/>
            <a:r>
              <a:rPr lang="ar-SA" sz="2800" b="1" dirty="0" smtClean="0">
                <a:effectLst/>
                <a:latin typeface="Times New Roman"/>
                <a:ea typeface="Times New Roman"/>
                <a:cs typeface="Traditional Arabic"/>
              </a:rPr>
              <a:t>التوزع النسبي لإنتاج الكهرباء حسب القارات لعام 2010</a:t>
            </a:r>
            <a:endParaRPr lang="en-US" sz="2400" dirty="0">
              <a:effectLst/>
              <a:latin typeface="Times New Roman"/>
              <a:ea typeface="Times New Roman"/>
            </a:endParaRPr>
          </a:p>
        </p:txBody>
      </p:sp>
    </p:spTree>
    <p:extLst>
      <p:ext uri="{BB962C8B-B14F-4D97-AF65-F5344CB8AC3E}">
        <p14:creationId xmlns:p14="http://schemas.microsoft.com/office/powerpoint/2010/main" val="2274278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14047" b="15007"/>
          <a:stretch/>
        </p:blipFill>
        <p:spPr bwMode="auto">
          <a:xfrm>
            <a:off x="25152" y="4657724"/>
            <a:ext cx="9118848" cy="2200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2"/>
          <p:cNvSpPr>
            <a:spLocks noGrp="1"/>
          </p:cNvSpPr>
          <p:nvPr>
            <p:ph idx="1"/>
          </p:nvPr>
        </p:nvSpPr>
        <p:spPr>
          <a:xfrm>
            <a:off x="323528" y="1120224"/>
            <a:ext cx="8640960" cy="4176464"/>
          </a:xfrm>
        </p:spPr>
        <p:txBody>
          <a:bodyPr/>
          <a:lstStyle/>
          <a:p>
            <a:pPr marL="0" indent="0">
              <a:buNone/>
            </a:pPr>
            <a:r>
              <a:rPr lang="ar-SA" b="1" dirty="0">
                <a:solidFill>
                  <a:srgbClr val="FF0000"/>
                </a:solidFill>
                <a:cs typeface="mohammad bold art 1" pitchFamily="2" charset="-78"/>
              </a:rPr>
              <a:t>الطاقة </a:t>
            </a:r>
            <a:r>
              <a:rPr lang="ar-SA" b="1" dirty="0" smtClean="0">
                <a:solidFill>
                  <a:srgbClr val="FF0000"/>
                </a:solidFill>
                <a:cs typeface="mohammad bold art 1" pitchFamily="2" charset="-78"/>
              </a:rPr>
              <a:t>الكهرومائية</a:t>
            </a:r>
            <a:endParaRPr lang="ar-SY" b="1" dirty="0" smtClean="0">
              <a:solidFill>
                <a:srgbClr val="FF0000"/>
              </a:solidFill>
              <a:cs typeface="mohammad bold art 1" pitchFamily="2" charset="-78"/>
            </a:endParaRPr>
          </a:p>
          <a:p>
            <a:pPr marL="0" indent="355600" algn="just">
              <a:buNone/>
            </a:pPr>
            <a:r>
              <a:rPr lang="ar-SY" sz="2400" b="1" dirty="0" smtClean="0"/>
              <a:t>في </a:t>
            </a:r>
            <a:r>
              <a:rPr lang="ar-SY" sz="2400" b="1" dirty="0" smtClean="0"/>
              <a:t>تمت البداية </a:t>
            </a:r>
            <a:r>
              <a:rPr lang="ar-SY" sz="2400" b="1" dirty="0" smtClean="0"/>
              <a:t>الاستفادة من الأنهار في الزراعة والنقل         في إدارة طواحين الحبوب غسل الصوف وفي صناعة الحديد + الأنهار جاذبة للصناعة.</a:t>
            </a:r>
          </a:p>
          <a:p>
            <a:pPr marL="0" indent="355600" algn="just">
              <a:buNone/>
            </a:pPr>
            <a:r>
              <a:rPr lang="ar-SY" sz="2400" b="1" dirty="0" smtClean="0"/>
              <a:t>تبدل الأمر باكتشاف الكهرباء </a:t>
            </a:r>
            <a:r>
              <a:rPr lang="ar-SA" sz="2400" b="1" dirty="0" smtClean="0"/>
              <a:t>ومحاولة </a:t>
            </a:r>
            <a:r>
              <a:rPr lang="ar-SA" sz="2400" b="1" dirty="0"/>
              <a:t>الإنسان توليدها من المياه الجارية، وقد تمكن من ذلك في عام 1882 عندما أقيم في جزيرة مانهاتن بنيويورك أول محطة لتوليد الكهرباء من المياه الجارية، وقد ساعد التطور في صناعة المحولات واكتشاف التيار المتردد في نقل الكهرباء لمسافات طويلة، مما أدى إلى انتشار المشروعات الكهرومائية في أمريكا الشمالية وأوربا وأجزاء أخرى من </a:t>
            </a:r>
            <a:r>
              <a:rPr lang="ar-SA" sz="2400" b="1" dirty="0" smtClean="0"/>
              <a:t>العالم</a:t>
            </a:r>
            <a:r>
              <a:rPr lang="ar-SY" sz="2400" b="1" dirty="0" smtClean="0"/>
              <a:t>.</a:t>
            </a:r>
            <a:r>
              <a:rPr lang="ar-SA" sz="2400" dirty="0"/>
              <a:t> </a:t>
            </a:r>
            <a:r>
              <a:rPr lang="ar-SA" sz="2400" b="1" dirty="0"/>
              <a:t>حيث تجري الأنهار المناسبة، أي أنها تنحدر انحداراً يزيد من قوة اندفاع مياهها، وحيث توجد الشلالات والمساقط أو حيث تقام السدود.</a:t>
            </a:r>
            <a:endParaRPr lang="en-US" sz="2400" b="1" dirty="0"/>
          </a:p>
          <a:p>
            <a:pPr marL="0" indent="355600" algn="just">
              <a:buNone/>
            </a:pPr>
            <a:endParaRPr lang="ar-SY" sz="2400" b="1" dirty="0" smtClean="0"/>
          </a:p>
          <a:p>
            <a:pPr marL="0" indent="355600" algn="just">
              <a:buNone/>
            </a:pPr>
            <a:endParaRPr lang="ar-SY" sz="2400" b="1" dirty="0" smtClean="0"/>
          </a:p>
          <a:p>
            <a:pPr marL="0" indent="0">
              <a:buNone/>
            </a:pPr>
            <a:endParaRPr lang="ar-SA" sz="2400"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844824"/>
            <a:ext cx="890587"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0954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5793507"/>
          </a:xfrm>
        </p:spPr>
        <p:txBody>
          <a:bodyPr/>
          <a:lstStyle/>
          <a:p>
            <a:pPr marL="0" indent="0" algn="just">
              <a:buNone/>
            </a:pPr>
            <a:r>
              <a:rPr lang="ar-SA" sz="2600" b="1" dirty="0">
                <a:solidFill>
                  <a:srgbClr val="C00000"/>
                </a:solidFill>
                <a:cs typeface="mohammad bold art 1" pitchFamily="2" charset="-78"/>
              </a:rPr>
              <a:t>مزايا الطاقة </a:t>
            </a:r>
            <a:r>
              <a:rPr lang="ar-SA" sz="2600" b="1" dirty="0" smtClean="0">
                <a:solidFill>
                  <a:srgbClr val="C00000"/>
                </a:solidFill>
                <a:cs typeface="mohammad bold art 1" pitchFamily="2" charset="-78"/>
              </a:rPr>
              <a:t>الكهرومائية</a:t>
            </a:r>
            <a:endParaRPr lang="en-US" sz="2600" b="1" dirty="0">
              <a:solidFill>
                <a:srgbClr val="C00000"/>
              </a:solidFill>
              <a:cs typeface="mohammad bold art 1" pitchFamily="2" charset="-78"/>
            </a:endParaRPr>
          </a:p>
          <a:p>
            <a:pPr algn="just"/>
            <a:r>
              <a:rPr lang="ar-SA" sz="2400" b="1" dirty="0"/>
              <a:t>تمتاز الطاقة الكهرومائية عن مصادر الطاقة الأخرى بعدة مزايا أهمها:</a:t>
            </a:r>
            <a:endParaRPr lang="en-US" sz="2400" b="1" dirty="0"/>
          </a:p>
          <a:p>
            <a:pPr marL="457200" lvl="0" indent="-457200" algn="just">
              <a:buFont typeface="+mj-lt"/>
              <a:buAutoNum type="arabicPeriod"/>
            </a:pPr>
            <a:r>
              <a:rPr lang="ar-SA" sz="2400" b="1" dirty="0"/>
              <a:t>الاعتماد </a:t>
            </a:r>
            <a:r>
              <a:rPr lang="ar-SA" sz="2400" b="1" dirty="0">
                <a:solidFill>
                  <a:srgbClr val="FF0000"/>
                </a:solidFill>
              </a:rPr>
              <a:t>بشكل رئيسي على أحد موارد الطبيعة هو المياه الجارية</a:t>
            </a:r>
            <a:r>
              <a:rPr lang="ar-SA" sz="2400" b="1" dirty="0"/>
              <a:t>، لاسيما تلك التي ينتظم جريانها وتتوفر فيها مواقع مناسبة لاستغلال تلك المجاري سواء كانت مواقع طبيعية أو صناعية، ويعتبر استغلال تلك الموارد </a:t>
            </a:r>
            <a:r>
              <a:rPr lang="ar-SA" sz="2400" b="1" dirty="0">
                <a:solidFill>
                  <a:srgbClr val="FF0000"/>
                </a:solidFill>
              </a:rPr>
              <a:t>زيادة في </a:t>
            </a:r>
            <a:r>
              <a:rPr lang="ar-SA" sz="2400" b="1" dirty="0" smtClean="0">
                <a:solidFill>
                  <a:srgbClr val="FF0000"/>
                </a:solidFill>
              </a:rPr>
              <a:t>منفعتها.</a:t>
            </a:r>
            <a:endParaRPr lang="ar-SY" sz="2400" b="1" dirty="0">
              <a:solidFill>
                <a:srgbClr val="FF0000"/>
              </a:solidFill>
            </a:endParaRPr>
          </a:p>
          <a:p>
            <a:pPr marL="457200" lvl="0" indent="-457200" algn="just">
              <a:buFont typeface="+mj-lt"/>
              <a:buAutoNum type="arabicPeriod"/>
            </a:pPr>
            <a:r>
              <a:rPr lang="ar-SA" sz="2400" b="1" dirty="0" smtClean="0"/>
              <a:t>استغلال </a:t>
            </a:r>
            <a:r>
              <a:rPr lang="ar-SA" sz="2400" b="1" dirty="0"/>
              <a:t>المياه الجارية كمصدر للطاقة المنتجة للكهرباء يعني </a:t>
            </a:r>
            <a:r>
              <a:rPr lang="ar-SA" sz="2400" b="1" dirty="0">
                <a:solidFill>
                  <a:srgbClr val="FF0000"/>
                </a:solidFill>
              </a:rPr>
              <a:t>انخفاض تكلفة الطاقة المستغلة في التشغيل </a:t>
            </a:r>
            <a:r>
              <a:rPr lang="ar-SA" sz="2400" b="1" dirty="0"/>
              <a:t>من ناحية واستغلال الناتج من الكهرباء كبديل للوقود الأحفوري من ناحية أخرى، مما يعني </a:t>
            </a:r>
            <a:r>
              <a:rPr lang="ar-SA" sz="2400" b="1" dirty="0">
                <a:solidFill>
                  <a:srgbClr val="FF0000"/>
                </a:solidFill>
              </a:rPr>
              <a:t>إطالة عمر تلك المصادر القابلة </a:t>
            </a:r>
            <a:r>
              <a:rPr lang="ar-SA" sz="2400" b="1" dirty="0"/>
              <a:t>للنفاذ وتقليل الاعتماد عليها وهذا يعني أيضا </a:t>
            </a:r>
            <a:r>
              <a:rPr lang="ar-SA" sz="2400" b="1" dirty="0">
                <a:solidFill>
                  <a:srgbClr val="FF0000"/>
                </a:solidFill>
              </a:rPr>
              <a:t>خفض معدلات التلوث التي تسببه </a:t>
            </a:r>
            <a:r>
              <a:rPr lang="ar-SA" sz="2400" b="1" dirty="0"/>
              <a:t>تلك </a:t>
            </a:r>
            <a:r>
              <a:rPr lang="ar-SA" sz="2400" b="1" dirty="0" smtClean="0"/>
              <a:t>المصادر.</a:t>
            </a:r>
            <a:endParaRPr lang="ar-SY" sz="2400" b="1" dirty="0"/>
          </a:p>
          <a:p>
            <a:pPr marL="457200" lvl="0" indent="-457200" algn="just">
              <a:buFont typeface="+mj-lt"/>
              <a:buAutoNum type="arabicPeriod"/>
            </a:pPr>
            <a:r>
              <a:rPr lang="ar-SA" sz="2400" b="1" dirty="0" smtClean="0"/>
              <a:t>انخفاض </a:t>
            </a:r>
            <a:r>
              <a:rPr lang="ar-SA" sz="2400" b="1" dirty="0"/>
              <a:t>تكاليف إنتاج الطاقة إلى حده الأدنى، نظراً لعدم وجود تكاليف وقود، وإن كانت تحتاج إلى تكاليف إنشاء عالية إلا أنها معمرة أكثر من غيرها من المحطات الأخرى .</a:t>
            </a:r>
            <a:endParaRPr lang="en-US" sz="2400" b="1" dirty="0"/>
          </a:p>
          <a:p>
            <a:pPr marL="0" indent="0">
              <a:buNone/>
            </a:pPr>
            <a:endParaRPr lang="ar-SA" dirty="0"/>
          </a:p>
        </p:txBody>
      </p:sp>
    </p:spTree>
    <p:extLst>
      <p:ext uri="{BB962C8B-B14F-4D97-AF65-F5344CB8AC3E}">
        <p14:creationId xmlns:p14="http://schemas.microsoft.com/office/powerpoint/2010/main" val="1262884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lstStyle/>
          <a:p>
            <a:pPr marL="457200" lvl="0" indent="-457200" algn="just">
              <a:buFont typeface="+mj-lt"/>
              <a:buAutoNum type="arabicPeriod" startAt="4"/>
            </a:pPr>
            <a:r>
              <a:rPr lang="ar-SA" sz="2400" b="1" dirty="0"/>
              <a:t>انخفاض تكاليف الصيانة إذا قورنت بتلك اللازمة لصيانة المنشآت الأخرى للطاقة. كذلك تمتاز المنشآت بطول عمرها الذي يصل إلى 200 سنة بينما لا يزيد عن 20 سنة في المنشآت </a:t>
            </a:r>
            <a:r>
              <a:rPr lang="ar-SA" sz="2400" b="1" dirty="0" smtClean="0"/>
              <a:t>الأخرى.</a:t>
            </a:r>
            <a:endParaRPr lang="ar-SY" sz="2400" b="1" dirty="0"/>
          </a:p>
          <a:p>
            <a:pPr marL="457200" lvl="0" indent="-457200" algn="just">
              <a:buFont typeface="+mj-lt"/>
              <a:buAutoNum type="arabicPeriod" startAt="4"/>
            </a:pPr>
            <a:r>
              <a:rPr lang="ar-SA" sz="2400" b="1" dirty="0" smtClean="0"/>
              <a:t>التطور </a:t>
            </a:r>
            <a:r>
              <a:rPr lang="ar-SA" sz="2400" b="1" dirty="0"/>
              <a:t>الواسع في الأمور التقنية التي ساعدت على انتشار استخدام الطاقة الكهرومائية، كتطور صناعة الإسمنت المائي اللازم لإقامة السدود، وكذلك تطوير التوربين المائي ( العنفة ) والمولدات الضخمة التي يمكن أن تنتج كميات كبيرة من الطاقة من خلال السقوط البسيط للمياه، علاوة على تطور صناعة الأسلاك </a:t>
            </a:r>
            <a:r>
              <a:rPr lang="ar-SA" sz="2400" b="1" dirty="0" smtClean="0"/>
              <a:t>والكابلات.</a:t>
            </a:r>
            <a:endParaRPr lang="ar-SY" sz="2400" b="1" dirty="0"/>
          </a:p>
          <a:p>
            <a:pPr marL="457200" lvl="0" indent="-457200" algn="just">
              <a:buFont typeface="+mj-lt"/>
              <a:buAutoNum type="arabicPeriod" startAt="4"/>
            </a:pPr>
            <a:r>
              <a:rPr lang="ar-SA" sz="2400" b="1" dirty="0" smtClean="0"/>
              <a:t>المحطات </a:t>
            </a:r>
            <a:r>
              <a:rPr lang="ar-SA" sz="2400" b="1" dirty="0"/>
              <a:t>الكهرومائية محطات متكاملة أي تخدم مشروعات أخرى إلى جانب توليد الكهرباء </a:t>
            </a:r>
            <a:r>
              <a:rPr lang="ar-SA" sz="2400" b="1" dirty="0" smtClean="0"/>
              <a:t>فهي:</a:t>
            </a:r>
            <a:endParaRPr lang="ar-SY" sz="2400" b="1" dirty="0" smtClean="0"/>
          </a:p>
          <a:p>
            <a:pPr lvl="0"/>
            <a:r>
              <a:rPr lang="ar-SA" sz="2400" b="1" dirty="0"/>
              <a:t>تنظم الري من السدود التي تقام عليها بما يساعد على تطور الإنتاج الزراعي.</a:t>
            </a:r>
            <a:endParaRPr lang="en-US" sz="2400" b="1" dirty="0"/>
          </a:p>
          <a:p>
            <a:pPr lvl="0"/>
            <a:r>
              <a:rPr lang="ar-SA" sz="2400" b="1" dirty="0"/>
              <a:t>توفير المياه اللازمة للصناعة والاستخدام المنزلي.</a:t>
            </a:r>
            <a:endParaRPr lang="en-US" sz="2400" b="1" dirty="0"/>
          </a:p>
          <a:p>
            <a:pPr lvl="0"/>
            <a:r>
              <a:rPr lang="ar-SA" sz="2400" b="1" dirty="0"/>
              <a:t>إمكانية استخدام البحيرات المتشكلة خلف السدود في السياحة وتربية الأسماك.</a:t>
            </a:r>
            <a:endParaRPr lang="en-US" sz="2400" b="1" dirty="0"/>
          </a:p>
          <a:p>
            <a:pPr lvl="0"/>
            <a:r>
              <a:rPr lang="ar-SA" sz="2400" b="1" dirty="0"/>
              <a:t>تنظيم جريان النهر  ودرء الفيضانات وتنظيم الملاحة فيه.</a:t>
            </a:r>
            <a:endParaRPr lang="en-US" sz="2400" b="1" dirty="0"/>
          </a:p>
          <a:p>
            <a:pPr marL="0" indent="0">
              <a:buNone/>
            </a:pPr>
            <a:endParaRPr lang="ar-SA" dirty="0"/>
          </a:p>
        </p:txBody>
      </p:sp>
    </p:spTree>
    <p:extLst>
      <p:ext uri="{BB962C8B-B14F-4D97-AF65-F5344CB8AC3E}">
        <p14:creationId xmlns:p14="http://schemas.microsoft.com/office/powerpoint/2010/main" val="3111868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p:spPr>
        <p:txBody>
          <a:bodyPr/>
          <a:lstStyle/>
          <a:p>
            <a:pPr marL="0" indent="0">
              <a:buNone/>
            </a:pPr>
            <a:r>
              <a:rPr lang="ar-SY" dirty="0" smtClean="0">
                <a:solidFill>
                  <a:srgbClr val="C00000"/>
                </a:solidFill>
                <a:cs typeface="mohammad bold art 1" pitchFamily="2" charset="-78"/>
              </a:rPr>
              <a:t>المعوقات</a:t>
            </a:r>
          </a:p>
          <a:p>
            <a:pPr marL="457200" lvl="0" indent="-457200" algn="just">
              <a:buFont typeface="+mj-lt"/>
              <a:buAutoNum type="arabicPeriod"/>
            </a:pPr>
            <a:r>
              <a:rPr lang="ar-SA" sz="2400" b="1" dirty="0"/>
              <a:t>ارتباطها بأماكن محددة إما أنها تقام عند الشلالات والمساقط أو ترتبط بمواقع بناء السدود، وهذه الأماكن غالباً ما تتصف بوعورتها وقلة سكانها وانخفاض معدلات النشاط الاقتصادي بها مما يجعلها بعيدة عن أسواق </a:t>
            </a:r>
            <a:r>
              <a:rPr lang="ar-SA" sz="2400" b="1" dirty="0" smtClean="0"/>
              <a:t>الاستهلاك.</a:t>
            </a:r>
            <a:endParaRPr lang="ar-SA" sz="2400" b="1" dirty="0"/>
          </a:p>
          <a:p>
            <a:pPr marL="457200" lvl="0" indent="-457200" algn="just">
              <a:buFont typeface="+mj-lt"/>
              <a:buAutoNum type="arabicPeriod"/>
            </a:pPr>
            <a:r>
              <a:rPr lang="ar-SA" sz="2400" b="1" dirty="0" smtClean="0"/>
              <a:t>نمو </a:t>
            </a:r>
            <a:r>
              <a:rPr lang="ar-SA" sz="2400" b="1" dirty="0"/>
              <a:t>المحطات الكهرومائية بطيء إذا ما قورنت بمعدلات نمو المحطات الحرارية، ذلك أن الأخيرة تبنى لمواجهة التطور الكبير في السكان والأنشطة الاقتصادية خاصة الصناعية منها. وهنا لابد من الإشارة إلى انه بينما تنجذب الصناعة إلى المحطات الكهرومائية، تجذب الصناعة المحطات </a:t>
            </a:r>
            <a:r>
              <a:rPr lang="ar-SA" sz="2400" b="1" dirty="0" smtClean="0"/>
              <a:t>الحرارية.</a:t>
            </a:r>
            <a:endParaRPr lang="ar-SA" sz="2400" b="1" dirty="0"/>
          </a:p>
          <a:p>
            <a:pPr marL="457200" lvl="0" indent="-457200" algn="just">
              <a:buFont typeface="+mj-lt"/>
              <a:buAutoNum type="arabicPeriod"/>
            </a:pPr>
            <a:r>
              <a:rPr lang="ar-SA" sz="2400" b="1" dirty="0" smtClean="0"/>
              <a:t>قد </a:t>
            </a:r>
            <a:r>
              <a:rPr lang="ar-SA" sz="2400" b="1" dirty="0"/>
              <a:t>تتعرض المحطات الكهرومائية للتوقف فترة من السنة نتيجة لتجمد المياه في الأنهار التي تقام عليها، أو لانخفاض معدلات جريان الماء في مواسم </a:t>
            </a:r>
            <a:r>
              <a:rPr lang="ar-SA" sz="2400" b="1" dirty="0" smtClean="0"/>
              <a:t>الجفاف.</a:t>
            </a:r>
            <a:endParaRPr lang="ar-SA" sz="2400" b="1" dirty="0"/>
          </a:p>
          <a:p>
            <a:pPr marL="457200" lvl="0" indent="-457200" algn="just">
              <a:buFont typeface="+mj-lt"/>
              <a:buAutoNum type="arabicPeriod"/>
            </a:pPr>
            <a:r>
              <a:rPr lang="ar-SA" sz="2400" b="1" dirty="0" smtClean="0"/>
              <a:t>تعتبر </a:t>
            </a:r>
            <a:r>
              <a:rPr lang="ar-SA" sz="2400" b="1" dirty="0"/>
              <a:t>الخلافات السياسية بين الدول المشتركة في أحواض الأنهار من العوامل المعرقلة لاستغلالها، ذلك أن استغلال هذه الأنهار يستدعي تعاون جميع الدول المشتركة في الحوض النهري. وقد يؤدي احتكار أحد هذه الأقطار لمصادر الطاقة بالنهر إلى الإضرار ببقية الأقطار في ذلك الحوض كما هي الحال في نهر الفرات.</a:t>
            </a:r>
            <a:endParaRPr lang="en-US" sz="2400" b="1" dirty="0"/>
          </a:p>
          <a:p>
            <a:pPr marL="0" indent="0">
              <a:buNone/>
            </a:pPr>
            <a:endParaRPr lang="ar-SA" dirty="0">
              <a:solidFill>
                <a:srgbClr val="C00000"/>
              </a:solidFill>
              <a:cs typeface="mohammad bold art 1" pitchFamily="2" charset="-78"/>
            </a:endParaRPr>
          </a:p>
        </p:txBody>
      </p:sp>
    </p:spTree>
    <p:extLst>
      <p:ext uri="{BB962C8B-B14F-4D97-AF65-F5344CB8AC3E}">
        <p14:creationId xmlns:p14="http://schemas.microsoft.com/office/powerpoint/2010/main" val="2018788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p:spPr>
        <p:txBody>
          <a:bodyPr/>
          <a:lstStyle/>
          <a:p>
            <a:pPr marL="0" indent="463550" algn="just">
              <a:buNone/>
            </a:pPr>
            <a:r>
              <a:rPr lang="ar-SA" sz="2700" b="1" dirty="0"/>
              <a:t>يتطلب استغلال المجاري المائية في توليد الكهرباء توافر مجموعة من الشروط الطبيعية، </a:t>
            </a:r>
            <a:r>
              <a:rPr lang="ar-SA" sz="2700" b="1" u="sng" dirty="0">
                <a:solidFill>
                  <a:srgbClr val="C00000"/>
                </a:solidFill>
              </a:rPr>
              <a:t>فليس كل مجرى مائي صالح لتوليد الكهرباء</a:t>
            </a:r>
            <a:r>
              <a:rPr lang="ar-SA" sz="2700" b="1" dirty="0"/>
              <a:t>، وليس </a:t>
            </a:r>
            <a:r>
              <a:rPr lang="ar-SA" sz="2700" b="1" u="sng" dirty="0">
                <a:solidFill>
                  <a:srgbClr val="C00000"/>
                </a:solidFill>
              </a:rPr>
              <a:t>كل موقع على النهر يصلح لإنتاج الكهرباء ملائم من الناحية الاقتصادية، </a:t>
            </a:r>
            <a:r>
              <a:rPr lang="ar-SA" sz="2700" b="1" dirty="0"/>
              <a:t>فلا بد من توفر عدد من الشروط عند اختيار أماكن إقامة المحطات الكهرومائية، مثل </a:t>
            </a:r>
            <a:r>
              <a:rPr lang="ar-SY" sz="2700" b="1" u="sng" dirty="0">
                <a:solidFill>
                  <a:srgbClr val="C00000"/>
                </a:solidFill>
              </a:rPr>
              <a:t>وفرة التصريف و</a:t>
            </a:r>
            <a:r>
              <a:rPr lang="ar-SA" sz="2700" b="1" u="sng" dirty="0">
                <a:solidFill>
                  <a:srgbClr val="C00000"/>
                </a:solidFill>
              </a:rPr>
              <a:t>انتظام جريان النهر وعدم تجمد المياه فيه في أي وقت من السنة</a:t>
            </a:r>
            <a:r>
              <a:rPr lang="ar-SA" sz="2700" b="1" dirty="0"/>
              <a:t>، </a:t>
            </a:r>
            <a:r>
              <a:rPr lang="ar-SA" sz="2700" b="1" u="sng" dirty="0">
                <a:solidFill>
                  <a:srgbClr val="C00000"/>
                </a:solidFill>
              </a:rPr>
              <a:t>توفر الانحدار المناسب لزيادة سرعة جريان الماء، الابتعاد قدر الإمكان عن المناطق غير المستقرة من القشرة الأرضية التي تتعرض للزلازل </a:t>
            </a:r>
            <a:r>
              <a:rPr lang="ar-SA" sz="2700" b="1" u="sng" dirty="0" smtClean="0">
                <a:solidFill>
                  <a:srgbClr val="C00000"/>
                </a:solidFill>
              </a:rPr>
              <a:t>والبراكين</a:t>
            </a:r>
            <a:r>
              <a:rPr lang="ar-SA" sz="2700" b="1" dirty="0" smtClean="0"/>
              <a:t>.</a:t>
            </a:r>
            <a:endParaRPr lang="ar-SA" sz="2700" b="1" dirty="0"/>
          </a:p>
          <a:p>
            <a:pPr marL="0" indent="463550" algn="just">
              <a:buNone/>
            </a:pPr>
            <a:r>
              <a:rPr lang="ar-SA" sz="2700" b="1" dirty="0" smtClean="0"/>
              <a:t>وعلى </a:t>
            </a:r>
            <a:r>
              <a:rPr lang="ar-SA" sz="2700" b="1" dirty="0"/>
              <a:t>الرغم من التطور الكبير في التقنيات المستخدمة في استغلال الطاقة الكهرومائية وعلى الرغم من المزايا الكثيرة التي </a:t>
            </a:r>
            <a:r>
              <a:rPr lang="ar-SA" sz="2700" b="1" dirty="0" smtClean="0"/>
              <a:t>يمتلكها </a:t>
            </a:r>
            <a:r>
              <a:rPr lang="ar-SA" sz="2700" b="1" dirty="0"/>
              <a:t>هذا المصدر </a:t>
            </a:r>
            <a:r>
              <a:rPr lang="ar-SA" sz="2700" b="1" dirty="0" smtClean="0"/>
              <a:t>إلا </a:t>
            </a:r>
            <a:r>
              <a:rPr lang="ar-SA" sz="2700" b="1" dirty="0"/>
              <a:t>أن نسبة مساهمته في الطاقة العالمية لا تزيد عن 16.5% من الكهرباء المولدة عالمياً، وقد وصل إنتاج العالم من الطاقة الكهرومائية إلى 3329 تيراواط ساعة عام 2009.</a:t>
            </a:r>
            <a:endParaRPr lang="en-US" sz="2700" b="1" dirty="0"/>
          </a:p>
          <a:p>
            <a:pPr marL="0" indent="0">
              <a:buNone/>
            </a:pPr>
            <a:endParaRPr lang="ar-SA" dirty="0"/>
          </a:p>
        </p:txBody>
      </p:sp>
    </p:spTree>
    <p:extLst>
      <p:ext uri="{BB962C8B-B14F-4D97-AF65-F5344CB8AC3E}">
        <p14:creationId xmlns:p14="http://schemas.microsoft.com/office/powerpoint/2010/main" val="1783907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856984" cy="6381328"/>
          </a:xfrm>
        </p:spPr>
        <p:txBody>
          <a:bodyPr/>
          <a:lstStyle/>
          <a:p>
            <a:pPr marL="0" indent="0">
              <a:buNone/>
            </a:pPr>
            <a:r>
              <a:rPr lang="ar-SA" sz="3000" b="1" dirty="0">
                <a:solidFill>
                  <a:srgbClr val="C00000"/>
                </a:solidFill>
                <a:latin typeface="Sakkal Majalla" pitchFamily="2" charset="-78"/>
                <a:cs typeface="Sakkal Majalla" pitchFamily="2" charset="-78"/>
              </a:rPr>
              <a:t>التوزع الجغرافي لإنتاج الطاقة الكهرومائية</a:t>
            </a:r>
            <a:endParaRPr lang="en-US" sz="3000" dirty="0">
              <a:solidFill>
                <a:srgbClr val="C00000"/>
              </a:solidFill>
              <a:latin typeface="Sakkal Majalla" pitchFamily="2" charset="-78"/>
              <a:cs typeface="Sakkal Majalla" pitchFamily="2" charset="-78"/>
            </a:endParaRPr>
          </a:p>
          <a:p>
            <a:pPr algn="just"/>
            <a:r>
              <a:rPr lang="ar-SA" sz="2400" b="1" dirty="0">
                <a:latin typeface="Sakkal Majalla" pitchFamily="2" charset="-78"/>
                <a:cs typeface="Sakkal Majalla" pitchFamily="2" charset="-78"/>
              </a:rPr>
              <a:t>يوجد تفاوت كبير بين التوزع الجغرافي للإمكانات الكهرومائية على مختلف أقاليم العالم وقاراته وبين إنتاج هذه الأقاليم من الطاقة الكهرومائية، فنجد أن أكثر القارات امتلاكاً للإمكانات الكهرومائية هي أقلها إنتاجاً، وهذا ما يوضحه التحليل الآتي</a:t>
            </a:r>
            <a:r>
              <a:rPr lang="ar-SA" sz="2400" b="1" dirty="0" smtClean="0">
                <a:latin typeface="Sakkal Majalla" pitchFamily="2" charset="-78"/>
                <a:cs typeface="Sakkal Majalla" pitchFamily="2" charset="-78"/>
              </a:rPr>
              <a:t>:</a:t>
            </a:r>
            <a:endParaRPr lang="ar-SY" sz="2400" b="1" dirty="0" smtClean="0">
              <a:latin typeface="Sakkal Majalla" pitchFamily="2" charset="-78"/>
              <a:cs typeface="Sakkal Majalla" pitchFamily="2" charset="-78"/>
            </a:endParaRPr>
          </a:p>
          <a:p>
            <a:pPr marL="0" indent="355600" algn="just">
              <a:buNone/>
            </a:pPr>
            <a:r>
              <a:rPr lang="ar-SA" sz="2400" b="1" dirty="0">
                <a:latin typeface="Sakkal Majalla" pitchFamily="2" charset="-78"/>
                <a:cs typeface="Sakkal Majalla" pitchFamily="2" charset="-78"/>
              </a:rPr>
              <a:t>على الرغم من أن </a:t>
            </a:r>
            <a:r>
              <a:rPr lang="ar-SA" sz="2400" b="1" i="1" u="sng" dirty="0">
                <a:solidFill>
                  <a:srgbClr val="C00000"/>
                </a:solidFill>
                <a:latin typeface="Sakkal Majalla" pitchFamily="2" charset="-78"/>
                <a:cs typeface="Sakkal Majalla" pitchFamily="2" charset="-78"/>
              </a:rPr>
              <a:t>القارة الأوربية</a:t>
            </a:r>
            <a:r>
              <a:rPr lang="ar-SA" sz="2400" b="1" dirty="0">
                <a:solidFill>
                  <a:srgbClr val="C00000"/>
                </a:solidFill>
                <a:latin typeface="Sakkal Majalla" pitchFamily="2" charset="-78"/>
                <a:cs typeface="Sakkal Majalla" pitchFamily="2" charset="-78"/>
              </a:rPr>
              <a:t> </a:t>
            </a:r>
            <a:r>
              <a:rPr lang="ar-SA" sz="2400" b="1" dirty="0">
                <a:latin typeface="Sakkal Majalla" pitchFamily="2" charset="-78"/>
                <a:cs typeface="Sakkal Majalla" pitchFamily="2" charset="-78"/>
              </a:rPr>
              <a:t>لا تمتلك سوى نسبة ضئيلة من الإمكانات الكهرومائية، إلا أنها تأتي في مقدمة منتجي الطاقة الكهرومائية، حيث تستحوذ على 29.1% من جملة الإنتاج العالمي من الطاقة الكهرومائية، وقد ساعدها على هذا العديد من العوامل وفي مقدمتها ال</a:t>
            </a:r>
            <a:r>
              <a:rPr lang="ar-SA" sz="2400" b="1" dirty="0">
                <a:solidFill>
                  <a:srgbClr val="0070C0"/>
                </a:solidFill>
                <a:latin typeface="Sakkal Majalla" pitchFamily="2" charset="-78"/>
                <a:cs typeface="Sakkal Majalla" pitchFamily="2" charset="-78"/>
              </a:rPr>
              <a:t>موقع الجغرافي </a:t>
            </a:r>
            <a:r>
              <a:rPr lang="ar-SA" sz="2400" b="1" dirty="0">
                <a:latin typeface="Sakkal Majalla" pitchFamily="2" charset="-78"/>
                <a:cs typeface="Sakkal Majalla" pitchFamily="2" charset="-78"/>
              </a:rPr>
              <a:t>للقارة </a:t>
            </a:r>
            <a:r>
              <a:rPr lang="ar-SA" sz="2400" b="1" dirty="0">
                <a:solidFill>
                  <a:srgbClr val="0070C0"/>
                </a:solidFill>
                <a:latin typeface="Sakkal Majalla" pitchFamily="2" charset="-78"/>
                <a:cs typeface="Sakkal Majalla" pitchFamily="2" charset="-78"/>
              </a:rPr>
              <a:t>وظروفها المناخية والتضاريسية </a:t>
            </a:r>
            <a:r>
              <a:rPr lang="ar-SA" sz="2400" b="1" dirty="0">
                <a:latin typeface="Sakkal Majalla" pitchFamily="2" charset="-78"/>
                <a:cs typeface="Sakkal Majalla" pitchFamily="2" charset="-78"/>
              </a:rPr>
              <a:t>التي ساعدت على </a:t>
            </a:r>
            <a:r>
              <a:rPr lang="ar-SA" sz="2400" b="1" dirty="0">
                <a:solidFill>
                  <a:srgbClr val="0070C0"/>
                </a:solidFill>
                <a:latin typeface="Sakkal Majalla" pitchFamily="2" charset="-78"/>
                <a:cs typeface="Sakkal Majalla" pitchFamily="2" charset="-78"/>
              </a:rPr>
              <a:t>وجود العديد من الأنهار التي تكثر فيها المساقط المائية الطبيعية </a:t>
            </a:r>
            <a:r>
              <a:rPr lang="ar-SA" sz="2400" b="1" dirty="0">
                <a:latin typeface="Sakkal Majalla" pitchFamily="2" charset="-78"/>
                <a:cs typeface="Sakkal Majalla" pitchFamily="2" charset="-78"/>
              </a:rPr>
              <a:t>كما هي الحال في شمال إيطاليا وسويسرا والنرويج، إضافة إلى </a:t>
            </a:r>
            <a:r>
              <a:rPr lang="ar-SA" sz="2400" b="1" dirty="0">
                <a:solidFill>
                  <a:srgbClr val="0070C0"/>
                </a:solidFill>
                <a:latin typeface="Sakkal Majalla" pitchFamily="2" charset="-78"/>
                <a:cs typeface="Sakkal Majalla" pitchFamily="2" charset="-78"/>
              </a:rPr>
              <a:t>التقدم التكنولوجي والاقتصادي وتوفر رؤوس الأموال وزيادة الطلب على الكهرباء</a:t>
            </a:r>
            <a:r>
              <a:rPr lang="ar-SA" sz="2400" b="1" dirty="0">
                <a:latin typeface="Sakkal Majalla" pitchFamily="2" charset="-78"/>
                <a:cs typeface="Sakkal Majalla" pitchFamily="2" charset="-78"/>
              </a:rPr>
              <a:t>، وكذلك نقص موارد النفط والغاز الطبيعي مما دفع الدول الأوربية نحو التوسع في استغلال الطاقة الكهرومائية</a:t>
            </a:r>
            <a:r>
              <a:rPr lang="ar-SA" sz="2400" b="1" dirty="0" smtClean="0">
                <a:latin typeface="Sakkal Majalla" pitchFamily="2" charset="-78"/>
                <a:cs typeface="Sakkal Majalla" pitchFamily="2" charset="-78"/>
              </a:rPr>
              <a:t>.</a:t>
            </a:r>
            <a:endParaRPr lang="ar-SY" sz="2400" b="1" dirty="0" smtClean="0">
              <a:latin typeface="Sakkal Majalla" pitchFamily="2" charset="-78"/>
              <a:cs typeface="Sakkal Majalla" pitchFamily="2" charset="-78"/>
            </a:endParaRPr>
          </a:p>
          <a:p>
            <a:pPr marL="0" indent="355600" algn="just">
              <a:buNone/>
            </a:pPr>
            <a:r>
              <a:rPr lang="ar-SA" sz="2400" b="1" dirty="0">
                <a:latin typeface="Sakkal Majalla" pitchFamily="2" charset="-78"/>
                <a:cs typeface="Sakkal Majalla" pitchFamily="2" charset="-78"/>
              </a:rPr>
              <a:t>تتصدر </a:t>
            </a:r>
            <a:r>
              <a:rPr lang="ar-SA" sz="2400" b="1" dirty="0">
                <a:solidFill>
                  <a:srgbClr val="C00000"/>
                </a:solidFill>
                <a:latin typeface="Sakkal Majalla" pitchFamily="2" charset="-78"/>
                <a:cs typeface="Sakkal Majalla" pitchFamily="2" charset="-78"/>
              </a:rPr>
              <a:t>روسيا</a:t>
            </a:r>
            <a:r>
              <a:rPr lang="ar-SA" sz="2400" b="1" dirty="0">
                <a:latin typeface="Sakkal Majalla" pitchFamily="2" charset="-78"/>
                <a:cs typeface="Sakkal Majalla" pitchFamily="2" charset="-78"/>
              </a:rPr>
              <a:t> دول القارة الأوربية بإنتاج الطاقة الكهرومائية، حيث تنتج 176 تيرا واط ساعة، إي ما نسبته 18.1% من إنتاج القارة الأوربية و 5.3% من إنتاج العالم، وتحتل المركز الخامس عالمياً، ومع ذلك فإن الطاقة الكهرومائية في روسيا لا تسهم سوى بـ 17.1% من إجمالي إنتاج الكهرباء لاعتماد روسيا على إنتاج الطاقة الحرارية بسبب توفر مصادر الوقود المتمثلة بالنفط والفحم والغاز الطبيعي.</a:t>
            </a:r>
            <a:endParaRPr lang="en-US" sz="2400" b="1" dirty="0">
              <a:latin typeface="Sakkal Majalla" pitchFamily="2" charset="-78"/>
              <a:cs typeface="Sakkal Majalla" pitchFamily="2" charset="-78"/>
            </a:endParaRPr>
          </a:p>
          <a:p>
            <a:pPr marL="0" indent="355600" algn="just">
              <a:buNone/>
            </a:pPr>
            <a:endParaRPr lang="en-US" sz="2400" b="1" dirty="0">
              <a:latin typeface="Sakkal Majalla" pitchFamily="2" charset="-78"/>
              <a:cs typeface="Sakkal Majalla" pitchFamily="2" charset="-78"/>
            </a:endParaRPr>
          </a:p>
          <a:p>
            <a:pPr marL="0" indent="355600" algn="just">
              <a:buNone/>
            </a:pPr>
            <a:endParaRPr lang="en-US" sz="24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17361803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08720"/>
            <a:ext cx="8136904" cy="4896544"/>
          </a:xfrm>
        </p:spPr>
        <p:txBody>
          <a:bodyPr/>
          <a:lstStyle/>
          <a:p>
            <a:pPr algn="just"/>
            <a:r>
              <a:rPr lang="ar-SA" sz="2800" b="1" dirty="0"/>
              <a:t>وتعتبر شبه الجزيرة الاسكندينافية بيئة مثالية لاستغلال الطاقة الكهرومائية، لأنها منطقة جبلية وأمطارها غزيرة طول العام وتغطي سفوحها العليا الثلاجات ويمر بسواحلها تيار الخليج الدافئ الذي يمنع تجمد المياه في المنطقة، لذلك تأتي النرويج بالمركز الثاني على مستوى القارة الأوربية بإنتاج نحو 127 تيرا واط ساعة، وهو ما يشكل 13.1% من إنتاج القارة و 3.8% من إنتاج العالم، وهي أكثر دول العالم </a:t>
            </a:r>
            <a:r>
              <a:rPr lang="ar-SA" sz="2800" b="1" dirty="0" smtClean="0"/>
              <a:t>اعتماداً </a:t>
            </a:r>
            <a:r>
              <a:rPr lang="ar-SA" sz="2800" b="1" dirty="0"/>
              <a:t>على الطاقة الكهرومائية، حيث تسهم الطاقة الكهرومائية بأكثر من 95% من مجمل إنتاج النرويج من الكهرباء، وفي المركز الثالث أوربياً تأتي السويد بإنتاج نحو 66 تيرا واط ساعة، وتسهم الطاقة الكهرومائية بـ 48% من إجمالي إنتاج الكهرباء في السويد.</a:t>
            </a:r>
            <a:endParaRPr lang="en-US" sz="2800" b="1" dirty="0"/>
          </a:p>
          <a:p>
            <a:endParaRPr lang="ar-SA" dirty="0"/>
          </a:p>
        </p:txBody>
      </p:sp>
    </p:spTree>
    <p:extLst>
      <p:ext uri="{BB962C8B-B14F-4D97-AF65-F5344CB8AC3E}">
        <p14:creationId xmlns:p14="http://schemas.microsoft.com/office/powerpoint/2010/main" val="409533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lstStyle/>
          <a:p>
            <a:pPr algn="just"/>
            <a:r>
              <a:rPr lang="en-US" sz="2400" b="1" dirty="0"/>
              <a:t> </a:t>
            </a:r>
            <a:r>
              <a:rPr lang="ar-SA" sz="2400" b="1" dirty="0"/>
              <a:t>تحتل </a:t>
            </a:r>
            <a:r>
              <a:rPr lang="ar-SA" sz="2400" b="1" i="1" u="sng" dirty="0">
                <a:solidFill>
                  <a:srgbClr val="C00000"/>
                </a:solidFill>
              </a:rPr>
              <a:t>أمريكا الشمالية</a:t>
            </a:r>
            <a:r>
              <a:rPr lang="ar-SA" sz="2400" b="1" dirty="0">
                <a:solidFill>
                  <a:srgbClr val="C00000"/>
                </a:solidFill>
              </a:rPr>
              <a:t> </a:t>
            </a:r>
            <a:r>
              <a:rPr lang="ar-SA" sz="2400" b="1" dirty="0"/>
              <a:t>المركز الثاني عالمياً بإنتاج نحو 27.1%  من الطاقة الكهرومائية العالمية، وقد ساعد على ذلك وجود العديد من الأنهار أهمها المسيسيبي وكلورادو و ماكنزي وسانت لورنس، والأخير أكثر أهمية لوجود شلالات نياغارا عليه التي يصل ارتفاعها إلى 165 قدم، وهي أكثر الشلالات إنتاجاً للكهرباء في العالم، وتشترك في استغلالها كندا والولايات المتحدة، أضف إلى ذلك العامل البشري في استغلال المياه الجارية وزيادة منفعتها في توليد الطاقة الكهربائية، فنهر كلورادو مثلاً أقيم عليه ثلاثة سدود رئيسية تنتج الطاقة وكذلك على نهر تنسي رافد المسيسيبي.</a:t>
            </a:r>
            <a:endParaRPr lang="en-US" sz="2400" b="1" dirty="0"/>
          </a:p>
          <a:p>
            <a:pPr algn="just"/>
            <a:r>
              <a:rPr lang="ar-SA" sz="2400" b="1" dirty="0">
                <a:solidFill>
                  <a:srgbClr val="C00000"/>
                </a:solidFill>
              </a:rPr>
              <a:t>تتصدر كندا </a:t>
            </a:r>
            <a:r>
              <a:rPr lang="ar-SA" sz="2400" b="1" dirty="0"/>
              <a:t>دول القارة بإنتاج الطاقة الكهرومائية، حيث تنتج 364 تيرا واط ساعة وهو ما يشكل نحو 10.9% من الإنتاج العالمي وتحتل المركز الثالث عالمياً،  وترتفع نسبة مساهمة الطاقة الكهرومائية إلى 60.7% من إجمالي الإنتاج الكندي من الكهرباء، </a:t>
            </a:r>
            <a:r>
              <a:rPr lang="ar-SA" sz="2400" b="1" dirty="0">
                <a:solidFill>
                  <a:srgbClr val="C00000"/>
                </a:solidFill>
              </a:rPr>
              <a:t>وتأتي الولايات المتحدة </a:t>
            </a:r>
            <a:r>
              <a:rPr lang="ar-SA" sz="2400" b="1" dirty="0"/>
              <a:t>في المركز الثاني على مستوى القارة والرابع على مستوى العالم بإنتاج 289 تيرا واط ساعة بنسبة 9% من الإنتاج العالمي، ولكن نخفض نسبة مساهمة الطاقة الكهرومائية إلى 7.1% فقط من إجمالي الطاقة الكهربائية المولدة في الولايات المتحدة، وذلك عائد لاعتمادها على الكهرباء الحرارية بالدرجة الأولى. </a:t>
            </a:r>
            <a:endParaRPr lang="en-US" sz="2400" b="1" dirty="0"/>
          </a:p>
          <a:p>
            <a:pPr marL="0" indent="0">
              <a:buNone/>
            </a:pPr>
            <a:endParaRPr lang="ar-SA" dirty="0"/>
          </a:p>
        </p:txBody>
      </p:sp>
    </p:spTree>
    <p:extLst>
      <p:ext uri="{BB962C8B-B14F-4D97-AF65-F5344CB8AC3E}">
        <p14:creationId xmlns:p14="http://schemas.microsoft.com/office/powerpoint/2010/main" val="33812827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568952" cy="5976664"/>
          </a:xfrm>
        </p:spPr>
        <p:txBody>
          <a:bodyPr/>
          <a:lstStyle/>
          <a:p>
            <a:pPr algn="just"/>
            <a:r>
              <a:rPr lang="ar-SA" sz="2400" b="1" dirty="0">
                <a:solidFill>
                  <a:srgbClr val="C00000"/>
                </a:solidFill>
              </a:rPr>
              <a:t>تمتلك </a:t>
            </a:r>
            <a:r>
              <a:rPr lang="ar-SA" sz="2400" b="1" i="1" u="sng" dirty="0">
                <a:solidFill>
                  <a:srgbClr val="C00000"/>
                </a:solidFill>
              </a:rPr>
              <a:t>قارة آسيا</a:t>
            </a:r>
            <a:r>
              <a:rPr lang="ar-SA" sz="2400" b="1" dirty="0">
                <a:solidFill>
                  <a:srgbClr val="C00000"/>
                </a:solidFill>
              </a:rPr>
              <a:t> </a:t>
            </a:r>
            <a:r>
              <a:rPr lang="ar-SA" sz="2400" b="1" dirty="0"/>
              <a:t>الكثير الإمكانات المائية التي يمكن استغلالها في توليد الكهرباء، وتتمثل هذه الإمكانات بمجموعة من الأنهار أهمها هوانجهو ويانجستي وسيكيانج في الصين وأوب ولينا و الفولجا في روسيا والغانج وبراهمابوترا وكيشنا والسند في الهند، إلى جانب مجموعة كبيرة من الأنهار في وسط آسيا وغربها.</a:t>
            </a:r>
            <a:endParaRPr lang="en-US" sz="2400" b="1" dirty="0"/>
          </a:p>
          <a:p>
            <a:pPr algn="just"/>
            <a:r>
              <a:rPr lang="ar-SA" sz="2400" b="1" dirty="0"/>
              <a:t>تحتل القارة الآسيوية المركز الثالث بين قارات العالم بإنتاج الطاقة الكهرومائية فقد وصل إنتاجها إلى 21.6% من الإنتاج العالمي</a:t>
            </a:r>
            <a:r>
              <a:rPr lang="ar-SA" sz="2400" b="1" dirty="0">
                <a:solidFill>
                  <a:srgbClr val="C00000"/>
                </a:solidFill>
              </a:rPr>
              <a:t>، وتتصدر الصين </a:t>
            </a:r>
            <a:r>
              <a:rPr lang="ar-SA" sz="2400" b="1" dirty="0"/>
              <a:t>دول القارة ودول العالم بإنتاج الطاقة الكهرومائية، حيث بلغ إنتاجها نحو 616 تيرا واط </a:t>
            </a:r>
            <a:r>
              <a:rPr lang="ar-SA" sz="2400" b="1" dirty="0" smtClean="0"/>
              <a:t>ساعة، </a:t>
            </a:r>
            <a:r>
              <a:rPr lang="ar-SA" sz="2400" b="1" dirty="0"/>
              <a:t>وهو ما يشكل 18.5% من مجمل الإنتاج العالمي من الطاقة الكهرومائية، يأتي هذا الإنتاج من المشاريع الضخمة التي أقيمت على أنهار </a:t>
            </a:r>
            <a:r>
              <a:rPr lang="ar-SA" sz="2400" b="1" dirty="0" err="1" smtClean="0"/>
              <a:t>هوانجهو</a:t>
            </a:r>
            <a:r>
              <a:rPr lang="ar-SA" sz="2400" b="1" dirty="0" smtClean="0"/>
              <a:t> </a:t>
            </a:r>
            <a:r>
              <a:rPr lang="ar-SA" sz="2400" b="1" dirty="0"/>
              <a:t>ويانجستي وسيكيانج، وقد بلغت حصة الطاقة الكهرومائية 16.7% من إجمالي إنتاج الكهرباء في الصين.</a:t>
            </a:r>
            <a:endParaRPr lang="en-US" sz="2400" b="1" dirty="0"/>
          </a:p>
          <a:p>
            <a:pPr algn="just"/>
            <a:r>
              <a:rPr lang="ar-SA" sz="2400" b="1" dirty="0">
                <a:solidFill>
                  <a:srgbClr val="C00000"/>
                </a:solidFill>
              </a:rPr>
              <a:t>تأتي الهند </a:t>
            </a:r>
            <a:r>
              <a:rPr lang="ar-SA" sz="2400" b="1" dirty="0"/>
              <a:t>في المركز الثاني آسيوياً  والسابع عالمياً، حيث وصل إنتاجها إلى 107 تيرا واط ساعة، تليها اليابان في المركز الثالث على مستوى القارة والتاسع عالمياً، وقد نجحت اليابان في استغلال الأنهار الصغيرة السريعة الجريان أحسن استغلال في توليد الطاقة الكهربائية.</a:t>
            </a:r>
            <a:endParaRPr lang="en-US" sz="2400" b="1" dirty="0"/>
          </a:p>
          <a:p>
            <a:endParaRPr lang="ar-SA" dirty="0"/>
          </a:p>
        </p:txBody>
      </p:sp>
    </p:spTree>
    <p:extLst>
      <p:ext uri="{BB962C8B-B14F-4D97-AF65-F5344CB8AC3E}">
        <p14:creationId xmlns:p14="http://schemas.microsoft.com/office/powerpoint/2010/main" val="633348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78098"/>
          </a:xfrm>
        </p:spPr>
        <p:txBody>
          <a:bodyPr/>
          <a:lstStyle/>
          <a:p>
            <a:r>
              <a:rPr lang="ar-SY" sz="4800" b="1" dirty="0">
                <a:solidFill>
                  <a:srgbClr val="0000FF"/>
                </a:solidFill>
                <a:latin typeface="Lucida Sans Unicode"/>
                <a:cs typeface="mohammad bold art 1" pitchFamily="2" charset="-78"/>
              </a:rPr>
              <a:t>الطـاقــة الكهربائية</a:t>
            </a:r>
            <a:endParaRPr lang="ar-SA" sz="4800" dirty="0">
              <a:cs typeface="mohammad bold art 1" pitchFamily="2" charset="-78"/>
            </a:endParaRPr>
          </a:p>
        </p:txBody>
      </p:sp>
      <p:sp>
        <p:nvSpPr>
          <p:cNvPr id="3" name="Content Placeholder 2"/>
          <p:cNvSpPr>
            <a:spLocks noGrp="1"/>
          </p:cNvSpPr>
          <p:nvPr>
            <p:ph idx="1"/>
          </p:nvPr>
        </p:nvSpPr>
        <p:spPr>
          <a:xfrm>
            <a:off x="467544" y="1268760"/>
            <a:ext cx="8229600" cy="4968552"/>
          </a:xfrm>
        </p:spPr>
        <p:txBody>
          <a:bodyPr/>
          <a:lstStyle/>
          <a:p>
            <a:pPr marL="365760" lvl="0" indent="-256032" algn="just">
              <a:spcBef>
                <a:spcPts val="400"/>
              </a:spcBef>
              <a:buClr>
                <a:srgbClr val="2DA2BF"/>
              </a:buClr>
              <a:buSzPct val="68000"/>
              <a:buFont typeface="Wingdings 3"/>
              <a:buChar char=""/>
              <a:defRPr/>
            </a:pPr>
            <a:r>
              <a:rPr lang="ar-SY" sz="2700" b="1" dirty="0" smtClean="0">
                <a:solidFill>
                  <a:prstClr val="black"/>
                </a:solidFill>
                <a:latin typeface="Lucida Sans Unicode"/>
              </a:rPr>
              <a:t>تعد </a:t>
            </a:r>
            <a:r>
              <a:rPr lang="ar-SY" sz="2700" b="1" dirty="0">
                <a:solidFill>
                  <a:prstClr val="black"/>
                </a:solidFill>
                <a:latin typeface="Lucida Sans Unicode"/>
              </a:rPr>
              <a:t>الكهرباء </a:t>
            </a:r>
            <a:r>
              <a:rPr lang="ar-SY" sz="2700" b="1" i="1" u="sng" dirty="0">
                <a:solidFill>
                  <a:srgbClr val="DA1F28"/>
                </a:solidFill>
                <a:latin typeface="Lucida Sans Unicode"/>
              </a:rPr>
              <a:t>مصدراً ثانوياً </a:t>
            </a:r>
            <a:r>
              <a:rPr lang="ar-SY" sz="2700" b="1" dirty="0">
                <a:solidFill>
                  <a:prstClr val="black"/>
                </a:solidFill>
                <a:latin typeface="Lucida Sans Unicode"/>
              </a:rPr>
              <a:t>للطاقة وليست أولياً، ذلك لأنها لا تؤخذ من الطبيعة مباشرة بل تولد عن طريق مصدر آخر للطاقة بواسطة مولدات يصنعها الإنسان، فهي إذاً </a:t>
            </a:r>
            <a:r>
              <a:rPr lang="ar-SY" sz="2700" b="1" i="1" u="sng" dirty="0">
                <a:solidFill>
                  <a:srgbClr val="DA1F28"/>
                </a:solidFill>
                <a:latin typeface="Lucida Sans Unicode"/>
              </a:rPr>
              <a:t>صورة من صور الطاقة وليست مصدراً من مصادرها،</a:t>
            </a:r>
            <a:r>
              <a:rPr lang="ar-SY" sz="2700" b="1" dirty="0">
                <a:solidFill>
                  <a:prstClr val="black"/>
                </a:solidFill>
                <a:latin typeface="Lucida Sans Unicode"/>
              </a:rPr>
              <a:t> </a:t>
            </a:r>
            <a:r>
              <a:rPr lang="ar-SY" sz="2700" b="1" dirty="0" smtClean="0">
                <a:solidFill>
                  <a:prstClr val="black"/>
                </a:solidFill>
                <a:latin typeface="Lucida Sans Unicode"/>
              </a:rPr>
              <a:t>ولكنها </a:t>
            </a:r>
            <a:r>
              <a:rPr lang="ar-SY" sz="2700" b="1" dirty="0">
                <a:solidFill>
                  <a:prstClr val="black"/>
                </a:solidFill>
                <a:latin typeface="Lucida Sans Unicode"/>
              </a:rPr>
              <a:t>أصبحت اليوم أحد مصادر الطاقة الهامة في العالم، وكثيراً ما تستخدم كمقياس للتطور التقني للشعوب ولمستواها </a:t>
            </a:r>
            <a:r>
              <a:rPr lang="ar-SY" sz="2700" b="1" dirty="0" smtClean="0">
                <a:solidFill>
                  <a:prstClr val="black"/>
                </a:solidFill>
                <a:latin typeface="Lucida Sans Unicode"/>
              </a:rPr>
              <a:t>الحضاري.</a:t>
            </a:r>
            <a:endParaRPr lang="en-US" sz="2700" b="1" dirty="0">
              <a:solidFill>
                <a:prstClr val="black"/>
              </a:solidFill>
              <a:latin typeface="Lucida Sans Unicode"/>
            </a:endParaRPr>
          </a:p>
          <a:p>
            <a:pPr marL="365760" lvl="0" indent="-256032" algn="just">
              <a:spcBef>
                <a:spcPts val="400"/>
              </a:spcBef>
              <a:buClr>
                <a:srgbClr val="2DA2BF"/>
              </a:buClr>
              <a:buSzPct val="68000"/>
              <a:buFont typeface="Wingdings 3"/>
              <a:buChar char=""/>
              <a:defRPr/>
            </a:pPr>
            <a:r>
              <a:rPr lang="ar-SY" sz="2700" b="1" dirty="0">
                <a:solidFill>
                  <a:prstClr val="black"/>
                </a:solidFill>
                <a:latin typeface="Lucida Sans Unicode"/>
              </a:rPr>
              <a:t>بدأ الاستخدام الفعلي للكهرباء </a:t>
            </a:r>
            <a:r>
              <a:rPr lang="ar-SY" sz="2700" b="1" i="1" u="sng" dirty="0">
                <a:solidFill>
                  <a:srgbClr val="DA1F28"/>
                </a:solidFill>
                <a:latin typeface="Lucida Sans Unicode"/>
              </a:rPr>
              <a:t>خلال القرن التاسع عشر </a:t>
            </a:r>
            <a:r>
              <a:rPr lang="ar-SY" sz="2700" b="1" dirty="0">
                <a:solidFill>
                  <a:prstClr val="black"/>
                </a:solidFill>
                <a:latin typeface="Lucida Sans Unicode"/>
              </a:rPr>
              <a:t>( 1879 ) عندما تمكن أديسون من اختراع المصباح الكهربائي ومن ثم اكتُشف التيار المستمر والمتردد مما أتاح الفرصة لنقل الكهرباء إلى أماكن أبعد من مواقع إنتاجها.</a:t>
            </a:r>
            <a:r>
              <a:rPr lang="en-US" sz="2700" b="1" dirty="0">
                <a:solidFill>
                  <a:prstClr val="black"/>
                </a:solidFill>
                <a:latin typeface="Lucida Sans Unicode"/>
              </a:rPr>
              <a:t>  </a:t>
            </a:r>
          </a:p>
          <a:p>
            <a:pPr marL="0" indent="0">
              <a:buNone/>
            </a:pPr>
            <a:endParaRPr lang="ar-SA" dirty="0"/>
          </a:p>
        </p:txBody>
      </p:sp>
    </p:spTree>
    <p:extLst>
      <p:ext uri="{BB962C8B-B14F-4D97-AF65-F5344CB8AC3E}">
        <p14:creationId xmlns:p14="http://schemas.microsoft.com/office/powerpoint/2010/main" val="25600154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lstStyle/>
          <a:p>
            <a:pPr algn="just"/>
            <a:r>
              <a:rPr lang="ar-SA" sz="2400" b="1" dirty="0"/>
              <a:t>تحتل </a:t>
            </a:r>
            <a:r>
              <a:rPr lang="ar-SA" sz="2400" b="1" dirty="0">
                <a:solidFill>
                  <a:srgbClr val="C00000"/>
                </a:solidFill>
              </a:rPr>
              <a:t>أمريكا الجنوبية </a:t>
            </a:r>
            <a:r>
              <a:rPr lang="ar-SA" sz="2400" b="1" dirty="0"/>
              <a:t>المركز الثاني على المستوى العالمي بإمكاناتها الكهرومائية، ويعود ذلك إلى الأحواض النهرية الواسعة الامتداد والوفيرة المياه ممثلة بنهر الأمازون وروافده ونهر الأرينوكو ومجموعة أنهار بارانا ـ باراجواي. تشكل هذه الأنهار في مجاريها العليا في جبال الأنديز و هضبتي جيانا والبرازيل ظروفاً مناسبة لتوليد الكهرباء، بينما تفتقر إلى هذه الظروف أجزاءها الأخرى لاختراقها سهولاً شاسعة المساحة مثلما في حوض الأمازون، وتحتل القارة  المركز الرابع عالمياً بالإنتاج، حيث وصل إنتاجها إلى 605 تيرا واط ساعة أي ما نسبته 18.2% من الإنتاج العالمي من الطاقة الكهرومائية، </a:t>
            </a:r>
            <a:r>
              <a:rPr lang="ar-SA" sz="2400" b="1" dirty="0">
                <a:solidFill>
                  <a:srgbClr val="C00000"/>
                </a:solidFill>
              </a:rPr>
              <a:t>وتعد البرازيل </a:t>
            </a:r>
            <a:r>
              <a:rPr lang="ar-SA" sz="2400" b="1" dirty="0"/>
              <a:t>أكثر دول القارة إنتاجاً للطاقة الكهرومائية فهي تنتج نحو 64.8% من إنتاج القارة وتحتل بذلك المركز الأول على القارة والمركز الثاني على مستوى العالم بإنتاج نحو 11.7% من الإنتاج العالمي، وتسهم الطاقة الكهرومائية بأكثر من أربعة أخماس الكهرباء المنتجة في البرازيل.</a:t>
            </a:r>
            <a:endParaRPr lang="en-US" sz="2400" b="1" dirty="0"/>
          </a:p>
          <a:p>
            <a:pPr algn="just"/>
            <a:r>
              <a:rPr lang="ar-SA" sz="2400" b="1" dirty="0">
                <a:solidFill>
                  <a:srgbClr val="C00000"/>
                </a:solidFill>
              </a:rPr>
              <a:t>تأتي فنزويلا </a:t>
            </a:r>
            <a:r>
              <a:rPr lang="ar-SA" sz="2400" b="1" dirty="0"/>
              <a:t>في المركز الثاني على مستوى القارة  والثامن عالمياً بإنتاج نحو 90 تيرا واط ساعة أي ما نسبته 2.7% من الإنتاج العالمي، وكما وتسهم الطاقة الكهرومائية بنسبة 72.8% من إجمالي الكهرباء المنتجة في فنزويلا</a:t>
            </a:r>
            <a:r>
              <a:rPr lang="ar-SA" sz="2400" b="1" dirty="0" smtClean="0"/>
              <a:t>.</a:t>
            </a:r>
            <a:endParaRPr lang="en-US" sz="2400" b="1" dirty="0"/>
          </a:p>
        </p:txBody>
      </p:sp>
    </p:spTree>
    <p:extLst>
      <p:ext uri="{BB962C8B-B14F-4D97-AF65-F5344CB8AC3E}">
        <p14:creationId xmlns:p14="http://schemas.microsoft.com/office/powerpoint/2010/main" val="2343449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p:spPr>
        <p:txBody>
          <a:bodyPr/>
          <a:lstStyle/>
          <a:p>
            <a:pPr algn="just"/>
            <a:r>
              <a:rPr lang="ar-SA" sz="2400" b="1" dirty="0">
                <a:solidFill>
                  <a:srgbClr val="C00000"/>
                </a:solidFill>
              </a:rPr>
              <a:t>تمتلك قارة إفريقيا </a:t>
            </a:r>
            <a:r>
              <a:rPr lang="ar-SA" sz="2400" b="1" dirty="0"/>
              <a:t>أكبر الإمكانات المائية الكامنة بين قارات العام، إذ تقدر إمكاناتها بنحو 40% من مجمل الإمكانات العالمية، وتقع معظم الإمكانات المائية الإفريقية في المنطقة الاستوائية الغزيرة الأمطار طوال العام والتي تتميز بكثرة الهضاب والمرتفعات الداخلية وكثرة المندفعات ومساقط المياه، ويخترق القارة مجموعة من الأنهار الكبيرة التي تجري هي وروافدها وسط القارة وجنوبها في المنطقة الاستوائية، مما ينجم عنه تصريف مائي غزير، ومن أبرز تلك الأنهار نهر الكونغو وروافده والنيل وروافده والزمبيزي والنيجر والأورنج وشبيلي وجوبا وغيرها من الأنهار الصغيرة.</a:t>
            </a:r>
            <a:endParaRPr lang="en-US" sz="2400" b="1" dirty="0"/>
          </a:p>
          <a:p>
            <a:pPr algn="just"/>
            <a:r>
              <a:rPr lang="ar-SA" sz="2400" b="1" dirty="0">
                <a:solidFill>
                  <a:srgbClr val="C00000"/>
                </a:solidFill>
              </a:rPr>
              <a:t>ويعد حوض نهر الكونغو </a:t>
            </a:r>
            <a:r>
              <a:rPr lang="ar-SA" sz="2400" b="1" dirty="0"/>
              <a:t>أعظم مناطق العالم التي تتوفر فيها إمكانات الطاقة الكهرومائية، حيث تقدر إمكاناته بـ 25% من الإمكانات العالمية</a:t>
            </a:r>
            <a:r>
              <a:rPr lang="ar-SA" sz="2400" b="1" baseline="30000" dirty="0"/>
              <a:t>()</a:t>
            </a:r>
            <a:r>
              <a:rPr lang="ar-SA" sz="2400" b="1" dirty="0"/>
              <a:t>، وهو يفوق في ذلك أي مجموعة نهرية أخرى في العالم، ويساعد على ذلك انتظام جريان النهر لوجود الغابات والمستنقعات في أجزاء كثيرة من مجراه، واختلاف مواسم الفيضان في روافده الشمالية والجنوبية على جانبي خط الاستواء نتيجة لاختلاف نظام الهطل، كما يعترض النهر سلسلة من المساقط المائية ينحدر بها النهر نحو 1000 متر قبل وصوله إلى المحيط الأطلسي.</a:t>
            </a:r>
            <a:endParaRPr lang="en-US" sz="2400" b="1" dirty="0"/>
          </a:p>
          <a:p>
            <a:endParaRPr lang="ar-SA" dirty="0"/>
          </a:p>
        </p:txBody>
      </p:sp>
    </p:spTree>
    <p:extLst>
      <p:ext uri="{BB962C8B-B14F-4D97-AF65-F5344CB8AC3E}">
        <p14:creationId xmlns:p14="http://schemas.microsoft.com/office/powerpoint/2010/main" val="3013026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4392488"/>
          </a:xfrm>
        </p:spPr>
        <p:txBody>
          <a:bodyPr/>
          <a:lstStyle/>
          <a:p>
            <a:pPr algn="just"/>
            <a:r>
              <a:rPr lang="ar-SA" sz="2400" b="1" dirty="0"/>
              <a:t>وتلعب التضاريس الهضبية في إفريقيا دوراً مهماً في تحديد الإمكانات المائية، حيث تتقطع الهضبة الإفريقية بالعديد من الانكسارات وتشرف على الساحل بحواف مرتفعة، نتيجة لاختلاف التركيب الجيولوجي لأجزائها فإنه تكثر في أنهارها الشلالات والمساقط المائية التي توفر الظروف الطبيعية المناسبة لاستغلال الطاقة الكهرومائية، كما هي الحال في أنهار الكونغو والزمبيزي الذي تعترضه شلالات فكتوريا في مجراه الأوسط وهي أعلى شلالات في العالم إذ يبلغ ارتفاعها أكثر من 110 متر، وكذلك الأمر في نهر النيل الذي تعترضه الشلالات في مناطق عديدة من واديه.</a:t>
            </a:r>
            <a:endParaRPr lang="en-US" sz="2400" b="1" dirty="0"/>
          </a:p>
          <a:p>
            <a:pPr algn="just"/>
            <a:r>
              <a:rPr lang="ar-SA" sz="2400" b="1" dirty="0"/>
              <a:t>وعلى الرغم من توفر الإمكانات الكهرومائية الكبيرة في القارة الإفريقية فإن القارة لا تسهم بأكثر من 2.4% من إنتاج العالم من الطاقة الكهرومائية ولا تسهم هذه الطاقة بأكثر من 15% من جملة الكهرباء المولدة في القارة.</a:t>
            </a:r>
            <a:endParaRPr lang="en-US" sz="2400" b="1" dirty="0"/>
          </a:p>
          <a:p>
            <a:pPr marL="0" indent="0">
              <a:buNone/>
            </a:pPr>
            <a:endParaRPr lang="ar-SA" dirty="0"/>
          </a:p>
        </p:txBody>
      </p:sp>
    </p:spTree>
    <p:extLst>
      <p:ext uri="{BB962C8B-B14F-4D97-AF65-F5344CB8AC3E}">
        <p14:creationId xmlns:p14="http://schemas.microsoft.com/office/powerpoint/2010/main" val="110757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526295115"/>
              </p:ext>
            </p:extLst>
          </p:nvPr>
        </p:nvGraphicFramePr>
        <p:xfrm>
          <a:off x="873609" y="1052731"/>
          <a:ext cx="7396783" cy="5073432"/>
        </p:xfrm>
        <a:graphic>
          <a:graphicData uri="http://schemas.openxmlformats.org/drawingml/2006/table">
            <a:tbl>
              <a:tblPr rtl="1" firstRow="1" firstCol="1" bandRow="1">
                <a:tableStyleId>{BDBED569-4797-4DF1-A0F4-6AAB3CD982D8}</a:tableStyleId>
              </a:tblPr>
              <a:tblGrid>
                <a:gridCol w="1848085"/>
                <a:gridCol w="1849566"/>
                <a:gridCol w="1849566"/>
                <a:gridCol w="1849566"/>
              </a:tblGrid>
              <a:tr h="390264">
                <a:tc>
                  <a:txBody>
                    <a:bodyPr/>
                    <a:lstStyle/>
                    <a:p>
                      <a:pPr algn="ctr" rtl="1">
                        <a:spcAft>
                          <a:spcPts val="600"/>
                        </a:spcAft>
                      </a:pPr>
                      <a:r>
                        <a:rPr lang="ar-SA" sz="1800" b="1" cap="all">
                          <a:effectLst/>
                          <a:latin typeface="Sakkal Majalla" pitchFamily="2" charset="-78"/>
                          <a:cs typeface="Sakkal Majalla" pitchFamily="2" charset="-78"/>
                        </a:rPr>
                        <a:t>الدولة</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cap="all">
                          <a:effectLst/>
                          <a:latin typeface="Sakkal Majalla" pitchFamily="2" charset="-78"/>
                          <a:cs typeface="Sakkal Majalla" pitchFamily="2" charset="-78"/>
                        </a:rPr>
                        <a:t>الإنتاج تيرا واط ساعة</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cap="all">
                          <a:effectLst/>
                          <a:latin typeface="Sakkal Majalla" pitchFamily="2" charset="-78"/>
                          <a:cs typeface="Sakkal Majalla" pitchFamily="2" charset="-78"/>
                        </a:rPr>
                        <a:t>النسبة</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cap="all">
                          <a:effectLst/>
                          <a:latin typeface="Sakkal Majalla" pitchFamily="2" charset="-78"/>
                          <a:cs typeface="Sakkal Majalla" pitchFamily="2" charset="-78"/>
                        </a:rPr>
                        <a:t>النسبة من كل الكهرباء</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الصين</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616</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18.5</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16.7</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البرازيل</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391</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11.7</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83.3</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كندا </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364</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10.9</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60.7</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الولايات المتحدة</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289</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9</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7.1</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روسيا </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176</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5.3</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17.8</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النرويج</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127</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3.8</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95.7</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الهند</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107</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3.2</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11.9</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فنزويلا</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90</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2.7</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72.8</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اليابان</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82</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2.5</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7.8</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السويد</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66</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2</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48.3</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باقي العالم</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1012</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30.4</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13.9</a:t>
                      </a:r>
                      <a:endParaRPr lang="en-US" sz="1400" b="1">
                        <a:effectLst/>
                        <a:latin typeface="Sakkal Majalla" pitchFamily="2" charset="-78"/>
                        <a:ea typeface="Times New Roman"/>
                        <a:cs typeface="Sakkal Majalla" pitchFamily="2" charset="-78"/>
                      </a:endParaRPr>
                    </a:p>
                  </a:txBody>
                  <a:tcPr marL="61640" marR="61640" marT="0" marB="0"/>
                </a:tc>
              </a:tr>
              <a:tr h="390264">
                <a:tc>
                  <a:txBody>
                    <a:bodyPr/>
                    <a:lstStyle/>
                    <a:p>
                      <a:pPr algn="justLow" rtl="1">
                        <a:spcAft>
                          <a:spcPts val="600"/>
                        </a:spcAft>
                      </a:pPr>
                      <a:r>
                        <a:rPr lang="ar-SA" sz="1800" b="1">
                          <a:effectLst/>
                          <a:latin typeface="Sakkal Majalla" pitchFamily="2" charset="-78"/>
                          <a:cs typeface="Sakkal Majalla" pitchFamily="2" charset="-78"/>
                        </a:rPr>
                        <a:t>العالم</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3329</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a:effectLst/>
                          <a:latin typeface="Sakkal Majalla" pitchFamily="2" charset="-78"/>
                          <a:cs typeface="Sakkal Majalla" pitchFamily="2" charset="-78"/>
                        </a:rPr>
                        <a:t>100</a:t>
                      </a:r>
                      <a:endParaRPr lang="en-US" sz="1400" b="1">
                        <a:effectLst/>
                        <a:latin typeface="Sakkal Majalla" pitchFamily="2" charset="-78"/>
                        <a:ea typeface="Times New Roman"/>
                        <a:cs typeface="Sakkal Majalla" pitchFamily="2" charset="-78"/>
                      </a:endParaRPr>
                    </a:p>
                  </a:txBody>
                  <a:tcPr marL="61640" marR="61640" marT="0" marB="0"/>
                </a:tc>
                <a:tc>
                  <a:txBody>
                    <a:bodyPr/>
                    <a:lstStyle/>
                    <a:p>
                      <a:pPr algn="ctr" rtl="1">
                        <a:spcAft>
                          <a:spcPts val="600"/>
                        </a:spcAft>
                      </a:pPr>
                      <a:r>
                        <a:rPr lang="ar-SA" sz="1800" b="1" dirty="0">
                          <a:effectLst/>
                          <a:latin typeface="Sakkal Majalla" pitchFamily="2" charset="-78"/>
                          <a:cs typeface="Sakkal Majalla" pitchFamily="2" charset="-78"/>
                        </a:rPr>
                        <a:t>16.5</a:t>
                      </a:r>
                      <a:endParaRPr lang="en-US" sz="1400" b="1" dirty="0">
                        <a:effectLst/>
                        <a:latin typeface="Sakkal Majalla" pitchFamily="2" charset="-78"/>
                        <a:ea typeface="Times New Roman"/>
                        <a:cs typeface="Sakkal Majalla" pitchFamily="2" charset="-78"/>
                      </a:endParaRPr>
                    </a:p>
                  </a:txBody>
                  <a:tcPr marL="61640" marR="61640" marT="0" marB="0"/>
                </a:tc>
              </a:tr>
            </a:tbl>
          </a:graphicData>
        </a:graphic>
      </p:graphicFrame>
      <p:sp>
        <p:nvSpPr>
          <p:cNvPr id="5" name="مستطيل 4"/>
          <p:cNvSpPr/>
          <p:nvPr/>
        </p:nvSpPr>
        <p:spPr>
          <a:xfrm>
            <a:off x="1979712" y="352177"/>
            <a:ext cx="4408579" cy="461665"/>
          </a:xfrm>
          <a:prstGeom prst="rect">
            <a:avLst/>
          </a:prstGeom>
        </p:spPr>
        <p:txBody>
          <a:bodyPr wrap="none">
            <a:spAutoFit/>
          </a:bodyPr>
          <a:lstStyle/>
          <a:p>
            <a:r>
              <a:rPr lang="ar-SA" sz="2400" b="1" dirty="0" smtClean="0">
                <a:effectLst/>
                <a:latin typeface="Times New Roman"/>
                <a:ea typeface="Times New Roman"/>
                <a:cs typeface="Traditional Arabic"/>
              </a:rPr>
              <a:t>أهم الدول المنتجة للطاقة الكهرومائية لعام 2010</a:t>
            </a:r>
            <a:endParaRPr lang="ar-SY" sz="2400" dirty="0"/>
          </a:p>
        </p:txBody>
      </p:sp>
    </p:spTree>
    <p:extLst>
      <p:ext uri="{BB962C8B-B14F-4D97-AF65-F5344CB8AC3E}">
        <p14:creationId xmlns:p14="http://schemas.microsoft.com/office/powerpoint/2010/main" val="37296102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مخطط 3"/>
          <p:cNvGraphicFramePr>
            <a:graphicFrameLocks/>
          </p:cNvGraphicFramePr>
          <p:nvPr>
            <p:extLst>
              <p:ext uri="{D42A27DB-BD31-4B8C-83A1-F6EECF244321}">
                <p14:modId xmlns:p14="http://schemas.microsoft.com/office/powerpoint/2010/main" val="2657350207"/>
              </p:ext>
            </p:extLst>
          </p:nvPr>
        </p:nvGraphicFramePr>
        <p:xfrm>
          <a:off x="971600" y="1556792"/>
          <a:ext cx="7272808" cy="4251920"/>
        </p:xfrm>
        <a:graphic>
          <a:graphicData uri="http://schemas.openxmlformats.org/drawingml/2006/chart">
            <c:chart xmlns:c="http://schemas.openxmlformats.org/drawingml/2006/chart" xmlns:r="http://schemas.openxmlformats.org/officeDocument/2006/relationships" r:id="rId2"/>
          </a:graphicData>
        </a:graphic>
      </p:graphicFrame>
      <p:sp>
        <p:nvSpPr>
          <p:cNvPr id="5" name="مستطيل 4"/>
          <p:cNvSpPr/>
          <p:nvPr/>
        </p:nvSpPr>
        <p:spPr>
          <a:xfrm>
            <a:off x="2483768" y="791126"/>
            <a:ext cx="3813865" cy="523220"/>
          </a:xfrm>
          <a:prstGeom prst="rect">
            <a:avLst/>
          </a:prstGeom>
        </p:spPr>
        <p:txBody>
          <a:bodyPr wrap="none">
            <a:spAutoFit/>
          </a:bodyPr>
          <a:lstStyle/>
          <a:p>
            <a:r>
              <a:rPr lang="ar-SA" sz="2800" b="1" dirty="0" smtClean="0">
                <a:effectLst/>
                <a:latin typeface="Times New Roman"/>
                <a:ea typeface="Times New Roman"/>
                <a:cs typeface="Traditional Arabic"/>
              </a:rPr>
              <a:t>أهم الدول المنتجة للطاقة الكهرومائية</a:t>
            </a:r>
            <a:endParaRPr lang="ar-SY" sz="2800" dirty="0"/>
          </a:p>
        </p:txBody>
      </p:sp>
    </p:spTree>
    <p:extLst>
      <p:ext uri="{BB962C8B-B14F-4D97-AF65-F5344CB8AC3E}">
        <p14:creationId xmlns:p14="http://schemas.microsoft.com/office/powerpoint/2010/main" val="1534247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مخطط 3"/>
          <p:cNvGraphicFramePr>
            <a:graphicFrameLocks/>
          </p:cNvGraphicFramePr>
          <p:nvPr>
            <p:extLst>
              <p:ext uri="{D42A27DB-BD31-4B8C-83A1-F6EECF244321}">
                <p14:modId xmlns:p14="http://schemas.microsoft.com/office/powerpoint/2010/main" val="3246362587"/>
              </p:ext>
            </p:extLst>
          </p:nvPr>
        </p:nvGraphicFramePr>
        <p:xfrm>
          <a:off x="323528" y="1412776"/>
          <a:ext cx="8280920"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مستطيل 4"/>
          <p:cNvSpPr/>
          <p:nvPr/>
        </p:nvSpPr>
        <p:spPr>
          <a:xfrm>
            <a:off x="1259632" y="620688"/>
            <a:ext cx="6051657" cy="523220"/>
          </a:xfrm>
          <a:prstGeom prst="rect">
            <a:avLst/>
          </a:prstGeom>
        </p:spPr>
        <p:txBody>
          <a:bodyPr wrap="none">
            <a:spAutoFit/>
          </a:bodyPr>
          <a:lstStyle/>
          <a:p>
            <a:r>
              <a:rPr lang="ar-SA" sz="2800" b="1" dirty="0" smtClean="0">
                <a:effectLst/>
                <a:latin typeface="Times New Roman"/>
                <a:ea typeface="Times New Roman"/>
                <a:cs typeface="Traditional Arabic"/>
              </a:rPr>
              <a:t>نسبة الطاقة الكهرومائية إلى إجمالي الكهرباء في بعض الدول</a:t>
            </a:r>
            <a:endParaRPr lang="ar-SY" sz="2800" dirty="0"/>
          </a:p>
        </p:txBody>
      </p:sp>
    </p:spTree>
    <p:extLst>
      <p:ext uri="{BB962C8B-B14F-4D97-AF65-F5344CB8AC3E}">
        <p14:creationId xmlns:p14="http://schemas.microsoft.com/office/powerpoint/2010/main" val="3350483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496944" cy="5544616"/>
          </a:xfrm>
        </p:spPr>
        <p:txBody>
          <a:bodyPr/>
          <a:lstStyle/>
          <a:p>
            <a:pPr marL="0" indent="355600" algn="just">
              <a:buNone/>
            </a:pPr>
            <a:r>
              <a:rPr lang="ar-SA" sz="2400" dirty="0">
                <a:latin typeface="Sakkal Majalla" pitchFamily="2" charset="-78"/>
                <a:cs typeface="Sakkal Majalla" pitchFamily="2" charset="-78"/>
              </a:rPr>
              <a:t>يتضح مما تقدم عدم التناسب بين الإمكانات الطبيعية للأنهار في بعض القارات كما في إفريقيا وأمريكا الجنوبية والإنتاج الفعلي لهذه القارات من الكهرباء، ذلك لأن هناك عوامل بشرية يكون لها تأثير سلبي على الاستعمال الفعلي لهذه الأنهار، كما يؤثر في ذلك أيضاً بعض العوامل منها:</a:t>
            </a:r>
            <a:endParaRPr lang="en-US" sz="2400" dirty="0">
              <a:latin typeface="Sakkal Majalla" pitchFamily="2" charset="-78"/>
              <a:cs typeface="Sakkal Majalla" pitchFamily="2" charset="-78"/>
            </a:endParaRPr>
          </a:p>
          <a:p>
            <a:pPr marL="457200" lvl="0" indent="-457200" algn="just">
              <a:buFont typeface="+mj-lt"/>
              <a:buAutoNum type="arabicPeriod"/>
            </a:pPr>
            <a:r>
              <a:rPr lang="ar-SA" sz="2400" dirty="0">
                <a:latin typeface="Sakkal Majalla" pitchFamily="2" charset="-78"/>
                <a:cs typeface="Sakkal Majalla" pitchFamily="2" charset="-78"/>
              </a:rPr>
              <a:t>انخفاض أسعار الوقود الأحفوري لاسيما النفط والغاز الطبيعي مما يجعل معظم الدول  وحتى الدول الصناعة والمتقدمة تعمل على سد حاجتها من الطاقة من المصادر </a:t>
            </a:r>
            <a:r>
              <a:rPr lang="ar-SA" sz="2400" dirty="0" smtClean="0">
                <a:latin typeface="Sakkal Majalla" pitchFamily="2" charset="-78"/>
                <a:cs typeface="Sakkal Majalla" pitchFamily="2" charset="-78"/>
              </a:rPr>
              <a:t>الأحفورية.</a:t>
            </a:r>
            <a:endParaRPr lang="ar-SY" sz="2400" dirty="0">
              <a:latin typeface="Sakkal Majalla" pitchFamily="2" charset="-78"/>
              <a:cs typeface="Sakkal Majalla" pitchFamily="2" charset="-78"/>
            </a:endParaRPr>
          </a:p>
          <a:p>
            <a:pPr marL="457200" lvl="0" indent="-457200" algn="just">
              <a:buFont typeface="+mj-lt"/>
              <a:buAutoNum type="arabicPeriod"/>
            </a:pPr>
            <a:r>
              <a:rPr lang="ar-SA" sz="2400" dirty="0" smtClean="0">
                <a:latin typeface="Sakkal Majalla" pitchFamily="2" charset="-78"/>
                <a:cs typeface="Sakkal Majalla" pitchFamily="2" charset="-78"/>
              </a:rPr>
              <a:t>ارتفاع </a:t>
            </a:r>
            <a:r>
              <a:rPr lang="ar-SA" sz="2400" dirty="0">
                <a:latin typeface="Sakkal Majalla" pitchFamily="2" charset="-78"/>
                <a:cs typeface="Sakkal Majalla" pitchFamily="2" charset="-78"/>
              </a:rPr>
              <a:t>تكاليف إقامة منشآت الطاقة المائية وطول فترة الإنشاء التي قد تستمر لعشر سنوات، مما يجعل الشركات الكبرى تحجم عن الاستثمار في هذا المجال، لاسيما وأن هذه الشركات تبغي الربح الكبير </a:t>
            </a:r>
            <a:r>
              <a:rPr lang="ar-SA" sz="2400" dirty="0" smtClean="0">
                <a:latin typeface="Sakkal Majalla" pitchFamily="2" charset="-78"/>
                <a:cs typeface="Sakkal Majalla" pitchFamily="2" charset="-78"/>
              </a:rPr>
              <a:t>والسريع.</a:t>
            </a:r>
            <a:endParaRPr lang="ar-SY" sz="2400" dirty="0">
              <a:latin typeface="Sakkal Majalla" pitchFamily="2" charset="-78"/>
              <a:cs typeface="Sakkal Majalla" pitchFamily="2" charset="-78"/>
            </a:endParaRPr>
          </a:p>
          <a:p>
            <a:pPr marL="457200" lvl="0" indent="-457200" algn="just">
              <a:buFont typeface="+mj-lt"/>
              <a:buAutoNum type="arabicPeriod"/>
            </a:pPr>
            <a:r>
              <a:rPr lang="ar-SA" sz="2400" dirty="0" smtClean="0">
                <a:latin typeface="Sakkal Majalla" pitchFamily="2" charset="-78"/>
                <a:cs typeface="Sakkal Majalla" pitchFamily="2" charset="-78"/>
              </a:rPr>
              <a:t>وقوع </a:t>
            </a:r>
            <a:r>
              <a:rPr lang="ar-SA" sz="2400" dirty="0">
                <a:latin typeface="Sakkal Majalla" pitchFamily="2" charset="-78"/>
                <a:cs typeface="Sakkal Majalla" pitchFamily="2" charset="-78"/>
              </a:rPr>
              <a:t>كثير من الأنهار الآسيوية والأوربية والأمريكية الشمالية في مواقع متطرفة قليلة السكان، تتعرض مياهها للتجمد خلال فترة من السنة ( أوب، لينا، دفينا، ماكنزي ) أو أنها تجري في مناطق سهلية يصعب إقامة السدود </a:t>
            </a:r>
            <a:r>
              <a:rPr lang="ar-SA" sz="2400" dirty="0" smtClean="0">
                <a:latin typeface="Sakkal Majalla" pitchFamily="2" charset="-78"/>
                <a:cs typeface="Sakkal Majalla" pitchFamily="2" charset="-78"/>
              </a:rPr>
              <a:t>فيها.</a:t>
            </a:r>
            <a:endParaRPr lang="ar-SY" sz="2400" dirty="0">
              <a:latin typeface="Sakkal Majalla" pitchFamily="2" charset="-78"/>
              <a:cs typeface="Sakkal Majalla" pitchFamily="2" charset="-78"/>
            </a:endParaRPr>
          </a:p>
          <a:p>
            <a:pPr marL="457200" lvl="0" indent="-457200" algn="just">
              <a:buFont typeface="+mj-lt"/>
              <a:buAutoNum type="arabicPeriod"/>
            </a:pPr>
            <a:r>
              <a:rPr lang="ar-SA" sz="2400" dirty="0" smtClean="0">
                <a:latin typeface="Sakkal Majalla" pitchFamily="2" charset="-78"/>
                <a:cs typeface="Sakkal Majalla" pitchFamily="2" charset="-78"/>
              </a:rPr>
              <a:t>افتقار </a:t>
            </a:r>
            <a:r>
              <a:rPr lang="ar-SA" sz="2400" dirty="0">
                <a:latin typeface="Sakkal Majalla" pitchFamily="2" charset="-78"/>
                <a:cs typeface="Sakkal Majalla" pitchFamily="2" charset="-78"/>
              </a:rPr>
              <a:t>معظم الدول التي تمتلك الإمكانات المائية الضخمة إلى رؤوس الأموال والخبرة الفنية اللازمة لإقامة السدود وإنشاء محطات الطاقة الكهرومائية.</a:t>
            </a:r>
            <a:endParaRPr lang="en-US" sz="2400" dirty="0">
              <a:latin typeface="Sakkal Majalla" pitchFamily="2" charset="-78"/>
              <a:cs typeface="Sakkal Majalla" pitchFamily="2" charset="-78"/>
            </a:endParaRPr>
          </a:p>
          <a:p>
            <a:pPr marL="0" indent="0">
              <a:buNone/>
            </a:pPr>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88821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664"/>
          </a:xfrm>
        </p:spPr>
        <p:txBody>
          <a:bodyPr/>
          <a:lstStyle/>
          <a:p>
            <a:pPr marL="365125" lvl="0" indent="-255588" algn="just" fontAlgn="base">
              <a:lnSpc>
                <a:spcPct val="90000"/>
              </a:lnSpc>
              <a:spcBef>
                <a:spcPts val="400"/>
              </a:spcBef>
              <a:spcAft>
                <a:spcPct val="0"/>
              </a:spcAft>
              <a:buClr>
                <a:srgbClr val="2DA2BF"/>
              </a:buClr>
              <a:buSzPct val="68000"/>
              <a:buFont typeface="Wingdings 3" pitchFamily="18" charset="2"/>
              <a:buChar char=""/>
            </a:pPr>
            <a:r>
              <a:rPr lang="ar-SY" sz="2500" b="1" dirty="0">
                <a:solidFill>
                  <a:prstClr val="black"/>
                </a:solidFill>
                <a:latin typeface="Lucida Sans Unicode"/>
              </a:rPr>
              <a:t>بظهور الكهرباء ظهر </a:t>
            </a:r>
            <a:r>
              <a:rPr lang="ar-SY" sz="2500" b="1" dirty="0">
                <a:solidFill>
                  <a:srgbClr val="44B9E8"/>
                </a:solidFill>
                <a:latin typeface="Lucida Sans Unicode"/>
              </a:rPr>
              <a:t>مصدر جديد للطاقة</a:t>
            </a:r>
            <a:r>
              <a:rPr lang="ar-SY" sz="2500" b="1" dirty="0">
                <a:solidFill>
                  <a:prstClr val="black"/>
                </a:solidFill>
                <a:latin typeface="Lucida Sans Unicode"/>
              </a:rPr>
              <a:t> بديل عن الفحم والنفط </a:t>
            </a:r>
            <a:r>
              <a:rPr lang="ar-SY" sz="2500" b="1" dirty="0">
                <a:solidFill>
                  <a:srgbClr val="0000FF"/>
                </a:solidFill>
                <a:latin typeface="Lucida Sans Unicode"/>
              </a:rPr>
              <a:t>ومنافس خطير</a:t>
            </a:r>
            <a:r>
              <a:rPr lang="ar-SY" sz="2500" b="1" dirty="0">
                <a:solidFill>
                  <a:prstClr val="black"/>
                </a:solidFill>
                <a:latin typeface="Lucida Sans Unicode"/>
              </a:rPr>
              <a:t> لهما في عدة مجالات، فقد تفوقت الكهرباء على النفط في مجال </a:t>
            </a:r>
            <a:r>
              <a:rPr lang="ar-SY" sz="2500" b="1" dirty="0">
                <a:solidFill>
                  <a:srgbClr val="C00000"/>
                </a:solidFill>
                <a:latin typeface="Lucida Sans Unicode"/>
              </a:rPr>
              <a:t>الإضاءة</a:t>
            </a:r>
            <a:r>
              <a:rPr lang="ar-SY" sz="2500" b="1" dirty="0">
                <a:solidFill>
                  <a:prstClr val="black"/>
                </a:solidFill>
                <a:latin typeface="Lucida Sans Unicode"/>
              </a:rPr>
              <a:t> والاستخدامات المنزلية الأخرى، ولم يقتصر استخدامها على المنازل فحسب بل </a:t>
            </a:r>
            <a:r>
              <a:rPr lang="ar-SY" sz="2500" b="1" dirty="0">
                <a:solidFill>
                  <a:srgbClr val="0000FF"/>
                </a:solidFill>
                <a:latin typeface="Lucida Sans Unicode"/>
              </a:rPr>
              <a:t>تعدتها إلى الصناعة</a:t>
            </a:r>
            <a:r>
              <a:rPr lang="ar-SY" sz="2500" b="1" dirty="0">
                <a:solidFill>
                  <a:prstClr val="black"/>
                </a:solidFill>
                <a:latin typeface="Lucida Sans Unicode"/>
              </a:rPr>
              <a:t>، فهي </a:t>
            </a:r>
            <a:r>
              <a:rPr lang="ar-SY" sz="2500" b="1" dirty="0">
                <a:solidFill>
                  <a:srgbClr val="FF3300"/>
                </a:solidFill>
                <a:latin typeface="Lucida Sans Unicode"/>
              </a:rPr>
              <a:t>قوة محركة ومصدر للحرارة وللضوء</a:t>
            </a:r>
            <a:r>
              <a:rPr lang="ar-SY" sz="2500" b="1" dirty="0">
                <a:solidFill>
                  <a:prstClr val="black"/>
                </a:solidFill>
                <a:latin typeface="Lucida Sans Unicode"/>
              </a:rPr>
              <a:t>، فأصبحت بذلك منافس للفحم والنفط في تشغيل الآلات في المصانع وفي تحريك وسائط النقل ولاسيما في المدن حيث الحاجة إلى خفض معدلات التلوث والضوضاء، كما </a:t>
            </a:r>
            <a:r>
              <a:rPr lang="ar-SY" sz="2500" b="1" dirty="0">
                <a:solidFill>
                  <a:srgbClr val="FF3300"/>
                </a:solidFill>
                <a:latin typeface="Lucida Sans Unicode"/>
              </a:rPr>
              <a:t>تفوقت الكهرباء في العديد من الصناعات التي تحتاج إلى درجات </a:t>
            </a:r>
            <a:r>
              <a:rPr lang="ar-SY" sz="2500" b="1" dirty="0" smtClean="0">
                <a:solidFill>
                  <a:srgbClr val="FF3300"/>
                </a:solidFill>
                <a:latin typeface="Lucida Sans Unicode"/>
              </a:rPr>
              <a:t>عالية </a:t>
            </a:r>
            <a:r>
              <a:rPr lang="ar-SY" sz="2500" b="1" dirty="0">
                <a:solidFill>
                  <a:srgbClr val="FF3300"/>
                </a:solidFill>
                <a:latin typeface="Lucida Sans Unicode"/>
              </a:rPr>
              <a:t>من الحرارة أو تعتمد على التحليل الكهربائي</a:t>
            </a:r>
            <a:r>
              <a:rPr lang="ar-SY" sz="2500" b="1" dirty="0">
                <a:solidFill>
                  <a:prstClr val="black"/>
                </a:solidFill>
                <a:latin typeface="Lucida Sans Unicode"/>
              </a:rPr>
              <a:t>، كصناعة الورق وصناعة الألمنيوم والأسمدة الكيماوية وغيرها من الصناعات الكيماوية</a:t>
            </a:r>
            <a:r>
              <a:rPr lang="en-US" sz="2500" b="1" dirty="0">
                <a:solidFill>
                  <a:prstClr val="black"/>
                </a:solidFill>
                <a:latin typeface="Lucida Sans Unicode"/>
                <a:cs typeface="Arial" pitchFamily="34" charset="0"/>
              </a:rPr>
              <a:t> </a:t>
            </a:r>
          </a:p>
          <a:p>
            <a:pPr marL="365125" lvl="0" indent="-255588" algn="just" fontAlgn="base">
              <a:lnSpc>
                <a:spcPct val="90000"/>
              </a:lnSpc>
              <a:spcBef>
                <a:spcPts val="400"/>
              </a:spcBef>
              <a:spcAft>
                <a:spcPct val="0"/>
              </a:spcAft>
              <a:buClr>
                <a:srgbClr val="2DA2BF"/>
              </a:buClr>
              <a:buSzPct val="68000"/>
              <a:buFont typeface="Wingdings 3" pitchFamily="18" charset="2"/>
              <a:buChar char=""/>
            </a:pPr>
            <a:r>
              <a:rPr lang="ar-SA" sz="2500" b="1" dirty="0" smtClean="0"/>
              <a:t>وقد </a:t>
            </a:r>
            <a:r>
              <a:rPr lang="ar-SA" sz="2500" b="1" dirty="0"/>
              <a:t>كانت الكهرباء السبب في </a:t>
            </a:r>
            <a:r>
              <a:rPr lang="ar-SA" sz="2500" b="1" dirty="0">
                <a:solidFill>
                  <a:srgbClr val="FF0000"/>
                </a:solidFill>
              </a:rPr>
              <a:t>ظهور صناعات جديدة</a:t>
            </a:r>
            <a:r>
              <a:rPr lang="ar-SA" sz="2500" b="1" dirty="0"/>
              <a:t> يأتي في مقدمتها صناعة الأدوات الكهربائية المنزلية، والآلات الكهربائية وصناعة الأسلاك والكابلات الكهربائية، وكذلك صناعة المولدات والمحركات </a:t>
            </a:r>
            <a:r>
              <a:rPr lang="ar-SA" sz="2500" b="1" dirty="0" smtClean="0"/>
              <a:t>الكهربائية.</a:t>
            </a:r>
            <a:endParaRPr lang="en-US" sz="2500" b="1" dirty="0"/>
          </a:p>
          <a:p>
            <a:pPr marL="365125" lvl="0" indent="-255588" algn="just" fontAlgn="base">
              <a:lnSpc>
                <a:spcPct val="90000"/>
              </a:lnSpc>
              <a:spcBef>
                <a:spcPts val="400"/>
              </a:spcBef>
              <a:spcAft>
                <a:spcPct val="0"/>
              </a:spcAft>
              <a:buClr>
                <a:srgbClr val="2DA2BF"/>
              </a:buClr>
              <a:buSzPct val="68000"/>
              <a:buFont typeface="Wingdings 3" pitchFamily="18" charset="2"/>
              <a:buChar char=""/>
            </a:pPr>
            <a:r>
              <a:rPr lang="ar-SA" sz="2500" b="1" dirty="0" smtClean="0"/>
              <a:t>كما </a:t>
            </a:r>
            <a:r>
              <a:rPr lang="ar-SA" sz="2500" b="1" dirty="0"/>
              <a:t>دخلت الكهرباء </a:t>
            </a:r>
            <a:r>
              <a:rPr lang="ar-SA" sz="2500" b="1" dirty="0">
                <a:solidFill>
                  <a:srgbClr val="FF0000"/>
                </a:solidFill>
              </a:rPr>
              <a:t>بقوة في القطاع الزراعي</a:t>
            </a:r>
            <a:r>
              <a:rPr lang="ar-SA" sz="2500" b="1" dirty="0"/>
              <a:t>، لاسيما في تشغيل محطات الري والصرف وضخ المياه، وإدارة بعض الآلات الزراعية الخاصة بالزراعة وتربية الحيوان، مما انعكس إيجاباً على القطاع الزراعي في زيادة الإنتاج وسد حاجات السكان المتزايدة من الغذاء.</a:t>
            </a:r>
            <a:endParaRPr lang="en-US" sz="2500" b="1" dirty="0"/>
          </a:p>
          <a:p>
            <a:pPr marL="365125" lvl="0" indent="-255588" algn="just" fontAlgn="base">
              <a:lnSpc>
                <a:spcPct val="90000"/>
              </a:lnSpc>
              <a:spcBef>
                <a:spcPts val="400"/>
              </a:spcBef>
              <a:spcAft>
                <a:spcPct val="0"/>
              </a:spcAft>
              <a:buClr>
                <a:srgbClr val="2DA2BF"/>
              </a:buClr>
              <a:buSzPct val="68000"/>
              <a:buFont typeface="Wingdings 3" pitchFamily="18" charset="2"/>
              <a:buChar char=""/>
            </a:pPr>
            <a:endParaRPr lang="en-US" sz="2500" b="1" dirty="0">
              <a:solidFill>
                <a:prstClr val="black"/>
              </a:solidFill>
              <a:latin typeface="Lucida Sans Unicode"/>
              <a:cs typeface="Arial" pitchFamily="34" charset="0"/>
            </a:endParaRPr>
          </a:p>
          <a:p>
            <a:endParaRPr lang="ar-SA" dirty="0"/>
          </a:p>
        </p:txBody>
      </p:sp>
    </p:spTree>
    <p:extLst>
      <p:ext uri="{BB962C8B-B14F-4D97-AF65-F5344CB8AC3E}">
        <p14:creationId xmlns:p14="http://schemas.microsoft.com/office/powerpoint/2010/main" val="1308037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832648"/>
          </a:xfrm>
        </p:spPr>
        <p:txBody>
          <a:bodyPr/>
          <a:lstStyle/>
          <a:p>
            <a:pPr marL="365125" lvl="0" indent="-255588" fontAlgn="base">
              <a:spcBef>
                <a:spcPts val="400"/>
              </a:spcBef>
              <a:spcAft>
                <a:spcPct val="0"/>
              </a:spcAft>
              <a:buClr>
                <a:srgbClr val="2DA2BF"/>
              </a:buClr>
              <a:buSzPct val="68000"/>
              <a:buFont typeface="Wingdings 3" pitchFamily="18" charset="2"/>
              <a:buChar char=""/>
              <a:defRPr/>
            </a:pPr>
            <a:r>
              <a:rPr lang="ar-SY" sz="2700" b="1" i="1" u="sng" dirty="0" smtClean="0">
                <a:solidFill>
                  <a:srgbClr val="FF0000"/>
                </a:solidFill>
                <a:latin typeface="Lucida Sans Unicode"/>
                <a:cs typeface="mohammad bold art 1" pitchFamily="2" charset="-78"/>
              </a:rPr>
              <a:t>مزاياها</a:t>
            </a:r>
          </a:p>
          <a:p>
            <a:pPr marL="365125" lvl="0" indent="-255588" fontAlgn="base">
              <a:spcBef>
                <a:spcPts val="400"/>
              </a:spcBef>
              <a:spcAft>
                <a:spcPct val="0"/>
              </a:spcAft>
              <a:buClr>
                <a:srgbClr val="2DA2BF"/>
              </a:buClr>
              <a:buSzPct val="68000"/>
              <a:buFont typeface="Wingdings 3" pitchFamily="18" charset="2"/>
              <a:buChar char=""/>
              <a:defRPr/>
            </a:pPr>
            <a:r>
              <a:rPr lang="ar-SY" sz="2700" b="1" dirty="0" smtClean="0">
                <a:solidFill>
                  <a:srgbClr val="0000FF"/>
                </a:solidFill>
                <a:latin typeface="Lucida Sans Unicode"/>
              </a:rPr>
              <a:t>طاقة </a:t>
            </a:r>
            <a:r>
              <a:rPr lang="ar-SY" sz="2700" b="1" i="1" u="sng" dirty="0">
                <a:solidFill>
                  <a:srgbClr val="C00000"/>
                </a:solidFill>
                <a:latin typeface="Lucida Sans Unicode"/>
              </a:rPr>
              <a:t>نظيفة</a:t>
            </a:r>
            <a:r>
              <a:rPr lang="ar-SY" sz="2700" b="1" dirty="0">
                <a:solidFill>
                  <a:srgbClr val="0000FF"/>
                </a:solidFill>
                <a:latin typeface="Lucida Sans Unicode"/>
              </a:rPr>
              <a:t> لا تترك أية مخلفات فلا تساهم في تلويث البيئة</a:t>
            </a:r>
            <a:r>
              <a:rPr lang="ar-SY" sz="2700" b="1" dirty="0" smtClean="0">
                <a:solidFill>
                  <a:srgbClr val="0000FF"/>
                </a:solidFill>
                <a:latin typeface="Lucida Sans Unicode"/>
              </a:rPr>
              <a:t>.</a:t>
            </a:r>
          </a:p>
          <a:p>
            <a:pPr marL="365125" lvl="0" indent="-255588" algn="just" fontAlgn="base">
              <a:spcBef>
                <a:spcPts val="400"/>
              </a:spcBef>
              <a:spcAft>
                <a:spcPct val="0"/>
              </a:spcAft>
              <a:buClr>
                <a:srgbClr val="2DA2BF"/>
              </a:buClr>
              <a:buSzPct val="68000"/>
              <a:buFont typeface="Wingdings 3" pitchFamily="18" charset="2"/>
              <a:buChar char=""/>
              <a:defRPr/>
            </a:pPr>
            <a:r>
              <a:rPr lang="ar-SY" sz="2700" b="1" dirty="0" smtClean="0">
                <a:solidFill>
                  <a:srgbClr val="0000FF"/>
                </a:solidFill>
                <a:latin typeface="Lucida Sans Unicode"/>
              </a:rPr>
              <a:t>ذات فعالية كبيرة في الاستخدام سواء في الإضاءة أو توليد الحرارة أو تحريك الآلات.</a:t>
            </a:r>
            <a:endParaRPr lang="ar-SY" sz="2700" b="1" dirty="0">
              <a:solidFill>
                <a:srgbClr val="0000FF"/>
              </a:solidFill>
              <a:latin typeface="Lucida Sans Unicode"/>
            </a:endParaRPr>
          </a:p>
          <a:p>
            <a:pPr marL="365125" lvl="0" indent="-255588" fontAlgn="base">
              <a:spcBef>
                <a:spcPts val="400"/>
              </a:spcBef>
              <a:spcAft>
                <a:spcPct val="0"/>
              </a:spcAft>
              <a:buClr>
                <a:srgbClr val="2DA2BF"/>
              </a:buClr>
              <a:buSzPct val="68000"/>
              <a:buFont typeface="Wingdings 3" pitchFamily="18" charset="2"/>
              <a:buChar char=""/>
              <a:defRPr/>
            </a:pPr>
            <a:r>
              <a:rPr lang="ar-SA" sz="2700" b="1" dirty="0">
                <a:solidFill>
                  <a:srgbClr val="0000FF"/>
                </a:solidFill>
                <a:latin typeface="Lucida Sans Unicode"/>
              </a:rPr>
              <a:t>استخدامها </a:t>
            </a:r>
            <a:r>
              <a:rPr lang="ar-SA" sz="2700" b="1" i="1" u="sng" dirty="0">
                <a:solidFill>
                  <a:srgbClr val="C00000"/>
                </a:solidFill>
                <a:latin typeface="Lucida Sans Unicode"/>
              </a:rPr>
              <a:t>يعوض النقص </a:t>
            </a:r>
            <a:r>
              <a:rPr lang="ar-SA" sz="2700" b="1" dirty="0">
                <a:solidFill>
                  <a:srgbClr val="0000FF"/>
                </a:solidFill>
                <a:latin typeface="Lucida Sans Unicode"/>
              </a:rPr>
              <a:t>في المصادر الأخرى</a:t>
            </a:r>
            <a:endParaRPr lang="ar-SY" sz="2700" b="1" i="1" u="sng" dirty="0" smtClean="0">
              <a:solidFill>
                <a:srgbClr val="C00000"/>
              </a:solidFill>
              <a:latin typeface="Lucida Sans Unicode"/>
            </a:endParaRPr>
          </a:p>
          <a:p>
            <a:pPr marL="365125" lvl="0" indent="-255588" fontAlgn="base">
              <a:spcBef>
                <a:spcPts val="400"/>
              </a:spcBef>
              <a:spcAft>
                <a:spcPct val="0"/>
              </a:spcAft>
              <a:buClr>
                <a:srgbClr val="2DA2BF"/>
              </a:buClr>
              <a:buSzPct val="68000"/>
              <a:buFont typeface="Wingdings 3" pitchFamily="18" charset="2"/>
              <a:buChar char=""/>
              <a:defRPr/>
            </a:pPr>
            <a:r>
              <a:rPr lang="ar-SY" sz="2700" b="1" i="1" u="sng" dirty="0" smtClean="0">
                <a:solidFill>
                  <a:srgbClr val="C00000"/>
                </a:solidFill>
                <a:latin typeface="Lucida Sans Unicode"/>
              </a:rPr>
              <a:t>إمكانية</a:t>
            </a:r>
            <a:r>
              <a:rPr lang="ar-SY" sz="2700" b="1" i="1" u="sng" dirty="0" smtClean="0">
                <a:solidFill>
                  <a:srgbClr val="C00000"/>
                </a:solidFill>
                <a:effectLst>
                  <a:outerShdw blurRad="38100" dist="38100" dir="2700000" algn="tl">
                    <a:srgbClr val="000000">
                      <a:alpha val="43137"/>
                    </a:srgbClr>
                  </a:outerShdw>
                </a:effectLst>
                <a:latin typeface="Lucida Sans Unicode"/>
              </a:rPr>
              <a:t> </a:t>
            </a:r>
            <a:r>
              <a:rPr lang="ar-SY" sz="2700" b="1" i="1" u="sng" dirty="0">
                <a:solidFill>
                  <a:srgbClr val="C00000"/>
                </a:solidFill>
                <a:latin typeface="Lucida Sans Unicode"/>
              </a:rPr>
              <a:t>نقلها</a:t>
            </a:r>
            <a:r>
              <a:rPr lang="ar-SY" sz="2700" b="1" i="1" u="sng" dirty="0">
                <a:solidFill>
                  <a:srgbClr val="C00000"/>
                </a:solidFill>
                <a:effectLst>
                  <a:outerShdw blurRad="38100" dist="38100" dir="2700000" algn="tl">
                    <a:srgbClr val="000000">
                      <a:alpha val="43137"/>
                    </a:srgbClr>
                  </a:outerShdw>
                </a:effectLst>
                <a:latin typeface="Lucida Sans Unicode"/>
              </a:rPr>
              <a:t> </a:t>
            </a:r>
            <a:r>
              <a:rPr lang="ar-SY" sz="2700" b="1" dirty="0">
                <a:solidFill>
                  <a:srgbClr val="0000FF"/>
                </a:solidFill>
                <a:latin typeface="Lucida Sans Unicode"/>
              </a:rPr>
              <a:t>من أماكن الإنتاج إلى المستهلك بسرعة فائقة.</a:t>
            </a:r>
            <a:r>
              <a:rPr lang="en-US" sz="2700" b="1" dirty="0">
                <a:solidFill>
                  <a:srgbClr val="0000FF"/>
                </a:solidFill>
                <a:latin typeface="Lucida Sans Unicode"/>
                <a:cs typeface="Arial" pitchFamily="34" charset="0"/>
              </a:rPr>
              <a:t> </a:t>
            </a:r>
            <a:endParaRPr lang="ar-SY" sz="2700" b="1" dirty="0">
              <a:solidFill>
                <a:srgbClr val="0000FF"/>
              </a:solidFill>
              <a:latin typeface="Lucida Sans Unicode"/>
            </a:endParaRPr>
          </a:p>
          <a:p>
            <a:pPr marL="365125" lvl="0" indent="-255588" algn="just" fontAlgn="base">
              <a:spcBef>
                <a:spcPts val="400"/>
              </a:spcBef>
              <a:spcAft>
                <a:spcPct val="0"/>
              </a:spcAft>
              <a:buClr>
                <a:srgbClr val="2DA2BF"/>
              </a:buClr>
              <a:buSzPct val="68000"/>
              <a:buFont typeface="Wingdings 3" pitchFamily="18" charset="2"/>
              <a:buChar char=""/>
              <a:defRPr/>
            </a:pPr>
            <a:r>
              <a:rPr lang="ar-SY" sz="2700" b="1" i="1" u="sng" dirty="0" smtClean="0">
                <a:solidFill>
                  <a:srgbClr val="C00000"/>
                </a:solidFill>
                <a:latin typeface="Lucida Sans Unicode"/>
              </a:rPr>
              <a:t>يمكن توزيعها </a:t>
            </a:r>
            <a:r>
              <a:rPr lang="ar-SY" sz="2700" b="1" i="1" dirty="0" smtClean="0">
                <a:solidFill>
                  <a:srgbClr val="260DBB"/>
                </a:solidFill>
                <a:latin typeface="Lucida Sans Unicode"/>
              </a:rPr>
              <a:t>بكميات تتناسب مع الحاجة إليها ويمكن التحكم فيها بسهولة</a:t>
            </a:r>
            <a:r>
              <a:rPr lang="ar-SY" sz="2700" b="1" dirty="0" smtClean="0">
                <a:solidFill>
                  <a:srgbClr val="260DBB"/>
                </a:solidFill>
                <a:latin typeface="Lucida Sans Unicode"/>
              </a:rPr>
              <a:t>.</a:t>
            </a:r>
            <a:endParaRPr lang="ar-SY" sz="2700" b="1" dirty="0">
              <a:solidFill>
                <a:srgbClr val="260DBB"/>
              </a:solidFill>
              <a:latin typeface="Lucida Sans Unicode"/>
            </a:endParaRPr>
          </a:p>
          <a:p>
            <a:pPr marL="365125" lvl="0" indent="-255588" fontAlgn="base">
              <a:spcBef>
                <a:spcPts val="400"/>
              </a:spcBef>
              <a:spcAft>
                <a:spcPct val="0"/>
              </a:spcAft>
              <a:buClr>
                <a:srgbClr val="2DA2BF"/>
              </a:buClr>
              <a:buSzPct val="68000"/>
              <a:buFont typeface="Wingdings 3" pitchFamily="18" charset="2"/>
              <a:buChar char=""/>
              <a:defRPr/>
            </a:pPr>
            <a:r>
              <a:rPr lang="ar-SY" sz="2700" b="1" i="1" u="sng" dirty="0">
                <a:solidFill>
                  <a:srgbClr val="C00000"/>
                </a:solidFill>
                <a:latin typeface="Lucida Sans Unicode"/>
              </a:rPr>
              <a:t>صيانة</a:t>
            </a:r>
            <a:r>
              <a:rPr lang="ar-SY" sz="2700" b="1" i="1" u="sng" dirty="0">
                <a:solidFill>
                  <a:srgbClr val="C00000"/>
                </a:solidFill>
                <a:effectLst>
                  <a:outerShdw blurRad="38100" dist="38100" dir="2700000" algn="tl">
                    <a:srgbClr val="000000">
                      <a:alpha val="43137"/>
                    </a:srgbClr>
                  </a:outerShdw>
                </a:effectLst>
                <a:latin typeface="Lucida Sans Unicode"/>
              </a:rPr>
              <a:t> </a:t>
            </a:r>
            <a:r>
              <a:rPr lang="ar-SY" sz="2700" b="1" i="1" u="sng" dirty="0">
                <a:solidFill>
                  <a:srgbClr val="C00000"/>
                </a:solidFill>
                <a:latin typeface="Lucida Sans Unicode"/>
              </a:rPr>
              <a:t>الآلات</a:t>
            </a:r>
            <a:r>
              <a:rPr lang="ar-SY" sz="2700" b="1" i="1" u="sng" dirty="0">
                <a:solidFill>
                  <a:srgbClr val="C00000"/>
                </a:solidFill>
                <a:effectLst>
                  <a:outerShdw blurRad="38100" dist="38100" dir="2700000" algn="tl">
                    <a:srgbClr val="000000">
                      <a:alpha val="43137"/>
                    </a:srgbClr>
                  </a:outerShdw>
                </a:effectLst>
                <a:latin typeface="Lucida Sans Unicode"/>
              </a:rPr>
              <a:t> </a:t>
            </a:r>
            <a:r>
              <a:rPr lang="ar-SY" sz="2700" b="1" dirty="0">
                <a:solidFill>
                  <a:srgbClr val="0000FF"/>
                </a:solidFill>
                <a:latin typeface="Lucida Sans Unicode"/>
              </a:rPr>
              <a:t>والمعدات التي تدار بها أسهل وأقل تكلفة. </a:t>
            </a:r>
          </a:p>
          <a:p>
            <a:pPr marL="365125" lvl="0" indent="-255588" algn="just" fontAlgn="base">
              <a:spcBef>
                <a:spcPts val="400"/>
              </a:spcBef>
              <a:spcAft>
                <a:spcPct val="0"/>
              </a:spcAft>
              <a:buClr>
                <a:srgbClr val="2DA2BF"/>
              </a:buClr>
              <a:buSzPct val="68000"/>
              <a:buFont typeface="Wingdings 3" pitchFamily="18" charset="2"/>
              <a:buChar char=""/>
              <a:defRPr/>
            </a:pPr>
            <a:r>
              <a:rPr lang="ar-SY" sz="2700" b="1" u="sng" dirty="0" smtClean="0">
                <a:solidFill>
                  <a:srgbClr val="C00000"/>
                </a:solidFill>
                <a:latin typeface="Lucida Sans Unicode"/>
              </a:rPr>
              <a:t>السبب الرئيس في تطور الصناعات الإلكترونية والأساس </a:t>
            </a:r>
            <a:r>
              <a:rPr lang="ar-SY" sz="2700" b="1" u="sng" dirty="0">
                <a:solidFill>
                  <a:srgbClr val="C00000"/>
                </a:solidFill>
                <a:latin typeface="Lucida Sans Unicode"/>
              </a:rPr>
              <a:t>المادي </a:t>
            </a:r>
            <a:r>
              <a:rPr lang="ar-SY" sz="2700" b="1" dirty="0">
                <a:solidFill>
                  <a:srgbClr val="0000FF"/>
                </a:solidFill>
                <a:latin typeface="Lucida Sans Unicode"/>
              </a:rPr>
              <a:t>في تطور الحاسبات الإلكترونية.</a:t>
            </a:r>
            <a:r>
              <a:rPr lang="en-US" sz="2700" b="1" dirty="0">
                <a:solidFill>
                  <a:srgbClr val="0000FF"/>
                </a:solidFill>
                <a:latin typeface="Lucida Sans Unicode"/>
                <a:cs typeface="Arial" pitchFamily="34" charset="0"/>
              </a:rPr>
              <a:t> </a:t>
            </a:r>
            <a:endParaRPr lang="ar-SY" sz="2700" b="1" dirty="0">
              <a:solidFill>
                <a:srgbClr val="0000FF"/>
              </a:solidFill>
              <a:latin typeface="Lucida Sans Unicode"/>
            </a:endParaRPr>
          </a:p>
          <a:p>
            <a:pPr marL="365125" lvl="0" indent="-255588" algn="just" fontAlgn="base">
              <a:spcBef>
                <a:spcPts val="400"/>
              </a:spcBef>
              <a:spcAft>
                <a:spcPct val="0"/>
              </a:spcAft>
              <a:buClr>
                <a:srgbClr val="2DA2BF"/>
              </a:buClr>
              <a:buSzPct val="68000"/>
              <a:buFont typeface="Wingdings 3" pitchFamily="18" charset="2"/>
              <a:buChar char=""/>
              <a:defRPr/>
            </a:pPr>
            <a:r>
              <a:rPr lang="ar-SY" sz="2700" b="1" dirty="0" smtClean="0">
                <a:solidFill>
                  <a:srgbClr val="0000FF"/>
                </a:solidFill>
                <a:latin typeface="Lucida Sans Unicode"/>
              </a:rPr>
              <a:t>أسهمت في تحرير بعص الصناعات من قيود التوطن إلى جانب مصادر الطاقة الأخرى ( الألمنيوم – النحاس – الورق )</a:t>
            </a:r>
            <a:endParaRPr lang="en-US" sz="2700" b="1" dirty="0">
              <a:solidFill>
                <a:srgbClr val="0000FF"/>
              </a:solidFill>
              <a:latin typeface="Lucida Sans Unicode"/>
              <a:cs typeface="Arial" pitchFamily="34" charset="0"/>
            </a:endParaRPr>
          </a:p>
          <a:p>
            <a:pPr marL="0" indent="0">
              <a:buNone/>
            </a:pPr>
            <a:endParaRPr lang="ar-SA" dirty="0"/>
          </a:p>
        </p:txBody>
      </p:sp>
    </p:spTree>
    <p:extLst>
      <p:ext uri="{BB962C8B-B14F-4D97-AF65-F5344CB8AC3E}">
        <p14:creationId xmlns:p14="http://schemas.microsoft.com/office/powerpoint/2010/main" val="4163771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marL="0" lvl="0" indent="0" algn="just" fontAlgn="base">
              <a:lnSpc>
                <a:spcPct val="90000"/>
              </a:lnSpc>
              <a:spcBef>
                <a:spcPts val="400"/>
              </a:spcBef>
              <a:spcAft>
                <a:spcPct val="0"/>
              </a:spcAft>
              <a:buClr>
                <a:srgbClr val="2DA2BF"/>
              </a:buClr>
              <a:buSzPct val="68000"/>
              <a:buNone/>
              <a:defRPr/>
            </a:pPr>
            <a:r>
              <a:rPr lang="ar-SY" b="1" i="1" u="sng" dirty="0" smtClean="0">
                <a:solidFill>
                  <a:srgbClr val="C00000"/>
                </a:solidFill>
                <a:latin typeface="Lucida Sans Unicode"/>
                <a:cs typeface="mohammad bold art 1" pitchFamily="2" charset="-78"/>
              </a:rPr>
              <a:t>عيوبها</a:t>
            </a:r>
          </a:p>
          <a:p>
            <a:pPr marL="609600" lvl="0" indent="-609600" algn="just" fontAlgn="base">
              <a:lnSpc>
                <a:spcPct val="90000"/>
              </a:lnSpc>
              <a:spcBef>
                <a:spcPts val="400"/>
              </a:spcBef>
              <a:spcAft>
                <a:spcPct val="0"/>
              </a:spcAft>
              <a:buClr>
                <a:srgbClr val="2DA2BF"/>
              </a:buClr>
              <a:buSzPct val="68000"/>
              <a:buFont typeface="Wingdings 3" pitchFamily="18" charset="2"/>
              <a:buChar char=""/>
              <a:defRPr/>
            </a:pPr>
            <a:r>
              <a:rPr lang="ar-SY" sz="2700" b="1" i="1" u="sng" dirty="0" smtClean="0">
                <a:solidFill>
                  <a:srgbClr val="C00000"/>
                </a:solidFill>
                <a:effectLst>
                  <a:outerShdw blurRad="38100" dist="38100" dir="2700000" algn="tl">
                    <a:srgbClr val="000000">
                      <a:alpha val="43137"/>
                    </a:srgbClr>
                  </a:outerShdw>
                </a:effectLst>
                <a:latin typeface="Lucida Sans Unicode"/>
              </a:rPr>
              <a:t>عدم </a:t>
            </a:r>
            <a:r>
              <a:rPr lang="ar-SY" sz="2700" b="1" i="1" u="sng" dirty="0">
                <a:solidFill>
                  <a:srgbClr val="C00000"/>
                </a:solidFill>
                <a:effectLst>
                  <a:outerShdw blurRad="38100" dist="38100" dir="2700000" algn="tl">
                    <a:srgbClr val="000000">
                      <a:alpha val="43137"/>
                    </a:srgbClr>
                  </a:outerShdw>
                </a:effectLst>
                <a:latin typeface="Lucida Sans Unicode"/>
              </a:rPr>
              <a:t>القدرة على تخزينها</a:t>
            </a:r>
            <a:r>
              <a:rPr lang="ar-SY" sz="2700" b="1" dirty="0">
                <a:solidFill>
                  <a:srgbClr val="0000FF"/>
                </a:solidFill>
                <a:latin typeface="Lucida Sans Unicode"/>
              </a:rPr>
              <a:t>، </a:t>
            </a:r>
            <a:r>
              <a:rPr lang="ar-SY" sz="2700" b="1" u="sng" dirty="0">
                <a:solidFill>
                  <a:srgbClr val="0000FF"/>
                </a:solidFill>
                <a:latin typeface="Lucida Sans Unicode"/>
              </a:rPr>
              <a:t>وهي ميزة سلبية عند البعض </a:t>
            </a:r>
            <a:r>
              <a:rPr lang="ar-SY" sz="2700" b="1" dirty="0">
                <a:solidFill>
                  <a:srgbClr val="0000FF"/>
                </a:solidFill>
                <a:latin typeface="Lucida Sans Unicode"/>
              </a:rPr>
              <a:t>وإيجابية عند البعض الآخر، ذلك أن الإنتاج هنا يجب أن يكون حسب الطلب ومن ثم فإنها ليست بحاجة إلى مساحات واسعة تبنى عليها الخزانات والمستودعات وهذه ميزة إيجابية، بينما لا يمكن تخزين كميات إضافية لمواجهة حالات الطوارئ وهذه ميزة سلبية.</a:t>
            </a:r>
          </a:p>
          <a:p>
            <a:pPr marL="609600" lvl="0" indent="-609600" algn="just" fontAlgn="base">
              <a:lnSpc>
                <a:spcPct val="90000"/>
              </a:lnSpc>
              <a:spcBef>
                <a:spcPts val="400"/>
              </a:spcBef>
              <a:spcAft>
                <a:spcPct val="0"/>
              </a:spcAft>
              <a:buClr>
                <a:srgbClr val="2DA2BF"/>
              </a:buClr>
              <a:buSzPct val="68000"/>
              <a:buFont typeface="Wingdings 3" pitchFamily="18" charset="2"/>
              <a:buChar char=""/>
              <a:defRPr/>
            </a:pPr>
            <a:r>
              <a:rPr lang="ar-SY" sz="2700" b="1" dirty="0">
                <a:solidFill>
                  <a:srgbClr val="0000FF"/>
                </a:solidFill>
                <a:latin typeface="Lucida Sans Unicode"/>
              </a:rPr>
              <a:t>يتطلب نقل الكهرباء </a:t>
            </a:r>
            <a:r>
              <a:rPr lang="ar-SY" sz="2700" b="1" i="1" u="sng" dirty="0">
                <a:solidFill>
                  <a:srgbClr val="C00000"/>
                </a:solidFill>
                <a:effectLst>
                  <a:outerShdw blurRad="38100" dist="38100" dir="2700000" algn="tl">
                    <a:srgbClr val="000000">
                      <a:alpha val="43137"/>
                    </a:srgbClr>
                  </a:outerShdw>
                </a:effectLst>
                <a:latin typeface="Lucida Sans Unicode"/>
              </a:rPr>
              <a:t>وجود نظام خاص </a:t>
            </a:r>
            <a:r>
              <a:rPr lang="ar-SY" sz="2700" b="1" dirty="0">
                <a:solidFill>
                  <a:srgbClr val="0000FF"/>
                </a:solidFill>
                <a:latin typeface="Lucida Sans Unicode"/>
              </a:rPr>
              <a:t>كإقامة محطات التحويل والتقوية على امتداد خطوطها خاصة في المسافات الطويلة.</a:t>
            </a:r>
            <a:endParaRPr lang="en-US" sz="2700" b="1" dirty="0">
              <a:solidFill>
                <a:srgbClr val="0000FF"/>
              </a:solidFill>
              <a:latin typeface="Lucida Sans Unicode"/>
              <a:cs typeface="Arial" pitchFamily="34" charset="0"/>
            </a:endParaRPr>
          </a:p>
          <a:p>
            <a:pPr marL="609600" lvl="0" indent="-609600" algn="just" fontAlgn="base">
              <a:spcBef>
                <a:spcPts val="400"/>
              </a:spcBef>
              <a:spcAft>
                <a:spcPct val="0"/>
              </a:spcAft>
              <a:buClr>
                <a:srgbClr val="2DA2BF"/>
              </a:buClr>
              <a:buSzPct val="68000"/>
              <a:buFont typeface="Wingdings 3" pitchFamily="18" charset="2"/>
              <a:buChar char=""/>
              <a:defRPr/>
            </a:pPr>
            <a:r>
              <a:rPr lang="ar-SY" sz="2700" b="1" dirty="0">
                <a:solidFill>
                  <a:srgbClr val="0000FF"/>
                </a:solidFill>
                <a:latin typeface="Lucida Sans Unicode"/>
              </a:rPr>
              <a:t>تتزايد </a:t>
            </a:r>
            <a:r>
              <a:rPr lang="ar-SY" sz="2700" b="1" i="1" u="sng" dirty="0">
                <a:solidFill>
                  <a:srgbClr val="C00000"/>
                </a:solidFill>
                <a:effectLst>
                  <a:outerShdw blurRad="38100" dist="38100" dir="2700000" algn="tl">
                    <a:srgbClr val="000000">
                      <a:alpha val="43137"/>
                    </a:srgbClr>
                  </a:outerShdw>
                </a:effectLst>
                <a:latin typeface="Lucida Sans Unicode"/>
              </a:rPr>
              <a:t>نسبة الفاقد بازدياد </a:t>
            </a:r>
            <a:r>
              <a:rPr lang="ar-SY" sz="2700" b="1" dirty="0">
                <a:solidFill>
                  <a:srgbClr val="0000FF"/>
                </a:solidFill>
                <a:latin typeface="Lucida Sans Unicode"/>
              </a:rPr>
              <a:t>المسافة وترتفع تكاليفها بزيادة المسافة أيضاً.</a:t>
            </a:r>
          </a:p>
          <a:p>
            <a:pPr marL="609600" lvl="0" indent="-609600" algn="just" fontAlgn="base">
              <a:spcBef>
                <a:spcPts val="400"/>
              </a:spcBef>
              <a:spcAft>
                <a:spcPct val="0"/>
              </a:spcAft>
              <a:buClr>
                <a:srgbClr val="2DA2BF"/>
              </a:buClr>
              <a:buSzPct val="68000"/>
              <a:buFont typeface="Wingdings 3" pitchFamily="18" charset="2"/>
              <a:buChar char=""/>
              <a:defRPr/>
            </a:pPr>
            <a:r>
              <a:rPr lang="ar-SY" sz="2700" b="1" dirty="0">
                <a:solidFill>
                  <a:srgbClr val="0000FF"/>
                </a:solidFill>
                <a:latin typeface="Lucida Sans Unicode"/>
              </a:rPr>
              <a:t>إقامة مشروعات توليد الكهرباء من المياه الجارية </a:t>
            </a:r>
            <a:r>
              <a:rPr lang="ar-SY" sz="2700" b="1" i="1" u="sng" dirty="0">
                <a:solidFill>
                  <a:srgbClr val="C00000"/>
                </a:solidFill>
                <a:effectLst>
                  <a:outerShdw blurRad="38100" dist="38100" dir="2700000" algn="tl">
                    <a:srgbClr val="000000">
                      <a:alpha val="43137"/>
                    </a:srgbClr>
                  </a:outerShdw>
                </a:effectLst>
                <a:latin typeface="Lucida Sans Unicode"/>
              </a:rPr>
              <a:t>تحتاج إلى رؤوس أموال ضخمة.</a:t>
            </a:r>
            <a:r>
              <a:rPr lang="en-US" sz="2700" b="1" i="1" u="sng" dirty="0">
                <a:solidFill>
                  <a:srgbClr val="C00000"/>
                </a:solidFill>
                <a:effectLst>
                  <a:outerShdw blurRad="38100" dist="38100" dir="2700000" algn="tl">
                    <a:srgbClr val="000000">
                      <a:alpha val="43137"/>
                    </a:srgbClr>
                  </a:outerShdw>
                </a:effectLst>
                <a:latin typeface="Lucida Sans Unicode"/>
                <a:cs typeface="Arial" pitchFamily="34" charset="0"/>
              </a:rPr>
              <a:t> </a:t>
            </a:r>
          </a:p>
          <a:p>
            <a:endParaRPr lang="ar-SA" dirty="0"/>
          </a:p>
        </p:txBody>
      </p:sp>
    </p:spTree>
    <p:extLst>
      <p:ext uri="{BB962C8B-B14F-4D97-AF65-F5344CB8AC3E}">
        <p14:creationId xmlns:p14="http://schemas.microsoft.com/office/powerpoint/2010/main" val="3338926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ar-SA" sz="3000" b="1" dirty="0">
                <a:solidFill>
                  <a:srgbClr val="C00000"/>
                </a:solidFill>
                <a:cs typeface="mohammad bold art 1" pitchFamily="2" charset="-78"/>
              </a:rPr>
              <a:t>مصادر إنتاج الطاقة الكهربائية</a:t>
            </a:r>
            <a:r>
              <a:rPr lang="ar-SA" sz="3000" b="1" dirty="0" smtClean="0">
                <a:solidFill>
                  <a:srgbClr val="C00000"/>
                </a:solidFill>
                <a:cs typeface="mohammad bold art 1" pitchFamily="2" charset="-78"/>
              </a:rPr>
              <a:t>.</a:t>
            </a:r>
            <a:endParaRPr lang="ar-SY" sz="3000" b="1" dirty="0" smtClean="0">
              <a:solidFill>
                <a:srgbClr val="C00000"/>
              </a:solidFill>
              <a:cs typeface="mohammad bold art 1" pitchFamily="2" charset="-78"/>
            </a:endParaRPr>
          </a:p>
          <a:p>
            <a:pPr lvl="0" algn="justLow">
              <a:buFont typeface="+mj-lt"/>
              <a:buAutoNum type="arabicPeriod"/>
            </a:pPr>
            <a:r>
              <a:rPr lang="ar-SA" sz="2400" b="1" u="sng" dirty="0">
                <a:solidFill>
                  <a:srgbClr val="7030A0"/>
                </a:solidFill>
                <a:latin typeface="Times New Roman"/>
                <a:ea typeface="Times New Roman"/>
              </a:rPr>
              <a:t>الطاقة </a:t>
            </a:r>
            <a:r>
              <a:rPr lang="ar-SA" sz="2400" b="1" u="sng" dirty="0" smtClean="0">
                <a:solidFill>
                  <a:srgbClr val="7030A0"/>
                </a:solidFill>
                <a:latin typeface="Times New Roman"/>
                <a:ea typeface="Times New Roman"/>
              </a:rPr>
              <a:t>الكهرومائية: </a:t>
            </a:r>
            <a:r>
              <a:rPr lang="ar-SA" sz="2400" b="1" dirty="0">
                <a:latin typeface="Times New Roman"/>
                <a:ea typeface="Times New Roman"/>
              </a:rPr>
              <a:t>وهي الكهرباء المولدة من المياه الجارية والسدود التي تقام عليها، وتساهم بنحو 15.9% من إجمالي الكهرباء </a:t>
            </a:r>
            <a:r>
              <a:rPr lang="en-US" sz="2400" b="1" dirty="0" smtClean="0">
                <a:latin typeface="Times New Roman"/>
                <a:ea typeface="Times New Roman"/>
              </a:rPr>
              <a:t>2008</a:t>
            </a:r>
            <a:r>
              <a:rPr lang="ar-SA" sz="2400" b="1" dirty="0" smtClean="0">
                <a:latin typeface="Times New Roman"/>
                <a:ea typeface="Times New Roman"/>
              </a:rPr>
              <a:t>.</a:t>
            </a:r>
            <a:endParaRPr lang="en-US" sz="2400" b="1" dirty="0">
              <a:latin typeface="Times New Roman"/>
              <a:ea typeface="Times New Roman"/>
            </a:endParaRPr>
          </a:p>
          <a:p>
            <a:pPr lvl="0" algn="justLow">
              <a:buFont typeface="+mj-lt"/>
              <a:buAutoNum type="arabicPeriod"/>
            </a:pPr>
            <a:r>
              <a:rPr lang="ar-SA" sz="2400" b="1" u="sng" dirty="0">
                <a:solidFill>
                  <a:srgbClr val="7030A0"/>
                </a:solidFill>
                <a:latin typeface="Times New Roman"/>
                <a:ea typeface="Times New Roman"/>
              </a:rPr>
              <a:t>الكهرباء </a:t>
            </a:r>
            <a:r>
              <a:rPr lang="ar-SA" sz="2400" b="1" u="sng" dirty="0" smtClean="0">
                <a:solidFill>
                  <a:srgbClr val="7030A0"/>
                </a:solidFill>
                <a:latin typeface="Times New Roman"/>
                <a:ea typeface="Times New Roman"/>
              </a:rPr>
              <a:t>الحرارية</a:t>
            </a:r>
            <a:r>
              <a:rPr lang="en-US" sz="2400" b="1" u="sng" dirty="0" smtClean="0">
                <a:solidFill>
                  <a:srgbClr val="7030A0"/>
                </a:solidFill>
                <a:latin typeface="Traditional Arabic"/>
                <a:ea typeface="Times New Roman"/>
              </a:rPr>
              <a:t> </a:t>
            </a:r>
            <a:r>
              <a:rPr lang="ar-SA" sz="2400" b="1" dirty="0">
                <a:latin typeface="Traditional Arabic"/>
                <a:ea typeface="Times New Roman"/>
              </a:rPr>
              <a:t>:</a:t>
            </a:r>
            <a:r>
              <a:rPr lang="ar-SA" sz="2400" b="1" dirty="0">
                <a:latin typeface="Times New Roman"/>
                <a:ea typeface="Times New Roman"/>
              </a:rPr>
              <a:t> هي الكهرباء التي يُعتمد في توليدها على مصادر أخرى كالفحم والنفط والغاز، تتميز بانخفاض تكاليف بناء محطاتها وسرعة إنجازها وسعة انتشارها في العالم، وإمكانية إقامتها وسط مناطق الاستهلاك، كما يسهل التحكم في حجمها وطاقتها وإنتاجها </a:t>
            </a:r>
            <a:r>
              <a:rPr lang="ar-SA" sz="2400" b="1" dirty="0" smtClean="0">
                <a:latin typeface="Times New Roman"/>
                <a:ea typeface="Times New Roman"/>
              </a:rPr>
              <a:t> </a:t>
            </a:r>
            <a:r>
              <a:rPr lang="ar-SA" sz="2400" b="1" dirty="0">
                <a:latin typeface="Times New Roman"/>
                <a:ea typeface="Times New Roman"/>
              </a:rPr>
              <a:t>تساهم </a:t>
            </a:r>
            <a:r>
              <a:rPr lang="ar-SA" sz="2400" b="1" dirty="0" smtClean="0">
                <a:latin typeface="Times New Roman"/>
                <a:ea typeface="Times New Roman"/>
              </a:rPr>
              <a:t> </a:t>
            </a:r>
            <a:r>
              <a:rPr lang="ar-SA" sz="2400" b="1" dirty="0">
                <a:latin typeface="Times New Roman"/>
                <a:ea typeface="Times New Roman"/>
              </a:rPr>
              <a:t>( 67.8 % ). </a:t>
            </a:r>
            <a:endParaRPr lang="en-US" sz="2400" b="1" dirty="0">
              <a:latin typeface="Times New Roman"/>
              <a:ea typeface="Times New Roman"/>
            </a:endParaRPr>
          </a:p>
          <a:p>
            <a:pPr lvl="0" algn="justLow">
              <a:buFont typeface="+mj-lt"/>
              <a:buAutoNum type="arabicPeriod"/>
            </a:pPr>
            <a:r>
              <a:rPr lang="ar-SA" sz="2400" b="1" u="sng" dirty="0">
                <a:solidFill>
                  <a:srgbClr val="7030A0"/>
                </a:solidFill>
                <a:latin typeface="Times New Roman"/>
                <a:ea typeface="Times New Roman"/>
              </a:rPr>
              <a:t>الكهرباء </a:t>
            </a:r>
            <a:r>
              <a:rPr lang="ar-SA" sz="2400" b="1" u="sng" dirty="0" smtClean="0">
                <a:solidFill>
                  <a:srgbClr val="7030A0"/>
                </a:solidFill>
                <a:latin typeface="Times New Roman"/>
                <a:ea typeface="Times New Roman"/>
              </a:rPr>
              <a:t>النووية: </a:t>
            </a:r>
            <a:r>
              <a:rPr lang="ar-SA" sz="2400" b="1" dirty="0">
                <a:latin typeface="Times New Roman"/>
                <a:ea typeface="Times New Roman"/>
              </a:rPr>
              <a:t>ت</a:t>
            </a:r>
            <a:r>
              <a:rPr lang="ar-SA" sz="2400" b="1" dirty="0" smtClean="0">
                <a:latin typeface="Times New Roman"/>
                <a:ea typeface="Times New Roman"/>
              </a:rPr>
              <a:t>ساهم </a:t>
            </a:r>
            <a:r>
              <a:rPr lang="ar-SA" sz="2400" b="1" dirty="0">
                <a:latin typeface="Times New Roman"/>
                <a:ea typeface="Times New Roman"/>
              </a:rPr>
              <a:t>بنحو 13.5% </a:t>
            </a:r>
            <a:r>
              <a:rPr lang="ar-SA" sz="2400" b="1" dirty="0" smtClean="0">
                <a:latin typeface="Times New Roman"/>
                <a:ea typeface="Times New Roman"/>
              </a:rPr>
              <a:t>، </a:t>
            </a:r>
            <a:r>
              <a:rPr lang="ar-SA" sz="2400" b="1" dirty="0">
                <a:latin typeface="Times New Roman"/>
                <a:ea typeface="Times New Roman"/>
              </a:rPr>
              <a:t>يعيبها خطـورة التعامل معها ومساهمتها في تلويث البيئة وحاجتها إلى كميات كبيرة من الماء (30-40 ) مليون غالون يومياً.</a:t>
            </a:r>
            <a:endParaRPr lang="en-US" sz="2400" b="1" dirty="0">
              <a:latin typeface="Times New Roman"/>
              <a:ea typeface="Times New Roman"/>
            </a:endParaRPr>
          </a:p>
          <a:p>
            <a:pPr lvl="0" algn="justLow">
              <a:buFont typeface="+mj-lt"/>
              <a:buAutoNum type="arabicPeriod"/>
            </a:pPr>
            <a:r>
              <a:rPr lang="ar-SA" sz="2400" b="1" u="sng" dirty="0">
                <a:solidFill>
                  <a:srgbClr val="7030A0"/>
                </a:solidFill>
                <a:latin typeface="Times New Roman"/>
                <a:ea typeface="Times New Roman"/>
              </a:rPr>
              <a:t>الكهرباء المولدة من الظاهرات الطبيعية </a:t>
            </a:r>
            <a:r>
              <a:rPr lang="ar-SA" sz="2400" b="1" dirty="0">
                <a:latin typeface="Times New Roman"/>
                <a:ea typeface="Times New Roman"/>
              </a:rPr>
              <a:t>كالشمس والرياح وطاقة البحار </a:t>
            </a:r>
            <a:r>
              <a:rPr lang="ar-SA" sz="2400" b="1" dirty="0" smtClean="0">
                <a:latin typeface="Times New Roman"/>
                <a:ea typeface="Times New Roman"/>
              </a:rPr>
              <a:t>والمحيطات( </a:t>
            </a:r>
            <a:r>
              <a:rPr lang="ar-SA" sz="2400" b="1" dirty="0">
                <a:latin typeface="Times New Roman"/>
                <a:ea typeface="Times New Roman"/>
              </a:rPr>
              <a:t>المد  والجزر، والأمواج،  والتيارات  البحرية  وغيرها )، والطاقة الباطنية. وطاقة الكتلة الحية، تساهم بقدر ضئيل من هيكل الطاقة العالمية 2.8% ).</a:t>
            </a:r>
            <a:endParaRPr lang="en-US" sz="2400" b="1" dirty="0">
              <a:latin typeface="Times New Roman"/>
              <a:ea typeface="Times New Roman"/>
            </a:endParaRPr>
          </a:p>
          <a:p>
            <a:pPr marL="0" indent="0">
              <a:buNone/>
            </a:pPr>
            <a:endParaRPr lang="en-US" sz="3000" dirty="0">
              <a:solidFill>
                <a:srgbClr val="C00000"/>
              </a:solidFill>
              <a:cs typeface="mohammad bold art 1" pitchFamily="2" charset="-78"/>
            </a:endParaRPr>
          </a:p>
          <a:p>
            <a:endParaRPr lang="ar-SA" dirty="0"/>
          </a:p>
        </p:txBody>
      </p:sp>
    </p:spTree>
    <p:extLst>
      <p:ext uri="{BB962C8B-B14F-4D97-AF65-F5344CB8AC3E}">
        <p14:creationId xmlns:p14="http://schemas.microsoft.com/office/powerpoint/2010/main" val="1475143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2"/>
          <p:cNvGraphicFramePr>
            <a:graphicFrameLocks noGrp="1"/>
          </p:cNvGraphicFramePr>
          <p:nvPr>
            <p:ph idx="1"/>
            <p:extLst>
              <p:ext uri="{D42A27DB-BD31-4B8C-83A1-F6EECF244321}">
                <p14:modId xmlns:p14="http://schemas.microsoft.com/office/powerpoint/2010/main" val="253712212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مستطيل 4"/>
          <p:cNvSpPr/>
          <p:nvPr/>
        </p:nvSpPr>
        <p:spPr>
          <a:xfrm>
            <a:off x="1840329" y="764704"/>
            <a:ext cx="5840061" cy="523220"/>
          </a:xfrm>
          <a:prstGeom prst="rect">
            <a:avLst/>
          </a:prstGeom>
        </p:spPr>
        <p:txBody>
          <a:bodyPr wrap="none">
            <a:spAutoFit/>
          </a:bodyPr>
          <a:lstStyle/>
          <a:p>
            <a:pPr algn="ctr"/>
            <a:r>
              <a:rPr lang="ar-SY" sz="2800" b="1" dirty="0" smtClean="0">
                <a:effectLst/>
                <a:latin typeface="Times New Roman"/>
                <a:ea typeface="Times New Roman"/>
                <a:cs typeface="Traditional Arabic"/>
              </a:rPr>
              <a:t>التوزع النسبي لإنتاج الكهرباء حسب المصدر لعام 2010</a:t>
            </a:r>
            <a:endParaRPr lang="en-US" sz="2400" dirty="0">
              <a:effectLst/>
              <a:latin typeface="Times New Roman"/>
              <a:ea typeface="Times New Roman"/>
            </a:endParaRPr>
          </a:p>
        </p:txBody>
      </p:sp>
    </p:spTree>
    <p:extLst>
      <p:ext uri="{BB962C8B-B14F-4D97-AF65-F5344CB8AC3E}">
        <p14:creationId xmlns:p14="http://schemas.microsoft.com/office/powerpoint/2010/main" val="4021387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548680"/>
            <a:ext cx="8784976" cy="5544616"/>
          </a:xfrm>
        </p:spPr>
        <p:txBody>
          <a:bodyPr/>
          <a:lstStyle/>
          <a:p>
            <a:r>
              <a:rPr lang="ar-SA" sz="3000" b="1" dirty="0">
                <a:solidFill>
                  <a:srgbClr val="C00000"/>
                </a:solidFill>
                <a:cs typeface="mohammad bold art 1" pitchFamily="2" charset="-78"/>
              </a:rPr>
              <a:t>إنتاج العالم من الطاقة </a:t>
            </a:r>
            <a:r>
              <a:rPr lang="ar-SA" sz="3000" b="1" dirty="0" smtClean="0">
                <a:solidFill>
                  <a:srgbClr val="C00000"/>
                </a:solidFill>
                <a:cs typeface="mohammad bold art 1" pitchFamily="2" charset="-78"/>
              </a:rPr>
              <a:t>الكهربائية</a:t>
            </a:r>
            <a:endParaRPr lang="en-US" sz="3000" dirty="0" smtClean="0">
              <a:solidFill>
                <a:srgbClr val="C00000"/>
              </a:solidFill>
              <a:cs typeface="mohammad bold art 1" pitchFamily="2" charset="-78"/>
            </a:endParaRPr>
          </a:p>
          <a:p>
            <a:r>
              <a:rPr lang="ar-SY" sz="2400" b="1" dirty="0" smtClean="0"/>
              <a:t>تنتج في جميع دول العالم + هناك ارتباط بين مستوى التطور  وكمية الكهرباء</a:t>
            </a:r>
          </a:p>
          <a:p>
            <a:pPr algn="just"/>
            <a:r>
              <a:rPr lang="ar-SA" sz="2400" b="1" dirty="0"/>
              <a:t>تحتل قارة </a:t>
            </a:r>
            <a:r>
              <a:rPr lang="ar-SA" sz="2400" b="1" dirty="0">
                <a:solidFill>
                  <a:srgbClr val="FF0000"/>
                </a:solidFill>
              </a:rPr>
              <a:t>آسيا المركز الأول </a:t>
            </a:r>
            <a:r>
              <a:rPr lang="ar-SA" sz="2400" b="1" dirty="0"/>
              <a:t>في إنتاج الطاقة الكهربائية، حيث تنتج نحو 41.2% من إنتاج العالم، ويتركز ما يقارب من نصف إنتاج القارة في </a:t>
            </a:r>
            <a:r>
              <a:rPr lang="ar-SA" sz="2400" b="1" dirty="0">
                <a:solidFill>
                  <a:srgbClr val="FF0000"/>
                </a:solidFill>
              </a:rPr>
              <a:t>الصين </a:t>
            </a:r>
            <a:r>
              <a:rPr lang="ar-SA" sz="2400" b="1" dirty="0"/>
              <a:t>التي تنتج نحو 47.5% من الإنتاج الآسيوي ولكنها تتراجع إلى المركز الثاني على مستوى العالم بإنتاج نحو 19.6% من الإنتاج العالمي، وتعد </a:t>
            </a:r>
            <a:r>
              <a:rPr lang="ar-SA" sz="2400" b="1" dirty="0">
                <a:solidFill>
                  <a:srgbClr val="FF0000"/>
                </a:solidFill>
              </a:rPr>
              <a:t>اليابان</a:t>
            </a:r>
            <a:r>
              <a:rPr lang="ar-SA" sz="2400" b="1" dirty="0"/>
              <a:t> أيضاً من أبرز منتجي الكهرباء على مستوى العالم فهي تنتج نحو 12% من إنتاج آسيا وتحتل المركز الثاني على مستوى القارة، و5% من الإنتاج العالمي وتحتل المركز الثالث</a:t>
            </a:r>
            <a:r>
              <a:rPr lang="ar-SA" sz="2400" b="1" dirty="0" smtClean="0"/>
              <a:t>.</a:t>
            </a:r>
            <a:endParaRPr lang="ar-SY" sz="2400" b="1" dirty="0" smtClean="0"/>
          </a:p>
          <a:p>
            <a:pPr algn="just"/>
            <a:r>
              <a:rPr lang="ar-SA" sz="2400" b="1" dirty="0"/>
              <a:t>تأني قارة أوربا بالمركز الثاني بعد آسيا بإنتاج 24% من الإنتاج العالمي من الكهرباء، وفي مقدمة الدول الأوربية تأتي </a:t>
            </a:r>
            <a:r>
              <a:rPr lang="ar-SA" sz="2400" b="1" dirty="0">
                <a:solidFill>
                  <a:srgbClr val="FF0000"/>
                </a:solidFill>
              </a:rPr>
              <a:t>روسيا</a:t>
            </a:r>
            <a:r>
              <a:rPr lang="ar-SA" sz="2400" b="1" dirty="0"/>
              <a:t> الاتحادية التي تنتج نحو 20.6% من إنتاج أوربا، ولكنها تتراجع إلى المركز الرابع على مستوى العالم بإنتاج نحو4.9% من كهرباء العالم، وتبرز كل </a:t>
            </a:r>
            <a:r>
              <a:rPr lang="ar-SA" sz="2400" b="1" dirty="0">
                <a:solidFill>
                  <a:srgbClr val="FF0000"/>
                </a:solidFill>
              </a:rPr>
              <a:t>من ألمانيا وفرنسا </a:t>
            </a:r>
            <a:r>
              <a:rPr lang="ar-SA" sz="2400" b="1" dirty="0"/>
              <a:t>في المركزين الثاني والثالث بين الدول الأوربية بإنتاج 12.3% و 10.5% من إنتاج القارة.</a:t>
            </a:r>
            <a:endParaRPr lang="en-US" sz="2400" b="1" dirty="0"/>
          </a:p>
          <a:p>
            <a:pPr algn="just"/>
            <a:endParaRPr lang="en-US" sz="2400" b="1" dirty="0" smtClean="0"/>
          </a:p>
        </p:txBody>
      </p:sp>
    </p:spTree>
    <p:extLst>
      <p:ext uri="{BB962C8B-B14F-4D97-AF65-F5344CB8AC3E}">
        <p14:creationId xmlns:p14="http://schemas.microsoft.com/office/powerpoint/2010/main" val="1799190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80728"/>
            <a:ext cx="8229600" cy="4929411"/>
          </a:xfrm>
        </p:spPr>
        <p:txBody>
          <a:bodyPr/>
          <a:lstStyle/>
          <a:p>
            <a:pPr algn="just"/>
            <a:r>
              <a:rPr lang="ar-SA" sz="2400" b="1" dirty="0"/>
              <a:t>تحتل أمريكا الشمالية المركز الثالث بين القارات بإنتاج 23.5% من كهرباء العالم، وتأتي </a:t>
            </a:r>
            <a:r>
              <a:rPr lang="ar-SA" sz="2400" b="1" dirty="0">
                <a:solidFill>
                  <a:srgbClr val="FF0000"/>
                </a:solidFill>
              </a:rPr>
              <a:t>الولايات المتحدة الأمريكية في </a:t>
            </a:r>
            <a:r>
              <a:rPr lang="ar-SA" sz="2400" b="1" dirty="0"/>
              <a:t>مقدمة دول العالم بإنتاج واستهلاك الكهرباء، فهي تنتج نحو خمس كهرباء العالم ( 20.5% ) وأكثر من أربعة أخماس أمريكا الشمالية ( 87.5% )، وهذا أبرز مؤشر على قوة الاقتصاد الأمريكي ومدى التطور والتقدم العلمي والتكنولوجي وارتفاع مستوى الدخل والمعيشة في الولايات المتحدة مقارنة مع بقية دول العالم.</a:t>
            </a:r>
            <a:endParaRPr lang="en-US" sz="2400" b="1" dirty="0"/>
          </a:p>
          <a:p>
            <a:pPr algn="just"/>
            <a:r>
              <a:rPr lang="ar-SY" sz="2400" b="1" dirty="0"/>
              <a:t>مما تقدم نجد أن القارات الثلاث التي تشكل العالم المتقدم أو ما يمسى بعالم الشمال تنتج نحو 88.7% من إجمالي كهرباء العالم، فيما ينتج عالم الجنوب الذي يتألف من قارات أمريكا الوسطى والجنوبية وإفريقيا وأوقيانوسيا </a:t>
            </a:r>
            <a:r>
              <a:rPr lang="ar-SY" sz="2400" b="1" dirty="0" smtClean="0"/>
              <a:t>          ( </a:t>
            </a:r>
            <a:r>
              <a:rPr lang="ar-SY" sz="2400" b="1" dirty="0"/>
              <a:t>أستراليا وعالم المحيط الهادي ) والذي تشكل دوله معظم الدول النامية والمتخلفة، ينتج أقل من 12% من كهرباء العالم، موزعة على القارات الثلاث حسب النسب الآتية: 6.3% لأمريكا الوسطى والجنوبية و3.5% لإفريقيا و1.5% لأوقيانوسيا.</a:t>
            </a:r>
            <a:endParaRPr lang="en-US" sz="2400" b="1" dirty="0"/>
          </a:p>
          <a:p>
            <a:endParaRPr lang="ar-SA" dirty="0"/>
          </a:p>
        </p:txBody>
      </p:sp>
    </p:spTree>
    <p:extLst>
      <p:ext uri="{BB962C8B-B14F-4D97-AF65-F5344CB8AC3E}">
        <p14:creationId xmlns:p14="http://schemas.microsoft.com/office/powerpoint/2010/main" val="2627856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سمة Office">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68</TotalTime>
  <Words>3109</Words>
  <Application>Microsoft Office PowerPoint</Application>
  <PresentationFormat>عرض على الشاشة (3:4)‏</PresentationFormat>
  <Paragraphs>153</Paragraphs>
  <Slides>26</Slides>
  <Notes>0</Notes>
  <HiddenSlides>0</HiddenSlides>
  <MMClips>0</MMClips>
  <ScaleCrop>false</ScaleCrop>
  <HeadingPairs>
    <vt:vector size="4" baseType="variant">
      <vt:variant>
        <vt:lpstr>نسق</vt:lpstr>
      </vt:variant>
      <vt:variant>
        <vt:i4>3</vt:i4>
      </vt:variant>
      <vt:variant>
        <vt:lpstr>عناوين الشرائح</vt:lpstr>
      </vt:variant>
      <vt:variant>
        <vt:i4>26</vt:i4>
      </vt:variant>
    </vt:vector>
  </HeadingPairs>
  <TitlesOfParts>
    <vt:vector size="29" baseType="lpstr">
      <vt:lpstr>نسق Office</vt:lpstr>
      <vt:lpstr>سمة Office</vt:lpstr>
      <vt:lpstr>1_سمة Office</vt:lpstr>
      <vt:lpstr>المحاضرة السادسة: الطاقة الكهربائية</vt:lpstr>
      <vt:lpstr>الطـاقــة الكهربائية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الطاقة الكهربائية</dc:title>
  <dc:creator>Dr.Rahban</dc:creator>
  <cp:lastModifiedBy>Dr.Rahban</cp:lastModifiedBy>
  <cp:revision>6</cp:revision>
  <dcterms:created xsi:type="dcterms:W3CDTF">2020-03-29T13:31:50Z</dcterms:created>
  <dcterms:modified xsi:type="dcterms:W3CDTF">2020-03-29T14:40:03Z</dcterms:modified>
</cp:coreProperties>
</file>