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9"/>
  </p:notesMasterIdLst>
  <p:sldIdLst>
    <p:sldId id="256" r:id="rId3"/>
    <p:sldId id="257" r:id="rId4"/>
    <p:sldId id="278" r:id="rId5"/>
    <p:sldId id="258" r:id="rId6"/>
    <p:sldId id="259" r:id="rId7"/>
    <p:sldId id="260" r:id="rId8"/>
    <p:sldId id="261" r:id="rId9"/>
    <p:sldId id="262" r:id="rId10"/>
    <p:sldId id="264" r:id="rId11"/>
    <p:sldId id="263" r:id="rId12"/>
    <p:sldId id="267" r:id="rId13"/>
    <p:sldId id="282" r:id="rId14"/>
    <p:sldId id="266" r:id="rId15"/>
    <p:sldId id="269" r:id="rId16"/>
    <p:sldId id="268" r:id="rId17"/>
    <p:sldId id="265" r:id="rId18"/>
    <p:sldId id="273" r:id="rId19"/>
    <p:sldId id="272" r:id="rId20"/>
    <p:sldId id="275" r:id="rId21"/>
    <p:sldId id="274" r:id="rId22"/>
    <p:sldId id="271" r:id="rId23"/>
    <p:sldId id="277" r:id="rId24"/>
    <p:sldId id="280" r:id="rId25"/>
    <p:sldId id="279" r:id="rId26"/>
    <p:sldId id="281" r:id="rId27"/>
    <p:sldId id="27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B1275-4123-4D37-927F-D5653807B4DB}" type="datetimeFigureOut">
              <a:rPr lang="en-US" smtClean="0"/>
              <a:pPr/>
              <a:t>4/10/2020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12EB0-A112-4BEC-A7EA-DA09CB237E13}" type="slidenum">
              <a:rPr lang="en-US" smtClean="0"/>
              <a:pPr/>
              <a:t>‹#›</a:t>
            </a:fld>
            <a:endParaRPr lang="en-US"/>
          </a:p>
        </p:txBody>
      </p:sp>
    </p:spTree>
    <p:extLst>
      <p:ext uri="{BB962C8B-B14F-4D97-AF65-F5344CB8AC3E}">
        <p14:creationId xmlns:p14="http://schemas.microsoft.com/office/powerpoint/2010/main" val="136094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50970E-18DB-4114-A0EF-58A2DAF3A5B0}" type="datetime1">
              <a:rPr lang="en-US" smtClean="0"/>
              <a:pPr/>
              <a:t>4/10/2020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FEBEB7-1547-4BE1-BC3E-B120A7F69E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A09A2A-1C07-4C8A-92CA-A34C075CA733}" type="datetime1">
              <a:rPr lang="en-US" smtClean="0"/>
              <a:pPr/>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527049-AE0B-4462-847A-382C89C10189}" type="datetime1">
              <a:rPr lang="en-US" smtClean="0"/>
              <a:pPr/>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615496-E99D-4996-A351-1F16D3B75CE5}" type="datetime1">
              <a:rPr lang="en-US" smtClean="0"/>
              <a:pPr/>
              <a:t>4/10/2020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A45CA1-7527-43A3-9B42-E16862F9454E}" type="datetime1">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67FC1C-4F6A-4254-A520-D74EE6F6E11A}" type="datetime1">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FF03E2-A6FA-4259-94D6-E7F6F71305B2}" type="datetime1">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4D082-425C-43DE-BEB1-342D9BD29B5E}" type="datetime1">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997CFB-D5CD-420E-93C2-4558EC2953C5}" type="datetime1">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3308E-5757-459E-A0FB-0D1D714A6950}" type="datetime1">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D6BCAC-2B85-4272-9995-63446AD83920}" type="datetime1">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659BBB-EDE3-42FD-A862-E60D2426B79B}" type="datetime1">
              <a:rPr lang="en-US" smtClean="0"/>
              <a:pPr/>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6CC4F4-9C70-4582-875E-BA6C0AD75BF0}" type="datetime1">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EBEB7-1547-4BE1-BC3E-B120A7F69E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FA22B-F706-4064-923A-C5FEC5098A9D}" type="datetime1">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309B34-F3BD-41B4-B1DF-269CBFFF9DF8}" type="datetime1">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9AF2F4-A4A9-4A1B-8D57-C43B1CEA374E}" type="datetime1">
              <a:rPr lang="en-US" smtClean="0"/>
              <a:pPr/>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EC81E9-EE5F-4980-A18F-AF83B1F6F0BB}" type="datetime1">
              <a:rPr lang="en-US" smtClean="0"/>
              <a:pPr/>
              <a:t>4/10/2020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1784BB-AA98-4483-ABCE-2DFC3274C5F3}" type="datetime1">
              <a:rPr lang="en-US" smtClean="0"/>
              <a:pPr/>
              <a:t>4/10/2020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2BFEAA8-8A78-43A8-8323-61F96E11F59B}" type="datetime1">
              <a:rPr lang="en-US" smtClean="0"/>
              <a:pPr/>
              <a:t>4/10/2020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0A5622-B1EF-40FD-AEBC-79D09884DA7C}" type="datetime1">
              <a:rPr lang="en-US" smtClean="0"/>
              <a:pPr/>
              <a:t>4/10/2020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1EDCD4-1650-449E-80CD-2D4956F35198}" type="datetime1">
              <a:rPr lang="en-US" smtClean="0"/>
              <a:pPr/>
              <a:t>4/10/2020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474D329-05F7-4E54-B6A3-484E1BB083EE}" type="datetime1">
              <a:rPr lang="en-US" smtClean="0"/>
              <a:pPr/>
              <a:t>4/10/2020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FEBEB7-1547-4BE1-BC3E-B120A7F69EC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278303-5DFC-4FBD-9FBA-5CA54457175F}" type="datetime1">
              <a:rPr lang="en-US" smtClean="0"/>
              <a:pPr/>
              <a:t>4/10/2020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FEBEB7-1547-4BE1-BC3E-B120A7F69E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AACB56-218A-42C3-AF1F-3999F9CDD714}" type="datetime1">
              <a:rPr lang="en-US" smtClean="0"/>
              <a:pPr/>
              <a:t>4/10/2020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EBEB7-1547-4BE1-BC3E-B120A7F69E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0040" y="609600"/>
            <a:ext cx="8534400" cy="4191000"/>
          </a:xfrm>
          <a:prstGeom prst="rect">
            <a:avLst/>
          </a:prstGeom>
          <a:solidFill>
            <a:schemeClr val="accent1">
              <a:lumMod val="20000"/>
              <a:lumOff val="80000"/>
            </a:schemeClr>
          </a:solidFill>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Lectures 5 &amp; 6 - by:  W. </a:t>
            </a:r>
            <a:r>
              <a:rPr kumimoji="0" lang="en-US" sz="3000" b="1" i="0" u="none" strike="noStrike" kern="1200" cap="none" spc="0" normalizeH="0" baseline="0" noProof="0" dirty="0" err="1"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Hamwi</a:t>
            </a: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 </a:t>
            </a:r>
            <a:b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Damascus University - English Department </a:t>
            </a:r>
            <a:r>
              <a:rPr kumimoji="0" lang="en-US" sz="3000" b="1"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Third year: </a:t>
            </a: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Drama in the Elizabethan and Restoration periods</a:t>
            </a:r>
            <a:r>
              <a:rPr kumimoji="0" lang="en-US" sz="3000" b="1" i="1"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 </a:t>
            </a:r>
            <a:br>
              <a:rPr kumimoji="0" lang="en-US" sz="3000" b="1" i="1"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en-US" sz="3000" b="1" i="1"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The Rivals,</a:t>
            </a: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 by Richard </a:t>
            </a:r>
            <a:r>
              <a:rPr kumimoji="0" lang="en-US" sz="3000" b="1" i="0" u="none" strike="noStrike" kern="1200" cap="none" spc="0" normalizeH="0" baseline="0" noProof="0" dirty="0" err="1"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Brinsley</a:t>
            </a:r>
            <a:r>
              <a:rPr kumimoji="0" lang="en-US" sz="30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rPr>
              <a:t> Sheridan (1751-1816)</a:t>
            </a:r>
            <a:endParaRPr kumimoji="0" lang="en-US" sz="3000" b="1" i="0" u="none" strike="noStrike" kern="1200" cap="none" spc="0" normalizeH="0" baseline="0" noProof="0" dirty="0">
              <a:ln>
                <a:noFill/>
              </a:ln>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153400" cy="5638800"/>
          </a:xfrm>
        </p:spPr>
        <p:txBody>
          <a:bodyPr>
            <a:noAutofit/>
          </a:bodyPr>
          <a:lstStyle/>
          <a:p>
            <a:pPr>
              <a:lnSpc>
                <a:spcPct val="150000"/>
              </a:lnSpc>
            </a:pPr>
            <a:r>
              <a:rPr lang="en-US" sz="2400" dirty="0" err="1"/>
              <a:t>Faulkland’s</a:t>
            </a:r>
            <a:r>
              <a:rPr lang="en-US" sz="2400" dirty="0"/>
              <a:t> extreme sensitivity also reflects the influence of sentimental novels of the time. His courtship and expectations of Julia are not drawn from the practical principles of class and wealth that govern Jack and the older generation, but from the same romantic ideas that Lydia has absorbed from novels. He thinks that because they love each other, they should both suffer. Therefore, he thinks </a:t>
            </a:r>
            <a:r>
              <a:rPr lang="en-US" sz="2400" b="1" dirty="0"/>
              <a:t>“[his] absence may fret(annoy) her; her anxiety for [his] return, her fears for [him], may oppress her gentle temper…..”.(p.29, ll. 96-98</a:t>
            </a:r>
            <a:r>
              <a:rPr lang="en-US" sz="2400" b="1"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077200" cy="5257800"/>
          </a:xfrm>
        </p:spPr>
        <p:txBody>
          <a:bodyPr>
            <a:noAutofit/>
          </a:bodyPr>
          <a:lstStyle/>
          <a:p>
            <a:pPr>
              <a:lnSpc>
                <a:spcPct val="200000"/>
              </a:lnSpc>
            </a:pPr>
            <a:r>
              <a:rPr lang="en-US" sz="2400" dirty="0"/>
              <a:t>Although Jack tried to soothe </a:t>
            </a:r>
            <a:r>
              <a:rPr lang="en-US" sz="2400" dirty="0" err="1"/>
              <a:t>Faulkland</a:t>
            </a:r>
            <a:r>
              <a:rPr lang="en-US" sz="2400" dirty="0"/>
              <a:t>’ s anxiety by informing him that </a:t>
            </a:r>
            <a:r>
              <a:rPr lang="en-US" sz="2400" b="1" dirty="0"/>
              <a:t>“Miss Melville(Julia) is in perfect health, and is at this moment in Bath”, (p. 30, l. 111.)</a:t>
            </a:r>
            <a:r>
              <a:rPr lang="en-US" sz="2400" dirty="0"/>
              <a:t> </a:t>
            </a:r>
            <a:r>
              <a:rPr lang="en-US" sz="2400" dirty="0" err="1"/>
              <a:t>Faulkland</a:t>
            </a:r>
            <a:r>
              <a:rPr lang="en-US" sz="2400" dirty="0"/>
              <a:t> rushes to see her. At this moment Jack asks him to wait and hear the news about his fiancé from Bob Acres who lives near Sir Anthony and socializes  with the family in the countryside.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077200" cy="4648200"/>
          </a:xfrm>
        </p:spPr>
        <p:txBody>
          <a:bodyPr>
            <a:noAutofit/>
          </a:bodyPr>
          <a:lstStyle/>
          <a:p>
            <a:pPr>
              <a:lnSpc>
                <a:spcPct val="200000"/>
              </a:lnSpc>
            </a:pPr>
            <a:r>
              <a:rPr lang="en-US" sz="2400" dirty="0" smtClean="0"/>
              <a:t>He </a:t>
            </a:r>
            <a:r>
              <a:rPr lang="en-US" sz="2400" dirty="0"/>
              <a:t>also tells him that Acres is </a:t>
            </a:r>
            <a:r>
              <a:rPr lang="en-US" sz="2400" b="1" dirty="0"/>
              <a:t>“likewise a rival of mine- that is of my other self’s, for he does not think his friend Captain Absolute ever saw the lady in question- and it is ridiculous enough to hear him complain to me of one Beverley, a concealed skulking(hidden) rival..”. (p. 31, ll. 131-134</a:t>
            </a:r>
            <a:r>
              <a:rPr lang="en-US" sz="2400" b="1"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12</a:t>
            </a:fld>
            <a:endParaRPr lang="en-US"/>
          </a:p>
        </p:txBody>
      </p:sp>
    </p:spTree>
    <p:extLst>
      <p:ext uri="{BB962C8B-B14F-4D97-AF65-F5344CB8AC3E}">
        <p14:creationId xmlns:p14="http://schemas.microsoft.com/office/powerpoint/2010/main" val="4274354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153400" cy="5029200"/>
          </a:xfrm>
        </p:spPr>
        <p:txBody>
          <a:bodyPr>
            <a:noAutofit/>
          </a:bodyPr>
          <a:lstStyle/>
          <a:p>
            <a:pPr>
              <a:lnSpc>
                <a:spcPct val="150000"/>
              </a:lnSpc>
            </a:pPr>
            <a:r>
              <a:rPr lang="en-US" sz="2400" dirty="0"/>
              <a:t>Notice how Jack Absolute seems to have a tendency for mischief throughout the play, taking the role of a soldier named “Ensign Beverley” in order to romantically win the affections of Lydia. He also enjoys teasing people: he could have reassured </a:t>
            </a:r>
            <a:r>
              <a:rPr lang="en-US" sz="2400" dirty="0" err="1"/>
              <a:t>Faulkland</a:t>
            </a:r>
            <a:r>
              <a:rPr lang="en-US" sz="2400" dirty="0"/>
              <a:t> of Julia’s health as soon as he saw him, but he preferred to watch </a:t>
            </a:r>
            <a:r>
              <a:rPr lang="en-US" sz="2400" dirty="0" err="1"/>
              <a:t>Faukland</a:t>
            </a:r>
            <a:r>
              <a:rPr lang="en-US" sz="2400" dirty="0"/>
              <a:t> flounder or even writhe. He also amuses himself by letting Bob Acres diatribe or rant against Beverley to him.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001000" cy="4267200"/>
          </a:xfrm>
        </p:spPr>
        <p:txBody>
          <a:bodyPr>
            <a:noAutofit/>
          </a:bodyPr>
          <a:lstStyle/>
          <a:p>
            <a:pPr>
              <a:lnSpc>
                <a:spcPct val="150000"/>
              </a:lnSpc>
            </a:pPr>
            <a:r>
              <a:rPr lang="en-US" sz="2400" dirty="0"/>
              <a:t>Now Acres enters and is introduced to </a:t>
            </a:r>
            <a:r>
              <a:rPr lang="en-US" sz="2400" dirty="0" err="1"/>
              <a:t>Faulkland</a:t>
            </a:r>
            <a:r>
              <a:rPr lang="en-US" sz="2400" dirty="0"/>
              <a:t>, whom he congratulates on being engaged to such a wonderful woman. </a:t>
            </a:r>
            <a:r>
              <a:rPr lang="en-US" sz="2400" dirty="0" err="1"/>
              <a:t>Faulkland</a:t>
            </a:r>
            <a:r>
              <a:rPr lang="en-US" sz="2400" dirty="0"/>
              <a:t> asks Acres about Julia, and Acres assures him that </a:t>
            </a:r>
            <a:r>
              <a:rPr lang="en-US" sz="2400" b="1" dirty="0"/>
              <a:t>“he never knew her better in [his] life…..[and that]she has been as healthy as the German Spa”. (p.32, ll. 154-5) </a:t>
            </a:r>
            <a:endParaRPr lang="en-US" sz="2400" dirty="0"/>
          </a:p>
          <a:p>
            <a:pPr>
              <a:lnSpc>
                <a:spcPct val="150000"/>
              </a:lnSpc>
            </a:pPr>
            <a:r>
              <a:rPr lang="en-US" sz="2400" b="1" dirty="0"/>
              <a:t>And we read on page 32, ll. 154-59</a:t>
            </a:r>
            <a:r>
              <a:rPr lang="en-US" sz="2400" b="1"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153400" cy="5562600"/>
          </a:xfrm>
        </p:spPr>
        <p:txBody>
          <a:bodyPr>
            <a:noAutofit/>
          </a:bodyPr>
          <a:lstStyle/>
          <a:p>
            <a:pPr>
              <a:lnSpc>
                <a:spcPct val="150000"/>
              </a:lnSpc>
            </a:pPr>
            <a:r>
              <a:rPr lang="en-US" sz="2100" b="1" dirty="0" err="1"/>
              <a:t>Faulkland</a:t>
            </a:r>
            <a:r>
              <a:rPr lang="en-US" sz="2100" b="1" dirty="0"/>
              <a:t>: “I did hear that she had been a little indisposed”(feeling slightly unwell).</a:t>
            </a:r>
            <a:endParaRPr lang="en-US" sz="2100" dirty="0"/>
          </a:p>
          <a:p>
            <a:pPr>
              <a:lnSpc>
                <a:spcPct val="150000"/>
              </a:lnSpc>
            </a:pPr>
            <a:r>
              <a:rPr lang="en-US" sz="2100" b="1" dirty="0"/>
              <a:t>Acres: “False, false, Sir- only said to vex you: quite the reverse, I assure you”.</a:t>
            </a:r>
            <a:endParaRPr lang="en-US" sz="2100" dirty="0"/>
          </a:p>
          <a:p>
            <a:pPr>
              <a:lnSpc>
                <a:spcPct val="150000"/>
              </a:lnSpc>
            </a:pPr>
            <a:r>
              <a:rPr lang="en-US" sz="2100" b="1" dirty="0"/>
              <a:t>At this moment , </a:t>
            </a:r>
            <a:r>
              <a:rPr lang="en-US" sz="2100" b="1" dirty="0" err="1"/>
              <a:t>Faulkland</a:t>
            </a:r>
            <a:r>
              <a:rPr lang="en-US" sz="2100" b="1" dirty="0"/>
              <a:t> begins to rant and rave saying: “There Jack, Oh, by my soul! There is an innate levity in woman, that nothing can overcome. </a:t>
            </a:r>
            <a:r>
              <a:rPr lang="en-US" sz="2100" b="1" dirty="0" smtClean="0"/>
              <a:t> What</a:t>
            </a:r>
            <a:r>
              <a:rPr lang="en-US" sz="2100" b="1" dirty="0"/>
              <a:t>! Happy, </a:t>
            </a:r>
            <a:r>
              <a:rPr lang="en-US" sz="2100" b="1" dirty="0" smtClean="0"/>
              <a:t> and </a:t>
            </a:r>
            <a:r>
              <a:rPr lang="en-US" sz="2100" b="1" dirty="0"/>
              <a:t>I away!”.</a:t>
            </a:r>
            <a:r>
              <a:rPr lang="en-US" sz="2100" dirty="0"/>
              <a:t> </a:t>
            </a:r>
          </a:p>
          <a:p>
            <a:pPr>
              <a:lnSpc>
                <a:spcPct val="150000"/>
              </a:lnSpc>
            </a:pPr>
            <a:r>
              <a:rPr lang="en-US" sz="2100" dirty="0"/>
              <a:t>So according to </a:t>
            </a:r>
            <a:r>
              <a:rPr lang="en-US" sz="2100" dirty="0" err="1"/>
              <a:t>Faulkland</a:t>
            </a:r>
            <a:r>
              <a:rPr lang="en-US" sz="2100" dirty="0"/>
              <a:t>, Julia suffers from a lack of respect, and here we find how Sheridan hints at the jealous fervor that he and his wife Elizabeth have lived through.</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5105400"/>
          </a:xfrm>
        </p:spPr>
        <p:txBody>
          <a:bodyPr>
            <a:noAutofit/>
          </a:bodyPr>
          <a:lstStyle/>
          <a:p>
            <a:pPr>
              <a:lnSpc>
                <a:spcPct val="150000"/>
              </a:lnSpc>
            </a:pPr>
            <a:r>
              <a:rPr lang="en-US" sz="2400" dirty="0"/>
              <a:t>Acres continues his speech saying that Julia has been pleasing all those around her with her fascinating singing at concerts and dancing at balls. After hearing this, </a:t>
            </a:r>
            <a:r>
              <a:rPr lang="en-US" sz="2400" dirty="0" err="1"/>
              <a:t>Faulkland</a:t>
            </a:r>
            <a:r>
              <a:rPr lang="en-US" sz="2400" dirty="0"/>
              <a:t>, angrily, responded in a quite hilarious way: (pp.34-5, ll. 229-234)</a:t>
            </a:r>
          </a:p>
          <a:p>
            <a:pPr>
              <a:lnSpc>
                <a:spcPct val="150000"/>
              </a:lnSpc>
            </a:pPr>
            <a:r>
              <a:rPr lang="en-US" sz="2400" b="1" dirty="0" err="1"/>
              <a:t>Faulkland</a:t>
            </a:r>
            <a:r>
              <a:rPr lang="en-US" sz="2400" b="1" dirty="0"/>
              <a:t>: “Hell and the devil…..She thrives in my absence! – dancing…..I have been anxious, silent, pensive, sedentary…she has been all health! Spirit! Laugh! Song! Dance! Oh! Damned, damned levity”.</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8001000" cy="4953000"/>
          </a:xfrm>
        </p:spPr>
        <p:txBody>
          <a:bodyPr>
            <a:noAutofit/>
          </a:bodyPr>
          <a:lstStyle/>
          <a:p>
            <a:r>
              <a:rPr lang="en-US" sz="2300" dirty="0" err="1"/>
              <a:t>Faulkland</a:t>
            </a:r>
            <a:r>
              <a:rPr lang="en-US" sz="2300" dirty="0"/>
              <a:t> rushes away huffily. For him Julia’s failure to show everyone that she is sad in his absence is a failure to love him. </a:t>
            </a:r>
          </a:p>
          <a:p>
            <a:pPr>
              <a:lnSpc>
                <a:spcPct val="150000"/>
              </a:lnSpc>
            </a:pPr>
            <a:r>
              <a:rPr lang="en-US" sz="2300" dirty="0"/>
              <a:t>Now Jack and Acres are left alone. Acres begins speaking about how he is wearing new fashionable clothes and </a:t>
            </a:r>
            <a:r>
              <a:rPr lang="en-US" sz="2300" dirty="0" smtClean="0"/>
              <a:t> how </a:t>
            </a:r>
            <a:r>
              <a:rPr lang="en-US" sz="2300" dirty="0"/>
              <a:t>he has changed his hairstyle, </a:t>
            </a:r>
            <a:r>
              <a:rPr lang="en-US" sz="2300" dirty="0" smtClean="0"/>
              <a:t>and adopted </a:t>
            </a:r>
            <a:r>
              <a:rPr lang="en-US" sz="2300" dirty="0"/>
              <a:t>a new way of swearing. And you should all guess why he has done all these things! In </a:t>
            </a:r>
            <a:r>
              <a:rPr lang="en-US" sz="2300" dirty="0" smtClean="0"/>
              <a:t>fact, Acres </a:t>
            </a:r>
            <a:r>
              <a:rPr lang="en-US" sz="2300" dirty="0"/>
              <a:t>is </a:t>
            </a:r>
            <a:r>
              <a:rPr lang="en-US" sz="2300" dirty="0" smtClean="0"/>
              <a:t>in love </a:t>
            </a:r>
            <a:r>
              <a:rPr lang="en-US" sz="2300" dirty="0"/>
              <a:t>with Lydia and that is why he is attempting to become a sophisticated gentleman to fight his </a:t>
            </a:r>
            <a:r>
              <a:rPr lang="en-US" sz="2300" dirty="0" smtClean="0"/>
              <a:t>competitors such as Ensign Beverley in </a:t>
            </a:r>
            <a:r>
              <a:rPr lang="en-US" sz="2300" dirty="0"/>
              <a:t>order to win </a:t>
            </a:r>
            <a:r>
              <a:rPr lang="en-US" sz="2300" dirty="0" smtClean="0"/>
              <a:t>her heart.</a:t>
            </a:r>
            <a:endParaRPr lang="en-US" sz="23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257800"/>
          </a:xfrm>
        </p:spPr>
        <p:txBody>
          <a:bodyPr>
            <a:noAutofit/>
          </a:bodyPr>
          <a:lstStyle/>
          <a:p>
            <a:pPr>
              <a:lnSpc>
                <a:spcPct val="150000"/>
              </a:lnSpc>
            </a:pPr>
            <a:r>
              <a:rPr lang="en-US" sz="2000" dirty="0"/>
              <a:t>But do you think he succeeded in his attempts to become a gentleman? Actually his efforts show how little he knows. He fails because he is naive, coward and is easily deceived by Absolute’s flattery. Such traits contradict the image of gentlemanly behavior. For to be a gentleman, </a:t>
            </a:r>
            <a:r>
              <a:rPr lang="en-US" sz="2000" dirty="0" smtClean="0"/>
              <a:t> one </a:t>
            </a:r>
            <a:r>
              <a:rPr lang="en-US" sz="2000" dirty="0"/>
              <a:t>has </a:t>
            </a:r>
            <a:r>
              <a:rPr lang="en-US" sz="2000" dirty="0" smtClean="0"/>
              <a:t> </a:t>
            </a:r>
            <a:r>
              <a:rPr lang="en-US" sz="2000" dirty="0"/>
              <a:t>to come from a noble family. </a:t>
            </a:r>
            <a:endParaRPr lang="en-US" sz="2000" dirty="0" smtClean="0"/>
          </a:p>
          <a:p>
            <a:pPr>
              <a:lnSpc>
                <a:spcPct val="150000"/>
              </a:lnSpc>
            </a:pPr>
            <a:r>
              <a:rPr lang="en-US" sz="2000" dirty="0" smtClean="0"/>
              <a:t>Furthermore, he </a:t>
            </a:r>
            <a:r>
              <a:rPr lang="en-US" sz="2000" dirty="0"/>
              <a:t>has to be polite, considerate and chivalrous towards women. </a:t>
            </a:r>
          </a:p>
          <a:p>
            <a:pPr>
              <a:lnSpc>
                <a:spcPct val="150000"/>
              </a:lnSpc>
            </a:pPr>
            <a:r>
              <a:rPr lang="en-US" sz="2000" dirty="0"/>
              <a:t>Acres thinks that he is competing with Ensign Beverley, the character that Jack has adopted to meet Lydia’s romantic ideas about love. </a:t>
            </a:r>
          </a:p>
          <a:p>
            <a:pPr>
              <a:lnSpc>
                <a:spcPct val="150000"/>
              </a:lnSpc>
            </a:pPr>
            <a:r>
              <a:rPr lang="en-US" sz="2000" dirty="0"/>
              <a:t>Now Acres leaves and we come to a new meeting, this time between Jack and his father. It would be quite comedic and funny.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305800" cy="5486400"/>
          </a:xfrm>
        </p:spPr>
        <p:txBody>
          <a:bodyPr>
            <a:noAutofit/>
          </a:bodyPr>
          <a:lstStyle/>
          <a:p>
            <a:pPr>
              <a:lnSpc>
                <a:spcPct val="150000"/>
              </a:lnSpc>
            </a:pPr>
            <a:r>
              <a:rPr lang="en-US" sz="2300" b="1" dirty="0"/>
              <a:t>Let’s read in page 38, ll. 31-33</a:t>
            </a:r>
            <a:endParaRPr lang="en-US" sz="2300" dirty="0"/>
          </a:p>
          <a:p>
            <a:pPr>
              <a:lnSpc>
                <a:spcPct val="150000"/>
              </a:lnSpc>
            </a:pPr>
            <a:r>
              <a:rPr lang="en-US" sz="2300" b="1" dirty="0"/>
              <a:t>Sir Anthony: “…Jack. What, you are recruiting here, hey?</a:t>
            </a:r>
            <a:endParaRPr lang="en-US" sz="2300" dirty="0"/>
          </a:p>
          <a:p>
            <a:pPr>
              <a:lnSpc>
                <a:spcPct val="150000"/>
              </a:lnSpc>
            </a:pPr>
            <a:r>
              <a:rPr lang="en-US" sz="2300" b="1" dirty="0"/>
              <a:t>Absolute: “ Yes Sir I am on duty”. </a:t>
            </a:r>
            <a:r>
              <a:rPr lang="en-US" sz="2300" dirty="0"/>
              <a:t>Of course this is false, for he is running after Lydia.</a:t>
            </a:r>
          </a:p>
          <a:p>
            <a:pPr>
              <a:lnSpc>
                <a:spcPct val="150000"/>
              </a:lnSpc>
            </a:pPr>
            <a:r>
              <a:rPr lang="en-US" sz="2300" dirty="0"/>
              <a:t>Sir Anthony tells his son that he has decided to give him “a large estate in a few weeks”, and Jack thanks his father for his “munificence”, which means generosity. Jack asks his father if he wants him to quit the army. But Sir Anthony assures him that such matters are to be settled with his future wife.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31520"/>
            <a:ext cx="8153400" cy="5410200"/>
          </a:xfrm>
        </p:spPr>
        <p:txBody>
          <a:bodyPr>
            <a:noAutofit/>
          </a:bodyPr>
          <a:lstStyle/>
          <a:p>
            <a:pPr algn="ctr">
              <a:lnSpc>
                <a:spcPct val="150000"/>
              </a:lnSpc>
            </a:pPr>
            <a:r>
              <a:rPr lang="en-US" sz="2400" b="1" dirty="0">
                <a:latin typeface="Arial" pitchFamily="34" charset="0"/>
                <a:cs typeface="Arial" pitchFamily="34" charset="0"/>
              </a:rPr>
              <a:t>Lectures </a:t>
            </a:r>
            <a:r>
              <a:rPr lang="en-US" sz="2400" b="1" dirty="0" smtClean="0">
                <a:latin typeface="Arial" pitchFamily="34" charset="0"/>
                <a:cs typeface="Arial" pitchFamily="34" charset="0"/>
              </a:rPr>
              <a:t>5 &amp; 6</a:t>
            </a:r>
            <a:endParaRPr lang="en-US" sz="2400" dirty="0">
              <a:latin typeface="Arial" pitchFamily="34" charset="0"/>
              <a:cs typeface="Arial" pitchFamily="34" charset="0"/>
            </a:endParaRPr>
          </a:p>
          <a:p>
            <a:pPr>
              <a:lnSpc>
                <a:spcPct val="150000"/>
              </a:lnSpc>
            </a:pPr>
            <a:r>
              <a:rPr lang="en-US" sz="2000" dirty="0"/>
              <a:t>Hello Dear Students</a:t>
            </a:r>
          </a:p>
          <a:p>
            <a:pPr>
              <a:lnSpc>
                <a:spcPct val="150000"/>
              </a:lnSpc>
            </a:pPr>
            <a:r>
              <a:rPr lang="en-US" sz="2000" u="sng" dirty="0"/>
              <a:t>Act II, Scene i</a:t>
            </a:r>
            <a:endParaRPr lang="en-US" sz="2000" dirty="0"/>
          </a:p>
          <a:p>
            <a:pPr>
              <a:lnSpc>
                <a:spcPct val="150000"/>
              </a:lnSpc>
            </a:pPr>
            <a:r>
              <a:rPr lang="en-US" sz="2000" dirty="0"/>
              <a:t>In this act, you will see Jack Absolute and his servant Fag in Absolute’s lodgings. Fag tells Jack that he has seen Sir Anthony and that Sir Anthony was surprised to learn that his son is in Bath. And here we will see how  the servants act with their masters in the play. We have met Lucy earlier in Act One and realized how she is hypocritical. Lucy is the only character in the play who is motivated solely by selfishness and avarice and that was clearly revealed when we  saw her taking money from Jack in return for certain duties that she does secretly</a:t>
            </a:r>
            <a:r>
              <a:rPr lang="en-US" sz="1700" dirty="0" smtClean="0"/>
              <a:t>.</a:t>
            </a:r>
            <a:endParaRPr lang="en-US" sz="17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001000" cy="4800600"/>
          </a:xfrm>
        </p:spPr>
        <p:txBody>
          <a:bodyPr>
            <a:noAutofit/>
          </a:bodyPr>
          <a:lstStyle/>
          <a:p>
            <a:pPr>
              <a:lnSpc>
                <a:spcPct val="200000"/>
              </a:lnSpc>
            </a:pPr>
            <a:r>
              <a:rPr lang="en-US" sz="2400" dirty="0"/>
              <a:t>Jack asks what his father means, and Sir Anthony answers that the fortune he intends his son to have is saddled with marriage . Jack asks</a:t>
            </a:r>
            <a:r>
              <a:rPr lang="en-US" sz="2400" b="1" dirty="0"/>
              <a:t>; “pray, sir, who is the lady?” Sir Anthony answers : “What’s that to you, Sir? Come give me your promise to love , and marry her directly”. (p.40, ll.379-380) </a:t>
            </a:r>
            <a:r>
              <a:rPr lang="en-US" sz="2400" dirty="0" smtClean="0"/>
              <a: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7924800" cy="4876800"/>
          </a:xfrm>
        </p:spPr>
        <p:txBody>
          <a:bodyPr>
            <a:noAutofit/>
          </a:bodyPr>
          <a:lstStyle/>
          <a:p>
            <a:pPr>
              <a:lnSpc>
                <a:spcPct val="150000"/>
              </a:lnSpc>
            </a:pPr>
            <a:r>
              <a:rPr lang="en-US" sz="2400" dirty="0"/>
              <a:t>Jack is quite </a:t>
            </a:r>
            <a:r>
              <a:rPr lang="en-US" sz="2400" dirty="0" smtClean="0"/>
              <a:t>maddened </a:t>
            </a:r>
            <a:r>
              <a:rPr lang="en-US" sz="2400" dirty="0"/>
              <a:t>at the </a:t>
            </a:r>
            <a:r>
              <a:rPr lang="en-US" sz="2400" dirty="0" smtClean="0"/>
              <a:t>idea </a:t>
            </a:r>
            <a:r>
              <a:rPr lang="en-US" sz="2400" dirty="0"/>
              <a:t>of marrying a lady that he knows nothing of, so he tells his father that his “inclinations are fixed on another one”, and that “[his] vows are pledged to her”.</a:t>
            </a:r>
          </a:p>
          <a:p>
            <a:pPr>
              <a:lnSpc>
                <a:spcPct val="150000"/>
              </a:lnSpc>
            </a:pPr>
            <a:r>
              <a:rPr lang="en-US" sz="2400" dirty="0"/>
              <a:t>Sir Anthony tells his son that “business prevents its waiting on her”, But what does he mean by business? It is definitely the bond of marriage , the contract which will be based upon prudent financial interests. </a:t>
            </a:r>
            <a:endParaRPr lang="en-US" sz="22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7696200" cy="4419600"/>
          </a:xfrm>
        </p:spPr>
        <p:txBody>
          <a:bodyPr>
            <a:noAutofit/>
          </a:bodyPr>
          <a:lstStyle/>
          <a:p>
            <a:pPr>
              <a:lnSpc>
                <a:spcPct val="150000"/>
              </a:lnSpc>
            </a:pPr>
            <a:r>
              <a:rPr lang="en-US" sz="2400" dirty="0"/>
              <a:t>This shows how 18</a:t>
            </a:r>
            <a:r>
              <a:rPr lang="en-US" sz="2400" baseline="30000" dirty="0"/>
              <a:t>th</a:t>
            </a:r>
            <a:r>
              <a:rPr lang="en-US" sz="2400" dirty="0"/>
              <a:t> </a:t>
            </a:r>
            <a:r>
              <a:rPr lang="en-US" sz="2400" dirty="0" smtClean="0"/>
              <a:t>century’s fathers </a:t>
            </a:r>
            <a:r>
              <a:rPr lang="en-US" sz="2400" dirty="0"/>
              <a:t>might be authoritarian and concerned to marry their sons to a fortune rather than take account of their son’s choice. Thus the love affair between Jack Absolute and Lydia is impeded by the two older, blocking characters, figures of authority who are both ridiculous, Sir Anthony because of his temper, Mrs. </a:t>
            </a:r>
            <a:r>
              <a:rPr lang="en-US" sz="2400" dirty="0" err="1"/>
              <a:t>Malaprop</a:t>
            </a:r>
            <a:r>
              <a:rPr lang="en-US" sz="2400" dirty="0"/>
              <a:t> for her word blunders.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001000" cy="5638800"/>
          </a:xfrm>
        </p:spPr>
        <p:txBody>
          <a:bodyPr>
            <a:noAutofit/>
          </a:bodyPr>
          <a:lstStyle/>
          <a:p>
            <a:pPr>
              <a:lnSpc>
                <a:spcPct val="150000"/>
              </a:lnSpc>
            </a:pPr>
            <a:r>
              <a:rPr lang="en-US" sz="2400" dirty="0"/>
              <a:t>Sir Anthony is always extreme in his positions, for he wants to marry his son as he says to a lady who is not only ugly but also deformed:</a:t>
            </a:r>
          </a:p>
          <a:p>
            <a:pPr>
              <a:lnSpc>
                <a:spcPct val="150000"/>
              </a:lnSpc>
            </a:pPr>
            <a:r>
              <a:rPr lang="en-US" sz="2400" b="1" dirty="0"/>
              <a:t>Sir Anthony: “ ..the lady shall be as ugly as I choose: she shall have a hump on each shoulder…..her one eye shall role like the bull’s in </a:t>
            </a:r>
            <a:r>
              <a:rPr lang="en-US" sz="2400" b="1" dirty="0" smtClean="0"/>
              <a:t>Cox’s </a:t>
            </a:r>
            <a:r>
              <a:rPr lang="en-US" sz="2400" b="1" dirty="0"/>
              <a:t>museum- shall have a skin like a mummy…….”. (p.41, ll. 408-414)</a:t>
            </a:r>
            <a:r>
              <a:rPr lang="en-US" sz="2400" dirty="0"/>
              <a:t> This of course will create an atmosphere of laughter among the audiences who already know that the intended girl is Lydia.</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23</a:t>
            </a:fld>
            <a:endParaRPr lang="en-US"/>
          </a:p>
        </p:txBody>
      </p:sp>
    </p:spTree>
    <p:extLst>
      <p:ext uri="{BB962C8B-B14F-4D97-AF65-F5344CB8AC3E}">
        <p14:creationId xmlns:p14="http://schemas.microsoft.com/office/powerpoint/2010/main" val="563189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001000" cy="5257800"/>
          </a:xfrm>
        </p:spPr>
        <p:txBody>
          <a:bodyPr>
            <a:noAutofit/>
          </a:bodyPr>
          <a:lstStyle/>
          <a:p>
            <a:pPr>
              <a:lnSpc>
                <a:spcPct val="150000"/>
              </a:lnSpc>
            </a:pPr>
            <a:r>
              <a:rPr lang="en-US" sz="2400" dirty="0"/>
              <a:t>Jack refuses to accept his father’s proposal , and this in fact makes his father fly into a rage , demanding his son’s unconditional obedience and passionately threatening to disinherit his son:</a:t>
            </a:r>
          </a:p>
          <a:p>
            <a:pPr>
              <a:lnSpc>
                <a:spcPct val="150000"/>
              </a:lnSpc>
            </a:pPr>
            <a:r>
              <a:rPr lang="en-US" sz="2400" b="1" dirty="0"/>
              <a:t>Sir Anthony: “….What the devil good can passion do! Passion is of no service, you impudent, insolent, overbearing reprobate!.........I’ll strip you of your commission;….I’ll disown you, I’ll disinherit you..”. (p.42, ll. 430-445)</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24</a:t>
            </a:fld>
            <a:endParaRPr lang="en-US"/>
          </a:p>
        </p:txBody>
      </p:sp>
    </p:spTree>
    <p:extLst>
      <p:ext uri="{BB962C8B-B14F-4D97-AF65-F5344CB8AC3E}">
        <p14:creationId xmlns:p14="http://schemas.microsoft.com/office/powerpoint/2010/main" val="5631891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924800" cy="4648200"/>
          </a:xfrm>
        </p:spPr>
        <p:txBody>
          <a:bodyPr>
            <a:noAutofit/>
          </a:bodyPr>
          <a:lstStyle/>
          <a:p>
            <a:pPr>
              <a:lnSpc>
                <a:spcPct val="200000"/>
              </a:lnSpc>
            </a:pPr>
            <a:r>
              <a:rPr lang="en-US" sz="2400" dirty="0"/>
              <a:t>Sir Anthony storms out, and Jack reflects that his father should hardly have any difficulty understanding him because Sir Anthony himself married Jack’s mother for love. Sir Absolute seems to have failed to recognize that his son is repeating his own mistakes, since he himself eloped with Jack’s mother. </a:t>
            </a:r>
            <a:endParaRPr lang="en-US" sz="2400" b="1" i="1" u="sng" dirty="0" smtClean="0"/>
          </a:p>
        </p:txBody>
      </p:sp>
      <p:sp>
        <p:nvSpPr>
          <p:cNvPr id="4" name="Slide Number Placeholder 3"/>
          <p:cNvSpPr>
            <a:spLocks noGrp="1"/>
          </p:cNvSpPr>
          <p:nvPr>
            <p:ph type="sldNum" sz="quarter" idx="12"/>
          </p:nvPr>
        </p:nvSpPr>
        <p:spPr/>
        <p:txBody>
          <a:bodyPr/>
          <a:lstStyle/>
          <a:p>
            <a:fld id="{79FEBEB7-1547-4BE1-BC3E-B120A7F69EC9}" type="slidenum">
              <a:rPr lang="en-US" smtClean="0"/>
              <a:pPr/>
              <a:t>25</a:t>
            </a:fld>
            <a:endParaRPr lang="en-US"/>
          </a:p>
        </p:txBody>
      </p:sp>
    </p:spTree>
    <p:extLst>
      <p:ext uri="{BB962C8B-B14F-4D97-AF65-F5344CB8AC3E}">
        <p14:creationId xmlns:p14="http://schemas.microsoft.com/office/powerpoint/2010/main" val="27628448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924800" cy="4953000"/>
          </a:xfrm>
        </p:spPr>
        <p:txBody>
          <a:bodyPr>
            <a:noAutofit/>
          </a:bodyPr>
          <a:lstStyle/>
          <a:p>
            <a:pPr>
              <a:lnSpc>
                <a:spcPct val="150000"/>
              </a:lnSpc>
            </a:pPr>
            <a:r>
              <a:rPr lang="en-US" sz="2400" dirty="0"/>
              <a:t>The ridiculous portrayal of Sir Anthony reflects upon the bitter experience that Sheridan, the dramatist, had with his father who rejected his son’s marriage to Elizabeth Linley.</a:t>
            </a:r>
          </a:p>
          <a:p>
            <a:pPr>
              <a:lnSpc>
                <a:spcPct val="150000"/>
              </a:lnSpc>
            </a:pPr>
            <a:r>
              <a:rPr lang="en-US" sz="2400" dirty="0"/>
              <a:t>And here we come to the end of lectures 5 and 6, thank you very much indeed.</a:t>
            </a:r>
          </a:p>
          <a:p>
            <a:pPr>
              <a:lnSpc>
                <a:spcPct val="150000"/>
              </a:lnSpc>
            </a:pPr>
            <a:r>
              <a:rPr lang="en-US" sz="2400" b="1" dirty="0"/>
              <a:t>Good </a:t>
            </a:r>
            <a:r>
              <a:rPr lang="en-US" sz="2400" b="1" dirty="0" smtClean="0"/>
              <a:t>bye</a:t>
            </a:r>
            <a:r>
              <a:rPr lang="en-US" sz="2400" dirty="0" smtClean="0"/>
              <a:t>…</a:t>
            </a:r>
          </a:p>
          <a:p>
            <a:pPr algn="ctr">
              <a:lnSpc>
                <a:spcPct val="150000"/>
              </a:lnSpc>
              <a:buNone/>
            </a:pPr>
            <a:r>
              <a:rPr lang="en-US" sz="2800" b="1" i="1" u="sng" dirty="0" smtClean="0">
                <a:latin typeface="Arial" pitchFamily="34" charset="0"/>
                <a:cs typeface="Arial" pitchFamily="34" charset="0"/>
              </a:rPr>
              <a:t>End of lectures 5 &amp; 6</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43000"/>
            <a:ext cx="6934200" cy="4495800"/>
          </a:xfrm>
        </p:spPr>
        <p:txBody>
          <a:bodyPr>
            <a:noAutofit/>
          </a:bodyPr>
          <a:lstStyle/>
          <a:p>
            <a:pPr>
              <a:lnSpc>
                <a:spcPct val="200000"/>
              </a:lnSpc>
            </a:pPr>
            <a:r>
              <a:rPr lang="en-US" sz="2800" dirty="0" smtClean="0"/>
              <a:t>But </a:t>
            </a:r>
            <a:r>
              <a:rPr lang="en-US" sz="2800" dirty="0"/>
              <a:t>Fag is perhaps the most interesting of the servants. He lords it over Thomas the coachman, who he assumes is illiterate. He is proud of his adventures among the lower classes of fashionable society.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a:t>
            </a:fld>
            <a:endParaRPr lang="en-US"/>
          </a:p>
        </p:txBody>
      </p:sp>
    </p:spTree>
    <p:extLst>
      <p:ext uri="{BB962C8B-B14F-4D97-AF65-F5344CB8AC3E}">
        <p14:creationId xmlns:p14="http://schemas.microsoft.com/office/powerpoint/2010/main" val="1987186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181600"/>
          </a:xfrm>
        </p:spPr>
        <p:txBody>
          <a:bodyPr>
            <a:noAutofit/>
          </a:bodyPr>
          <a:lstStyle/>
          <a:p>
            <a:pPr>
              <a:lnSpc>
                <a:spcPct val="200000"/>
              </a:lnSpc>
            </a:pPr>
            <a:r>
              <a:rPr lang="en-US" sz="2400" dirty="0"/>
              <a:t>In this scene, Fag tells Jack that he lied to Sir Anthony about what brought his son to Bath. He then lies to Jack when he swears that he didn’t tell any of Sir Anthony Absolute’s servants about the real reason behind his master’s coming. Then the two agree to tell people that Jack Absolute is in Bath </a:t>
            </a:r>
            <a:r>
              <a:rPr lang="en-US" sz="2400" b="1" dirty="0"/>
              <a:t>“to recruit – and whether for men, money, or constitution..”.( p. 27, ll. 24-25</a:t>
            </a:r>
            <a:r>
              <a:rPr lang="en-US" sz="2400" b="1"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153400" cy="5029200"/>
          </a:xfrm>
        </p:spPr>
        <p:txBody>
          <a:bodyPr>
            <a:noAutofit/>
          </a:bodyPr>
          <a:lstStyle/>
          <a:p>
            <a:pPr>
              <a:lnSpc>
                <a:spcPct val="150000"/>
              </a:lnSpc>
            </a:pPr>
            <a:r>
              <a:rPr lang="en-US" sz="2300" dirty="0"/>
              <a:t>Fag pretends to be a fashionable man, eager to learn and imitate his master in everything, including the arts of deception. He, like the other deceivers in the play, tells others what they want to hear. He lies about having told Thomas that Jack is in Bath for love. He enjoys conspiring with Jack which makes him feel that they are equals. So Fag doesn’t mind lying, but he hates to get caught in a lie </a:t>
            </a:r>
            <a:r>
              <a:rPr lang="en-US" sz="2300" b="1" dirty="0"/>
              <a:t>“for though I never scruple a lie to serve my master, yet it hurts one’s conscience, to be found out”. (p. 28, ll. 52-53</a:t>
            </a:r>
            <a:r>
              <a:rPr lang="en-US" sz="2300" b="1" dirty="0" smtClean="0"/>
              <a:t>)</a:t>
            </a:r>
            <a:endParaRPr lang="en-US" sz="23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077200" cy="5638800"/>
          </a:xfrm>
        </p:spPr>
        <p:txBody>
          <a:bodyPr>
            <a:noAutofit/>
          </a:bodyPr>
          <a:lstStyle/>
          <a:p>
            <a:pPr>
              <a:lnSpc>
                <a:spcPct val="150000"/>
              </a:lnSpc>
            </a:pPr>
            <a:r>
              <a:rPr lang="en-US" sz="2200" dirty="0"/>
              <a:t>Now Jack sends his servant to go and fetch his whimsical friend </a:t>
            </a:r>
            <a:r>
              <a:rPr lang="en-US" sz="2200" dirty="0" err="1"/>
              <a:t>Faulkalnd</a:t>
            </a:r>
            <a:r>
              <a:rPr lang="en-US" sz="2200" dirty="0"/>
              <a:t>, Julia’s fiancé. </a:t>
            </a:r>
            <a:r>
              <a:rPr lang="en-US" sz="2200" dirty="0" err="1"/>
              <a:t>Faulkland</a:t>
            </a:r>
            <a:r>
              <a:rPr lang="en-US" sz="2200" dirty="0"/>
              <a:t> comes in and he and Jack begin discussing matters that relate to both of them. </a:t>
            </a:r>
          </a:p>
          <a:p>
            <a:pPr>
              <a:lnSpc>
                <a:spcPct val="150000"/>
              </a:lnSpc>
            </a:pPr>
            <a:r>
              <a:rPr lang="en-US" sz="2200" b="1" dirty="0"/>
              <a:t>Let’s read in pp. 28-9, ll. 63-75</a:t>
            </a:r>
            <a:endParaRPr lang="en-US" sz="2200" dirty="0"/>
          </a:p>
          <a:p>
            <a:pPr>
              <a:lnSpc>
                <a:spcPct val="150000"/>
              </a:lnSpc>
            </a:pPr>
            <a:r>
              <a:rPr lang="en-US" sz="2200" b="1" dirty="0" err="1"/>
              <a:t>Faulkland</a:t>
            </a:r>
            <a:r>
              <a:rPr lang="en-US" sz="2200" b="1" dirty="0"/>
              <a:t>: “Why don’t you persuade her to go off with you at once?”</a:t>
            </a:r>
            <a:endParaRPr lang="en-US" sz="2200" dirty="0"/>
          </a:p>
          <a:p>
            <a:pPr>
              <a:lnSpc>
                <a:spcPct val="150000"/>
              </a:lnSpc>
            </a:pPr>
            <a:r>
              <a:rPr lang="en-US" sz="2200" b="1" dirty="0"/>
              <a:t>Absolute: “What, and lose two thirds of her fortune</a:t>
            </a:r>
            <a:r>
              <a:rPr lang="en-US" sz="2200" b="1" dirty="0" smtClean="0"/>
              <a:t>?.......”.</a:t>
            </a:r>
          </a:p>
          <a:p>
            <a:r>
              <a:rPr lang="en-US" sz="2200" b="1" dirty="0" err="1"/>
              <a:t>Faulkland</a:t>
            </a:r>
            <a:r>
              <a:rPr lang="en-US" sz="2200" b="1" dirty="0"/>
              <a:t>: “….. if you are sure of her, write to the aunt in your character, and write to sir Anthony for his consent”.</a:t>
            </a:r>
            <a:endParaRPr lang="en-US" sz="2200" dirty="0"/>
          </a:p>
          <a:p>
            <a:r>
              <a:rPr lang="en-US" sz="2200" b="1" dirty="0"/>
              <a:t>Absolute: “Softly, softly…….I must prepare her gradually for the discovery, and make myself necessary to her, before I risk it”</a:t>
            </a:r>
            <a:endParaRPr lang="en-US" sz="22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001000" cy="4724400"/>
          </a:xfrm>
        </p:spPr>
        <p:txBody>
          <a:bodyPr>
            <a:noAutofit/>
          </a:bodyPr>
          <a:lstStyle/>
          <a:p>
            <a:pPr>
              <a:lnSpc>
                <a:spcPct val="150000"/>
              </a:lnSpc>
            </a:pPr>
            <a:r>
              <a:rPr lang="en-US" sz="2400" dirty="0"/>
              <a:t>So Jack is not sure that Lydia will accept him if she realizes that he is rich and that their marriage will be approved by their guardians and fall within the social order. He has to prepare her first before he uncovers his real identity to her.</a:t>
            </a:r>
          </a:p>
          <a:p>
            <a:pPr>
              <a:lnSpc>
                <a:spcPct val="150000"/>
              </a:lnSpc>
            </a:pPr>
            <a:r>
              <a:rPr lang="en-US" sz="2400" dirty="0"/>
              <a:t>You know that in order to make Lydia fall in love with him, Jack has cultivated the image that would appeal to Lydia’s singular taste.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57800"/>
          </a:xfrm>
        </p:spPr>
        <p:txBody>
          <a:bodyPr>
            <a:noAutofit/>
          </a:bodyPr>
          <a:lstStyle/>
          <a:p>
            <a:pPr>
              <a:lnSpc>
                <a:spcPct val="150000"/>
              </a:lnSpc>
            </a:pPr>
            <a:r>
              <a:rPr lang="en-US" sz="2400" dirty="0"/>
              <a:t>Lydia Languish is a distinct stage type, though her novel-reading habits are not merely Sheridan’s invention. She was a Georgian girl of a genteel family.( </a:t>
            </a:r>
            <a:r>
              <a:rPr lang="en-US" sz="2400" b="1" dirty="0"/>
              <a:t>The Georgian era is a period in British history from 1714 to 1830-37, named after the kings George I, George II, George III, and George IV) </a:t>
            </a:r>
            <a:r>
              <a:rPr lang="en-US" sz="2400" dirty="0"/>
              <a:t>Several characters of this nature</a:t>
            </a:r>
            <a:r>
              <a:rPr lang="en-US" sz="2400" b="1" dirty="0"/>
              <a:t> </a:t>
            </a:r>
            <a:r>
              <a:rPr lang="en-US" sz="2400" dirty="0"/>
              <a:t>have been portrayed on the stage before </a:t>
            </a:r>
            <a:r>
              <a:rPr lang="en-US" sz="2400" i="1" dirty="0"/>
              <a:t>The Rivals</a:t>
            </a:r>
            <a:r>
              <a:rPr lang="en-US" sz="2400" dirty="0"/>
              <a:t>. Lydia’s novel-reading habits serve, as you will see, to define her character broadly</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924800" cy="5181600"/>
          </a:xfrm>
        </p:spPr>
        <p:txBody>
          <a:bodyPr>
            <a:noAutofit/>
          </a:bodyPr>
          <a:lstStyle/>
          <a:p>
            <a:pPr>
              <a:lnSpc>
                <a:spcPct val="150000"/>
              </a:lnSpc>
            </a:pPr>
            <a:r>
              <a:rPr lang="en-US" sz="2400" dirty="0"/>
              <a:t>Jack invites </a:t>
            </a:r>
            <a:r>
              <a:rPr lang="en-US" sz="2400" dirty="0" err="1"/>
              <a:t>Faulkland</a:t>
            </a:r>
            <a:r>
              <a:rPr lang="en-US" sz="2400" dirty="0"/>
              <a:t> to come to dinner with a group of friends, but </a:t>
            </a:r>
            <a:r>
              <a:rPr lang="en-US" sz="2400" dirty="0" err="1"/>
              <a:t>Faulkland</a:t>
            </a:r>
            <a:r>
              <a:rPr lang="en-US" sz="2400" dirty="0"/>
              <a:t> refuses saying he is too depressed to go out. But what is the problem with </a:t>
            </a:r>
            <a:r>
              <a:rPr lang="en-US" sz="2400" dirty="0" err="1"/>
              <a:t>Faulkland</a:t>
            </a:r>
            <a:r>
              <a:rPr lang="en-US" sz="2400" dirty="0"/>
              <a:t>? Why he is sad, morose and resentful? Although both Jack and </a:t>
            </a:r>
            <a:r>
              <a:rPr lang="en-US" sz="2400" dirty="0" err="1"/>
              <a:t>Faulkland</a:t>
            </a:r>
            <a:r>
              <a:rPr lang="en-US" sz="2400" dirty="0"/>
              <a:t> are lovers, yet they act completely differently. According to </a:t>
            </a:r>
            <a:r>
              <a:rPr lang="en-US" sz="2400" dirty="0" err="1"/>
              <a:t>Faulkland</a:t>
            </a:r>
            <a:r>
              <a:rPr lang="en-US" sz="2400" dirty="0"/>
              <a:t>, Jack can love again if he lost Lydia, but for him the situation is different. For him there is one Julia, and he worries that she may be suffering in his absence or have grown ill</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181</TotalTime>
  <Words>2274</Words>
  <Application>Microsoft Office PowerPoint</Application>
  <PresentationFormat>On-screen Show (4:3)</PresentationFormat>
  <Paragraphs>79</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Concourse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mhilal</dc:creator>
  <cp:lastModifiedBy>mhilal</cp:lastModifiedBy>
  <cp:revision>107</cp:revision>
  <dcterms:created xsi:type="dcterms:W3CDTF">2020-03-23T13:40:31Z</dcterms:created>
  <dcterms:modified xsi:type="dcterms:W3CDTF">2020-04-10T14:22:01Z</dcterms:modified>
</cp:coreProperties>
</file>