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notesMasterIdLst>
    <p:notesMasterId r:id="rId32"/>
  </p:notesMasterIdLst>
  <p:sldIdLst>
    <p:sldId id="256" r:id="rId3"/>
    <p:sldId id="287" r:id="rId4"/>
    <p:sldId id="257" r:id="rId5"/>
    <p:sldId id="285" r:id="rId6"/>
    <p:sldId id="284" r:id="rId7"/>
    <p:sldId id="283" r:id="rId8"/>
    <p:sldId id="278" r:id="rId9"/>
    <p:sldId id="258" r:id="rId10"/>
    <p:sldId id="259" r:id="rId11"/>
    <p:sldId id="260" r:id="rId12"/>
    <p:sldId id="261" r:id="rId13"/>
    <p:sldId id="262" r:id="rId14"/>
    <p:sldId id="264" r:id="rId15"/>
    <p:sldId id="263" r:id="rId16"/>
    <p:sldId id="267" r:id="rId17"/>
    <p:sldId id="282" r:id="rId18"/>
    <p:sldId id="266" r:id="rId19"/>
    <p:sldId id="269" r:id="rId20"/>
    <p:sldId id="290" r:id="rId21"/>
    <p:sldId id="289" r:id="rId22"/>
    <p:sldId id="288" r:id="rId23"/>
    <p:sldId id="268" r:id="rId24"/>
    <p:sldId id="294" r:id="rId25"/>
    <p:sldId id="293" r:id="rId26"/>
    <p:sldId id="291" r:id="rId27"/>
    <p:sldId id="292" r:id="rId28"/>
    <p:sldId id="296" r:id="rId29"/>
    <p:sldId id="295" r:id="rId30"/>
    <p:sldId id="276"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05" autoAdjust="0"/>
  </p:normalViewPr>
  <p:slideViewPr>
    <p:cSldViewPr>
      <p:cViewPr varScale="1">
        <p:scale>
          <a:sx n="51" d="100"/>
          <a:sy n="51" d="100"/>
        </p:scale>
        <p:origin x="-1243"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1B1275-4123-4D37-927F-D5653807B4DB}" type="datetimeFigureOut">
              <a:rPr lang="en-US" smtClean="0"/>
              <a:pPr/>
              <a:t>4/15/2020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912EB0-A112-4BEC-A7EA-DA09CB237E13}" type="slidenum">
              <a:rPr lang="en-US" smtClean="0"/>
              <a:pPr/>
              <a:t>‹#›</a:t>
            </a:fld>
            <a:endParaRPr lang="en-US"/>
          </a:p>
        </p:txBody>
      </p:sp>
    </p:spTree>
    <p:extLst>
      <p:ext uri="{BB962C8B-B14F-4D97-AF65-F5344CB8AC3E}">
        <p14:creationId xmlns:p14="http://schemas.microsoft.com/office/powerpoint/2010/main" val="13609485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050970E-18DB-4114-A0EF-58A2DAF3A5B0}" type="datetime1">
              <a:rPr lang="en-US" smtClean="0"/>
              <a:pPr/>
              <a:t>4/15/2020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9FEBEB7-1547-4BE1-BC3E-B120A7F69EC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AA09A2A-1C07-4C8A-92CA-A34C075CA733}" type="datetime1">
              <a:rPr lang="en-US" smtClean="0"/>
              <a:pPr/>
              <a:t>4/15/2020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9FEBEB7-1547-4BE1-BC3E-B120A7F69EC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5527049-AE0B-4462-847A-382C89C10189}" type="datetime1">
              <a:rPr lang="en-US" smtClean="0"/>
              <a:pPr/>
              <a:t>4/15/2020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9FEBEB7-1547-4BE1-BC3E-B120A7F69EC9}"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6615496-E99D-4996-A351-1F16D3B75CE5}" type="datetime1">
              <a:rPr lang="en-US" smtClean="0"/>
              <a:pPr/>
              <a:t>4/15/2020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9FEBEB7-1547-4BE1-BC3E-B120A7F69EC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3A45CA1-7527-43A3-9B42-E16862F9454E}" type="datetime1">
              <a:rPr lang="en-US" smtClean="0"/>
              <a:pPr/>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EBEB7-1547-4BE1-BC3E-B120A7F69EC9}"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D67FC1C-4F6A-4254-A520-D74EE6F6E11A}" type="datetime1">
              <a:rPr lang="en-US" smtClean="0"/>
              <a:pPr/>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EBEB7-1547-4BE1-BC3E-B120A7F69EC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8FF03E2-A6FA-4259-94D6-E7F6F71305B2}" type="datetime1">
              <a:rPr lang="en-US" smtClean="0"/>
              <a:pPr/>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FEBEB7-1547-4BE1-BC3E-B120A7F69EC9}"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934D082-425C-43DE-BEB1-342D9BD29B5E}" type="datetime1">
              <a:rPr lang="en-US" smtClean="0"/>
              <a:pPr/>
              <a:t>4/15/2020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FEBEB7-1547-4BE1-BC3E-B120A7F69EC9}"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B997CFB-D5CD-420E-93C2-4558EC2953C5}" type="datetime1">
              <a:rPr lang="en-US" smtClean="0"/>
              <a:pPr/>
              <a:t>4/15/2020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FEBEB7-1547-4BE1-BC3E-B120A7F69EC9}"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13308E-5757-459E-A0FB-0D1D714A6950}" type="datetime1">
              <a:rPr lang="en-US" smtClean="0"/>
              <a:pPr/>
              <a:t>4/15/2020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FEBEB7-1547-4BE1-BC3E-B120A7F69EC9}"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4D6BCAC-2B85-4272-9995-63446AD83920}" type="datetime1">
              <a:rPr lang="en-US" smtClean="0"/>
              <a:pPr/>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FEBEB7-1547-4BE1-BC3E-B120A7F69EC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4659BBB-EDE3-42FD-A862-E60D2426B79B}" type="datetime1">
              <a:rPr lang="en-US" smtClean="0"/>
              <a:pPr/>
              <a:t>4/15/2020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9FEBEB7-1547-4BE1-BC3E-B120A7F69EC9}"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76CC4F4-9C70-4582-875E-BA6C0AD75BF0}" type="datetime1">
              <a:rPr lang="en-US" smtClean="0"/>
              <a:pPr/>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9FEBEB7-1547-4BE1-BC3E-B120A7F69EC9}"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7FA22B-F706-4064-923A-C5FEC5098A9D}" type="datetime1">
              <a:rPr lang="en-US" smtClean="0"/>
              <a:pPr/>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EBEB7-1547-4BE1-BC3E-B120A7F69EC9}"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5309B34-F3BD-41B4-B1DF-269CBFFF9DF8}" type="datetime1">
              <a:rPr lang="en-US" smtClean="0"/>
              <a:pPr/>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EBEB7-1547-4BE1-BC3E-B120A7F69EC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59AF2F4-A4A9-4A1B-8D57-C43B1CEA374E}" type="datetime1">
              <a:rPr lang="en-US" smtClean="0"/>
              <a:pPr/>
              <a:t>4/15/2020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9FEBEB7-1547-4BE1-BC3E-B120A7F69EC9}"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5EC81E9-EE5F-4980-A18F-AF83B1F6F0BB}" type="datetime1">
              <a:rPr lang="en-US" smtClean="0"/>
              <a:pPr/>
              <a:t>4/15/2020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9FEBEB7-1547-4BE1-BC3E-B120A7F69EC9}"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21784BB-AA98-4483-ABCE-2DFC3274C5F3}" type="datetime1">
              <a:rPr lang="en-US" smtClean="0"/>
              <a:pPr/>
              <a:t>4/15/2020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9FEBEB7-1547-4BE1-BC3E-B120A7F69EC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2BFEAA8-8A78-43A8-8323-61F96E11F59B}" type="datetime1">
              <a:rPr lang="en-US" smtClean="0"/>
              <a:pPr/>
              <a:t>4/15/2020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9FEBEB7-1547-4BE1-BC3E-B120A7F69EC9}"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70A5622-B1EF-40FD-AEBC-79D09884DA7C}" type="datetime1">
              <a:rPr lang="en-US" smtClean="0"/>
              <a:pPr/>
              <a:t>4/15/2020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9FEBEB7-1547-4BE1-BC3E-B120A7F69EC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11EDCD4-1650-449E-80CD-2D4956F35198}" type="datetime1">
              <a:rPr lang="en-US" smtClean="0"/>
              <a:pPr/>
              <a:t>4/15/2020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9FEBEB7-1547-4BE1-BC3E-B120A7F69EC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474D329-05F7-4E54-B6A3-484E1BB083EE}" type="datetime1">
              <a:rPr lang="en-US" smtClean="0"/>
              <a:pPr/>
              <a:t>4/15/2020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9FEBEB7-1547-4BE1-BC3E-B120A7F69EC9}"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4278303-5DFC-4FBD-9FBA-5CA54457175F}" type="datetime1">
              <a:rPr lang="en-US" smtClean="0"/>
              <a:pPr/>
              <a:t>4/15/2020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9FEBEB7-1547-4BE1-BC3E-B120A7F69EC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AACB56-218A-42C3-AF1F-3999F9CDD714}" type="datetime1">
              <a:rPr lang="en-US" smtClean="0"/>
              <a:pPr/>
              <a:t>4/15/2020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9FEBEB7-1547-4BE1-BC3E-B120A7F69EC9}"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20040" y="457200"/>
            <a:ext cx="8534400" cy="4191000"/>
          </a:xfrm>
          <a:prstGeom prst="rect">
            <a:avLst/>
          </a:prstGeom>
          <a:solidFill>
            <a:schemeClr val="accent1">
              <a:lumMod val="20000"/>
              <a:lumOff val="80000"/>
            </a:schemeClr>
          </a:solidFill>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ctr" defTabSz="914400" rtl="0" eaLnBrk="1" fontAlgn="auto" latinLnBrk="0" hangingPunct="1">
              <a:lnSpc>
                <a:spcPct val="150000"/>
              </a:lnSpc>
              <a:spcBef>
                <a:spcPct val="0"/>
              </a:spcBef>
              <a:spcAft>
                <a:spcPts val="0"/>
              </a:spcAft>
              <a:buClrTx/>
              <a:buSzTx/>
              <a:buFontTx/>
              <a:buNone/>
              <a:tabLst/>
              <a:defRPr/>
            </a:pPr>
            <a:r>
              <a:rPr kumimoji="0" lang="en-US" sz="3000" b="1" i="0" u="none" strike="noStrike" kern="1200" cap="none" spc="0" normalizeH="0" baseline="0" noProof="0" dirty="0" smtClean="0">
                <a:ln w="9525">
                  <a:solidFill>
                    <a:srgbClr val="0070C0"/>
                  </a:solidFill>
                </a:ln>
                <a:effectLst>
                  <a:outerShdw blurRad="38100" dist="25400" dir="5400000" algn="tl" rotWithShape="0">
                    <a:srgbClr val="000000">
                      <a:alpha val="43000"/>
                    </a:srgbClr>
                  </a:outerShdw>
                </a:effectLst>
                <a:uLnTx/>
                <a:uFillTx/>
                <a:latin typeface="Arial" pitchFamily="34" charset="0"/>
                <a:ea typeface="+mj-ea"/>
                <a:cs typeface="Arial" pitchFamily="34" charset="0"/>
              </a:rPr>
              <a:t>Lectures 7 &amp; 8 - by:  W. </a:t>
            </a:r>
            <a:r>
              <a:rPr kumimoji="0" lang="en-US" sz="3000" b="1" i="0" u="none" strike="noStrike" kern="1200" cap="none" spc="0" normalizeH="0" baseline="0" noProof="0" dirty="0" err="1" smtClean="0">
                <a:ln w="9525">
                  <a:solidFill>
                    <a:srgbClr val="0070C0"/>
                  </a:solidFill>
                </a:ln>
                <a:effectLst>
                  <a:outerShdw blurRad="38100" dist="25400" dir="5400000" algn="tl" rotWithShape="0">
                    <a:srgbClr val="000000">
                      <a:alpha val="43000"/>
                    </a:srgbClr>
                  </a:outerShdw>
                </a:effectLst>
                <a:uLnTx/>
                <a:uFillTx/>
                <a:latin typeface="Arial" pitchFamily="34" charset="0"/>
                <a:ea typeface="+mj-ea"/>
                <a:cs typeface="Arial" pitchFamily="34" charset="0"/>
              </a:rPr>
              <a:t>Hamwi</a:t>
            </a:r>
            <a:r>
              <a:rPr kumimoji="0" lang="en-US" sz="3000" b="1" i="0" u="none" strike="noStrike" kern="1200" cap="none" spc="0" normalizeH="0" baseline="0" noProof="0" dirty="0" smtClean="0">
                <a:ln w="9525">
                  <a:solidFill>
                    <a:srgbClr val="0070C0"/>
                  </a:solidFill>
                </a:ln>
                <a:effectLst>
                  <a:outerShdw blurRad="38100" dist="25400" dir="5400000" algn="tl" rotWithShape="0">
                    <a:srgbClr val="000000">
                      <a:alpha val="43000"/>
                    </a:srgbClr>
                  </a:outerShdw>
                </a:effectLst>
                <a:uLnTx/>
                <a:uFillTx/>
                <a:latin typeface="Arial" pitchFamily="34" charset="0"/>
                <a:ea typeface="+mj-ea"/>
                <a:cs typeface="Arial" pitchFamily="34" charset="0"/>
              </a:rPr>
              <a:t> </a:t>
            </a:r>
            <a:br>
              <a:rPr kumimoji="0" lang="en-US" sz="3000" b="1" i="0" u="none" strike="noStrike" kern="1200" cap="none" spc="0" normalizeH="0" baseline="0" noProof="0" dirty="0" smtClean="0">
                <a:ln w="9525">
                  <a:solidFill>
                    <a:srgbClr val="0070C0"/>
                  </a:solidFill>
                </a:ln>
                <a:effectLst>
                  <a:outerShdw blurRad="38100" dist="25400" dir="5400000" algn="tl" rotWithShape="0">
                    <a:srgbClr val="000000">
                      <a:alpha val="43000"/>
                    </a:srgbClr>
                  </a:outerShdw>
                </a:effectLst>
                <a:uLnTx/>
                <a:uFillTx/>
                <a:latin typeface="Arial" pitchFamily="34" charset="0"/>
                <a:ea typeface="+mj-ea"/>
                <a:cs typeface="Arial" pitchFamily="34" charset="0"/>
              </a:rPr>
            </a:br>
            <a:r>
              <a:rPr kumimoji="0" lang="en-US" sz="3000" b="1" i="0" u="none" strike="noStrike" kern="1200" cap="none" spc="0" normalizeH="0" baseline="0" noProof="0" dirty="0" smtClean="0">
                <a:ln w="9525">
                  <a:solidFill>
                    <a:srgbClr val="0070C0"/>
                  </a:solidFill>
                </a:ln>
                <a:effectLst>
                  <a:outerShdw blurRad="38100" dist="25400" dir="5400000" algn="tl" rotWithShape="0">
                    <a:srgbClr val="000000">
                      <a:alpha val="43000"/>
                    </a:srgbClr>
                  </a:outerShdw>
                </a:effectLst>
                <a:uLnTx/>
                <a:uFillTx/>
                <a:latin typeface="Arial" pitchFamily="34" charset="0"/>
                <a:ea typeface="+mj-ea"/>
                <a:cs typeface="Arial" pitchFamily="34" charset="0"/>
              </a:rPr>
              <a:t>Damascus University - English Department </a:t>
            </a:r>
            <a:r>
              <a:rPr kumimoji="0" lang="en-US" sz="3000" b="1" u="none" strike="noStrike" kern="1200" cap="none" spc="0" normalizeH="0" baseline="0" noProof="0" dirty="0" smtClean="0">
                <a:ln w="9525">
                  <a:solidFill>
                    <a:srgbClr val="0070C0"/>
                  </a:solidFill>
                </a:ln>
                <a:effectLst>
                  <a:outerShdw blurRad="38100" dist="25400" dir="5400000" algn="tl" rotWithShape="0">
                    <a:srgbClr val="000000">
                      <a:alpha val="43000"/>
                    </a:srgbClr>
                  </a:outerShdw>
                </a:effectLst>
                <a:uLnTx/>
                <a:uFillTx/>
                <a:latin typeface="Arial" pitchFamily="34" charset="0"/>
                <a:ea typeface="+mj-ea"/>
                <a:cs typeface="Arial" pitchFamily="34" charset="0"/>
              </a:rPr>
              <a:t>Third year: </a:t>
            </a:r>
            <a:r>
              <a:rPr kumimoji="0" lang="en-US" sz="3000" b="1" i="0" u="none" strike="noStrike" kern="1200" cap="none" spc="0" normalizeH="0" baseline="0" noProof="0" dirty="0" smtClean="0">
                <a:ln w="9525">
                  <a:solidFill>
                    <a:srgbClr val="0070C0"/>
                  </a:solidFill>
                </a:ln>
                <a:effectLst>
                  <a:outerShdw blurRad="38100" dist="25400" dir="5400000" algn="tl" rotWithShape="0">
                    <a:srgbClr val="000000">
                      <a:alpha val="43000"/>
                    </a:srgbClr>
                  </a:outerShdw>
                </a:effectLst>
                <a:uLnTx/>
                <a:uFillTx/>
                <a:latin typeface="Arial" pitchFamily="34" charset="0"/>
                <a:ea typeface="+mj-ea"/>
                <a:cs typeface="Arial" pitchFamily="34" charset="0"/>
              </a:rPr>
              <a:t>Drama in the Elizabethan and Restoration periods</a:t>
            </a:r>
            <a:r>
              <a:rPr kumimoji="0" lang="en-US" sz="3000" b="1" i="1" u="none" strike="noStrike" kern="1200" cap="none" spc="0" normalizeH="0" baseline="0" noProof="0" dirty="0" smtClean="0">
                <a:ln w="9525">
                  <a:solidFill>
                    <a:srgbClr val="0070C0"/>
                  </a:solidFill>
                </a:ln>
                <a:effectLst>
                  <a:outerShdw blurRad="38100" dist="25400" dir="5400000" algn="tl" rotWithShape="0">
                    <a:srgbClr val="000000">
                      <a:alpha val="43000"/>
                    </a:srgbClr>
                  </a:outerShdw>
                </a:effectLst>
                <a:uLnTx/>
                <a:uFillTx/>
                <a:latin typeface="Arial" pitchFamily="34" charset="0"/>
                <a:ea typeface="+mj-ea"/>
                <a:cs typeface="Arial" pitchFamily="34" charset="0"/>
              </a:rPr>
              <a:t> </a:t>
            </a:r>
            <a:br>
              <a:rPr kumimoji="0" lang="en-US" sz="3000" b="1" i="1" u="none" strike="noStrike" kern="1200" cap="none" spc="0" normalizeH="0" baseline="0" noProof="0" dirty="0" smtClean="0">
                <a:ln w="9525">
                  <a:solidFill>
                    <a:srgbClr val="0070C0"/>
                  </a:solidFill>
                </a:ln>
                <a:effectLst>
                  <a:outerShdw blurRad="38100" dist="25400" dir="5400000" algn="tl" rotWithShape="0">
                    <a:srgbClr val="000000">
                      <a:alpha val="43000"/>
                    </a:srgbClr>
                  </a:outerShdw>
                </a:effectLst>
                <a:uLnTx/>
                <a:uFillTx/>
                <a:latin typeface="Arial" pitchFamily="34" charset="0"/>
                <a:ea typeface="+mj-ea"/>
                <a:cs typeface="Arial" pitchFamily="34" charset="0"/>
              </a:rPr>
            </a:br>
            <a:r>
              <a:rPr kumimoji="0" lang="en-US" sz="3000" b="1" i="1" u="none" strike="noStrike" kern="1200" cap="none" spc="0" normalizeH="0" baseline="0" noProof="0" dirty="0" smtClean="0">
                <a:ln w="9525">
                  <a:solidFill>
                    <a:srgbClr val="0070C0"/>
                  </a:solidFill>
                </a:ln>
                <a:effectLst>
                  <a:outerShdw blurRad="38100" dist="25400" dir="5400000" algn="tl" rotWithShape="0">
                    <a:srgbClr val="000000">
                      <a:alpha val="43000"/>
                    </a:srgbClr>
                  </a:outerShdw>
                </a:effectLst>
                <a:uLnTx/>
                <a:uFillTx/>
                <a:latin typeface="Arial" pitchFamily="34" charset="0"/>
                <a:ea typeface="+mj-ea"/>
                <a:cs typeface="Arial" pitchFamily="34" charset="0"/>
              </a:rPr>
              <a:t>The Rivals,</a:t>
            </a:r>
            <a:r>
              <a:rPr kumimoji="0" lang="en-US" sz="3000" b="1" i="0" u="none" strike="noStrike" kern="1200" cap="none" spc="0" normalizeH="0" baseline="0" noProof="0" dirty="0" smtClean="0">
                <a:ln w="9525">
                  <a:solidFill>
                    <a:srgbClr val="0070C0"/>
                  </a:solidFill>
                </a:ln>
                <a:effectLst>
                  <a:outerShdw blurRad="38100" dist="25400" dir="5400000" algn="tl" rotWithShape="0">
                    <a:srgbClr val="000000">
                      <a:alpha val="43000"/>
                    </a:srgbClr>
                  </a:outerShdw>
                </a:effectLst>
                <a:uLnTx/>
                <a:uFillTx/>
                <a:latin typeface="Arial" pitchFamily="34" charset="0"/>
                <a:ea typeface="+mj-ea"/>
                <a:cs typeface="Arial" pitchFamily="34" charset="0"/>
              </a:rPr>
              <a:t> by Richard </a:t>
            </a:r>
            <a:r>
              <a:rPr kumimoji="0" lang="en-US" sz="3000" b="1" i="0" u="none" strike="noStrike" kern="1200" cap="none" spc="0" normalizeH="0" baseline="0" noProof="0" dirty="0" err="1" smtClean="0">
                <a:ln w="9525">
                  <a:solidFill>
                    <a:srgbClr val="0070C0"/>
                  </a:solidFill>
                </a:ln>
                <a:effectLst>
                  <a:outerShdw blurRad="38100" dist="25400" dir="5400000" algn="tl" rotWithShape="0">
                    <a:srgbClr val="000000">
                      <a:alpha val="43000"/>
                    </a:srgbClr>
                  </a:outerShdw>
                </a:effectLst>
                <a:uLnTx/>
                <a:uFillTx/>
                <a:latin typeface="Arial" pitchFamily="34" charset="0"/>
                <a:ea typeface="+mj-ea"/>
                <a:cs typeface="Arial" pitchFamily="34" charset="0"/>
              </a:rPr>
              <a:t>Brinsley</a:t>
            </a:r>
            <a:r>
              <a:rPr kumimoji="0" lang="en-US" sz="3000" b="1" i="0" u="none" strike="noStrike" kern="1200" cap="none" spc="0" normalizeH="0" baseline="0" noProof="0" dirty="0" smtClean="0">
                <a:ln w="9525">
                  <a:solidFill>
                    <a:srgbClr val="0070C0"/>
                  </a:solidFill>
                </a:ln>
                <a:effectLst>
                  <a:outerShdw blurRad="38100" dist="25400" dir="5400000" algn="tl" rotWithShape="0">
                    <a:srgbClr val="000000">
                      <a:alpha val="43000"/>
                    </a:srgbClr>
                  </a:outerShdw>
                </a:effectLst>
                <a:uLnTx/>
                <a:uFillTx/>
                <a:latin typeface="Arial" pitchFamily="34" charset="0"/>
                <a:ea typeface="+mj-ea"/>
                <a:cs typeface="Arial" pitchFamily="34" charset="0"/>
              </a:rPr>
              <a:t> Sheridan (1751-1816)</a:t>
            </a:r>
            <a:endParaRPr kumimoji="0" lang="en-US" sz="3000" b="1" i="0" u="none" strike="noStrike" kern="1200" cap="none" spc="0" normalizeH="0" baseline="0" noProof="0" dirty="0">
              <a:ln w="9525">
                <a:solidFill>
                  <a:srgbClr val="0070C0"/>
                </a:solidFill>
              </a:ln>
              <a:effectLst>
                <a:outerShdw blurRad="38100" dist="25400" dir="5400000" algn="tl" rotWithShape="0">
                  <a:srgbClr val="000000">
                    <a:alpha val="43000"/>
                  </a:srgbClr>
                </a:outerShdw>
              </a:effectLst>
              <a:uLnTx/>
              <a:uFillTx/>
              <a:latin typeface="Arial" pitchFamily="34" charset="0"/>
              <a:ea typeface="+mj-ea"/>
              <a:cs typeface="Arial" pitchFamily="34" charset="0"/>
            </a:endParaRPr>
          </a:p>
        </p:txBody>
      </p:sp>
      <p:sp>
        <p:nvSpPr>
          <p:cNvPr id="4" name="Slide Number Placeholder 3"/>
          <p:cNvSpPr>
            <a:spLocks noGrp="1"/>
          </p:cNvSpPr>
          <p:nvPr>
            <p:ph type="sldNum" sz="quarter" idx="12"/>
          </p:nvPr>
        </p:nvSpPr>
        <p:spPr/>
        <p:txBody>
          <a:bodyPr/>
          <a:lstStyle/>
          <a:p>
            <a:fld id="{79FEBEB7-1547-4BE1-BC3E-B120A7F69EC9}"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762000"/>
            <a:ext cx="8077200" cy="5638800"/>
          </a:xfrm>
        </p:spPr>
        <p:txBody>
          <a:bodyPr>
            <a:noAutofit/>
          </a:bodyPr>
          <a:lstStyle/>
          <a:p>
            <a:pPr>
              <a:lnSpc>
                <a:spcPct val="150000"/>
              </a:lnSpc>
            </a:pPr>
            <a:r>
              <a:rPr lang="en-US" dirty="0"/>
              <a:t>Jack tells his father that after he reflected upon his father’s wish to marry him, he decided to “sacrifice every inclination of [his] own to [his father’s] satisfaction”. But this is untrue. For we know that Jack wanted to make up with his father after he knew that his father would marry him to the same girl he is plotting to run away with. The scene between Jack and his father is quite comedic. </a:t>
            </a:r>
            <a:endParaRPr lang="en-US"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14400"/>
            <a:ext cx="8001000" cy="5029200"/>
          </a:xfrm>
        </p:spPr>
        <p:txBody>
          <a:bodyPr>
            <a:noAutofit/>
          </a:bodyPr>
          <a:lstStyle/>
          <a:p>
            <a:pPr>
              <a:lnSpc>
                <a:spcPct val="200000"/>
              </a:lnSpc>
            </a:pPr>
            <a:r>
              <a:rPr lang="en-US" dirty="0"/>
              <a:t>The audience who knew the truth behind Jack’s change of behavior will roar with laughter.</a:t>
            </a:r>
          </a:p>
          <a:p>
            <a:pPr>
              <a:lnSpc>
                <a:spcPct val="200000"/>
              </a:lnSpc>
            </a:pPr>
            <a:r>
              <a:rPr lang="en-US" dirty="0"/>
              <a:t>Now Sir Anthony, so pleased with his son’s dutifulness, reveals the name of the girl that he wants his son to marry, and starts describing her beautiful eyes, her smiling lips, and her neck. </a:t>
            </a:r>
          </a:p>
        </p:txBody>
      </p:sp>
      <p:sp>
        <p:nvSpPr>
          <p:cNvPr id="4" name="Slide Number Placeholder 3"/>
          <p:cNvSpPr>
            <a:spLocks noGrp="1"/>
          </p:cNvSpPr>
          <p:nvPr>
            <p:ph type="sldNum" sz="quarter" idx="12"/>
          </p:nvPr>
        </p:nvSpPr>
        <p:spPr/>
        <p:txBody>
          <a:bodyPr/>
          <a:lstStyle/>
          <a:p>
            <a:fld id="{79FEBEB7-1547-4BE1-BC3E-B120A7F69EC9}"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305800" cy="5257800"/>
          </a:xfrm>
        </p:spPr>
        <p:txBody>
          <a:bodyPr>
            <a:noAutofit/>
          </a:bodyPr>
          <a:lstStyle/>
          <a:p>
            <a:pPr>
              <a:lnSpc>
                <a:spcPct val="200000"/>
              </a:lnSpc>
            </a:pPr>
            <a:r>
              <a:rPr lang="en-US" sz="2500" dirty="0"/>
              <a:t>After giving a full description of Lydia’s beautiful features, Jack, in a quite playful way, asks his father : “And which is mine, Sir, the niece or the aunt?” (P.50, l. 70)</a:t>
            </a:r>
          </a:p>
          <a:p>
            <a:pPr>
              <a:lnSpc>
                <a:spcPct val="200000"/>
              </a:lnSpc>
            </a:pPr>
            <a:r>
              <a:rPr lang="en-US" sz="2500" dirty="0"/>
              <a:t>Here, Jack stretches out his deception and refuses to make his father have a sort of satisfaction by failing to show any excitement. </a:t>
            </a:r>
          </a:p>
        </p:txBody>
      </p:sp>
      <p:sp>
        <p:nvSpPr>
          <p:cNvPr id="4" name="Slide Number Placeholder 3"/>
          <p:cNvSpPr>
            <a:spLocks noGrp="1"/>
          </p:cNvSpPr>
          <p:nvPr>
            <p:ph type="sldNum" sz="quarter" idx="12"/>
          </p:nvPr>
        </p:nvSpPr>
        <p:spPr/>
        <p:txBody>
          <a:bodyPr/>
          <a:lstStyle/>
          <a:p>
            <a:fld id="{79FEBEB7-1547-4BE1-BC3E-B120A7F69EC9}"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838200"/>
            <a:ext cx="8077200" cy="5181600"/>
          </a:xfrm>
        </p:spPr>
        <p:txBody>
          <a:bodyPr>
            <a:noAutofit/>
          </a:bodyPr>
          <a:lstStyle/>
          <a:p>
            <a:pPr>
              <a:lnSpc>
                <a:spcPct val="150000"/>
              </a:lnSpc>
            </a:pPr>
            <a:r>
              <a:rPr lang="en-US" sz="2400" dirty="0"/>
              <a:t>Sir Anthony despises his son for not showing any interest in the girl’s beauty, and that he never minds marrying the aunt instead of the niece. And he tells him that “when [he ran] away with [Jack’s mother] [he] would not have touched anything old or ugly to gain an empire”.  Sir Anthony’s hypocrisy is </a:t>
            </a:r>
            <a:r>
              <a:rPr lang="en-US" sz="2400" dirty="0" smtClean="0"/>
              <a:t> </a:t>
            </a:r>
            <a:r>
              <a:rPr lang="en-US" sz="2400" dirty="0"/>
              <a:t>revealed when he tells his son that he himself defied his own father to marry Jack’s mother while he refused to give his son the freedom of choice</a:t>
            </a:r>
            <a:r>
              <a:rPr lang="en-US" sz="2400" dirty="0" smtClean="0"/>
              <a:t>.</a:t>
            </a:r>
            <a:endParaRPr lang="en-US" sz="24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153400" cy="5638800"/>
          </a:xfrm>
        </p:spPr>
        <p:txBody>
          <a:bodyPr>
            <a:noAutofit/>
          </a:bodyPr>
          <a:lstStyle/>
          <a:p>
            <a:pPr>
              <a:lnSpc>
                <a:spcPct val="200000"/>
              </a:lnSpc>
            </a:pPr>
            <a:r>
              <a:rPr lang="en-US" dirty="0"/>
              <a:t>Moreover throughout this conversation,  and when speaking about beauty and love, Sir Anthony shows himself nostalgic for young love and lust and his eagerness to live vicariously through his son. Read the whole scene, students, for it is very amusing.</a:t>
            </a:r>
            <a:endParaRPr lang="en-US"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305800" cy="5257800"/>
          </a:xfrm>
        </p:spPr>
        <p:txBody>
          <a:bodyPr>
            <a:noAutofit/>
          </a:bodyPr>
          <a:lstStyle/>
          <a:p>
            <a:pPr>
              <a:lnSpc>
                <a:spcPct val="200000"/>
              </a:lnSpc>
            </a:pPr>
            <a:r>
              <a:rPr lang="en-US" sz="2400" dirty="0"/>
              <a:t>Now we move to Act III, </a:t>
            </a:r>
            <a:r>
              <a:rPr lang="en-US" sz="2400" dirty="0" smtClean="0"/>
              <a:t>Scene </a:t>
            </a:r>
            <a:r>
              <a:rPr lang="en-US" sz="2400" dirty="0"/>
              <a:t>ii: This is Julia’s dressing room, and Faulkland is sitting alone waiting for Julia to come. Faulkland thinks that he is ungenerously fretful(distressed, upset), and madly capricious(whimsical, wayward, temperamental), but yet he cannot correct himself. Once Julia enters, she asks Faulkland why his greeting had been cold and why he looks angry. </a:t>
            </a:r>
            <a:endParaRPr lang="en-US" sz="24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762000"/>
            <a:ext cx="8153400" cy="5334000"/>
          </a:xfrm>
        </p:spPr>
        <p:txBody>
          <a:bodyPr>
            <a:noAutofit/>
          </a:bodyPr>
          <a:lstStyle/>
          <a:p>
            <a:pPr>
              <a:lnSpc>
                <a:spcPct val="150000"/>
              </a:lnSpc>
            </a:pPr>
            <a:r>
              <a:rPr lang="en-US" sz="2300" dirty="0"/>
              <a:t>Faulkland says that he is acting like he was not excited to see her after he heard from Acres that she had been enjoying herself in his absence and that he considers this a “a treason to constancy”. Julia explains that she has “often dressed sorrow in smiles, lest [her] friends should guess whose unkindness had caused [her] tears”. But to Faulkland, the situation is completely different for he thinks Julia had been happy in his absence because she loves him less than he loves her. Julia sees protecting Faulkland’s reputation as one of her priorities. </a:t>
            </a:r>
            <a:endParaRPr lang="en-US" sz="23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16</a:t>
            </a:fld>
            <a:endParaRPr lang="en-US"/>
          </a:p>
        </p:txBody>
      </p:sp>
    </p:spTree>
    <p:extLst>
      <p:ext uri="{BB962C8B-B14F-4D97-AF65-F5344CB8AC3E}">
        <p14:creationId xmlns:p14="http://schemas.microsoft.com/office/powerpoint/2010/main" val="42743547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8153400" cy="5029200"/>
          </a:xfrm>
        </p:spPr>
        <p:txBody>
          <a:bodyPr>
            <a:noAutofit/>
          </a:bodyPr>
          <a:lstStyle/>
          <a:p>
            <a:pPr>
              <a:lnSpc>
                <a:spcPct val="150000"/>
              </a:lnSpc>
            </a:pPr>
            <a:r>
              <a:rPr lang="en-US" dirty="0"/>
              <a:t>She is acting as an example of Sheridan’s view of feminine virtue. Faulkland is still unsure of Julia’s affections towards him and he thinks that she is only grateful to him, and does not love him. He wishes that he were deformed: “And for person- I have often wished myself deformed, to be convinced that I owed no obligation there for any part of your affection”. (P. 55, ll. 63-65</a:t>
            </a:r>
            <a:r>
              <a:rPr lang="en-US" dirty="0" smtClean="0"/>
              <a:t>)</a:t>
            </a:r>
            <a:r>
              <a:rPr lang="en-US" dirty="0"/>
              <a:t>.</a:t>
            </a:r>
            <a:endParaRPr lang="en-US"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8077200" cy="5029200"/>
          </a:xfrm>
        </p:spPr>
        <p:txBody>
          <a:bodyPr>
            <a:noAutofit/>
          </a:bodyPr>
          <a:lstStyle/>
          <a:p>
            <a:pPr>
              <a:lnSpc>
                <a:spcPct val="150000"/>
              </a:lnSpc>
            </a:pPr>
            <a:r>
              <a:rPr lang="en-US" sz="2400" dirty="0"/>
              <a:t>Julia tells him that there are men who are more handsome than he is, yet she never looks at them because she loves him. Now he is much more resentful that she does not think him the most handsome  man in the world and he doubts that she accepted him because her father arranged for their engagement. Annoyed by his words, Julia tells him that they can break off their engagement and she would still never consider making a relationship with someone else. </a:t>
            </a:r>
            <a:endParaRPr lang="en-US" sz="24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85800"/>
            <a:ext cx="8153400" cy="5638800"/>
          </a:xfrm>
        </p:spPr>
        <p:txBody>
          <a:bodyPr>
            <a:noAutofit/>
          </a:bodyPr>
          <a:lstStyle/>
          <a:p>
            <a:pPr>
              <a:lnSpc>
                <a:spcPct val="150000"/>
              </a:lnSpc>
            </a:pPr>
            <a:r>
              <a:rPr lang="en-US" sz="2400" dirty="0"/>
              <a:t>But now </a:t>
            </a:r>
            <a:r>
              <a:rPr lang="en-US" sz="2400" dirty="0" smtClean="0"/>
              <a:t>Faulkland </a:t>
            </a:r>
            <a:r>
              <a:rPr lang="en-US" sz="2400" dirty="0"/>
              <a:t>is angered at the idea that she would think of leaving him. Julia bursts into tears after all these insults and rushes out of the room. </a:t>
            </a:r>
          </a:p>
          <a:p>
            <a:pPr>
              <a:lnSpc>
                <a:spcPct val="150000"/>
              </a:lnSpc>
            </a:pPr>
            <a:r>
              <a:rPr lang="en-US" sz="2400" dirty="0"/>
              <a:t>Faulkland and Julia’s quarrel reflects their different conceptions of themselves. Julia respects her future husband. She is reasonable and frank with him, but he believes that if their love is real, they ought to be consumed by passion and indifferent to rational arguments. Julia’s view represents a more traditional view of the role of women. </a:t>
            </a:r>
          </a:p>
        </p:txBody>
      </p:sp>
      <p:sp>
        <p:nvSpPr>
          <p:cNvPr id="4" name="Slide Number Placeholder 3"/>
          <p:cNvSpPr>
            <a:spLocks noGrp="1"/>
          </p:cNvSpPr>
          <p:nvPr>
            <p:ph type="sldNum" sz="quarter" idx="12"/>
          </p:nvPr>
        </p:nvSpPr>
        <p:spPr/>
        <p:txBody>
          <a:bodyPr/>
          <a:lstStyle/>
          <a:p>
            <a:fld id="{79FEBEB7-1547-4BE1-BC3E-B120A7F69EC9}" type="slidenum">
              <a:rPr lang="en-US" smtClean="0"/>
              <a:pPr/>
              <a:t>19</a:t>
            </a:fld>
            <a:endParaRPr lang="en-US"/>
          </a:p>
        </p:txBody>
      </p:sp>
    </p:spTree>
    <p:extLst>
      <p:ext uri="{BB962C8B-B14F-4D97-AF65-F5344CB8AC3E}">
        <p14:creationId xmlns:p14="http://schemas.microsoft.com/office/powerpoint/2010/main" val="10375857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334000"/>
          </a:xfrm>
        </p:spPr>
        <p:txBody>
          <a:bodyPr>
            <a:noAutofit/>
          </a:bodyPr>
          <a:lstStyle/>
          <a:p>
            <a:pPr algn="ctr">
              <a:lnSpc>
                <a:spcPct val="150000"/>
              </a:lnSpc>
            </a:pPr>
            <a:r>
              <a:rPr lang="en-US" sz="2400" b="1" dirty="0">
                <a:latin typeface="Arial" pitchFamily="34" charset="0"/>
                <a:cs typeface="Arial" pitchFamily="34" charset="0"/>
              </a:rPr>
              <a:t>Lectures </a:t>
            </a:r>
            <a:r>
              <a:rPr lang="en-US" sz="2400" b="1" dirty="0" smtClean="0">
                <a:latin typeface="Arial" pitchFamily="34" charset="0"/>
                <a:cs typeface="Arial" pitchFamily="34" charset="0"/>
              </a:rPr>
              <a:t>7 &amp; 8</a:t>
            </a:r>
            <a:endParaRPr lang="en-US" sz="2400" dirty="0">
              <a:latin typeface="Arial" pitchFamily="34" charset="0"/>
              <a:cs typeface="Arial" pitchFamily="34" charset="0"/>
            </a:endParaRPr>
          </a:p>
          <a:p>
            <a:pPr marL="0" indent="0">
              <a:lnSpc>
                <a:spcPct val="150000"/>
              </a:lnSpc>
              <a:buNone/>
            </a:pPr>
            <a:r>
              <a:rPr lang="en-US" sz="2400" b="1" dirty="0" smtClean="0"/>
              <a:t>    Hello </a:t>
            </a:r>
            <a:r>
              <a:rPr lang="en-US" sz="2400" b="1" dirty="0"/>
              <a:t>Dear Students</a:t>
            </a:r>
            <a:endParaRPr lang="en-US" sz="2400" dirty="0"/>
          </a:p>
          <a:p>
            <a:pPr>
              <a:lnSpc>
                <a:spcPct val="150000"/>
              </a:lnSpc>
            </a:pPr>
            <a:r>
              <a:rPr lang="en-US" sz="2400" dirty="0"/>
              <a:t>In this lecture you will be introduced to another rival in the play, namely, Sir Lucius. He is an impecunious (impoverished, penniless), bellicose(quarrelsome, opposite of calm) Irish baronet who lost, probably by gambling, his mansion house and dirty acres. So Sir Lucius belongs to the polite world and he can only cure his want of money by marrying an heiress like Lydia. </a:t>
            </a:r>
          </a:p>
        </p:txBody>
      </p:sp>
      <p:sp>
        <p:nvSpPr>
          <p:cNvPr id="4" name="Slide Number Placeholder 3"/>
          <p:cNvSpPr>
            <a:spLocks noGrp="1"/>
          </p:cNvSpPr>
          <p:nvPr>
            <p:ph type="sldNum" sz="quarter" idx="12"/>
          </p:nvPr>
        </p:nvSpPr>
        <p:spPr/>
        <p:txBody>
          <a:bodyPr/>
          <a:lstStyle/>
          <a:p>
            <a:fld id="{79FEBEB7-1547-4BE1-BC3E-B120A7F69EC9}" type="slidenum">
              <a:rPr lang="en-US" smtClean="0"/>
              <a:pPr/>
              <a:t>2</a:t>
            </a:fld>
            <a:endParaRPr lang="en-US"/>
          </a:p>
        </p:txBody>
      </p:sp>
    </p:spTree>
    <p:extLst>
      <p:ext uri="{BB962C8B-B14F-4D97-AF65-F5344CB8AC3E}">
        <p14:creationId xmlns:p14="http://schemas.microsoft.com/office/powerpoint/2010/main" val="318051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638800"/>
          </a:xfrm>
        </p:spPr>
        <p:txBody>
          <a:bodyPr>
            <a:noAutofit/>
          </a:bodyPr>
          <a:lstStyle/>
          <a:p>
            <a:pPr>
              <a:lnSpc>
                <a:spcPct val="150000"/>
              </a:lnSpc>
            </a:pPr>
            <a:r>
              <a:rPr lang="en-US" sz="2400" dirty="0"/>
              <a:t>Faulkland’s expectations are drawn from the sentimental ideas which filled some of the literature of the time. </a:t>
            </a:r>
          </a:p>
          <a:p>
            <a:pPr>
              <a:lnSpc>
                <a:spcPct val="150000"/>
              </a:lnSpc>
            </a:pPr>
            <a:r>
              <a:rPr lang="en-US" sz="2400" dirty="0"/>
              <a:t>As we see Faulkland’s character is a male reflection of Lydia’s- not on the ground of its appearance but on the ground of its motivation. But while Sheridan did not try to expose the human heart in Lydia, in Faulkland he attempted to plumb the emotional depths of jealousy, particularly that sort of jealousy arising from insecurity. And he evidently wanted to achieve both depth and comic amusement. </a:t>
            </a:r>
            <a:endParaRPr lang="en-US" sz="24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20</a:t>
            </a:fld>
            <a:endParaRPr lang="en-US"/>
          </a:p>
        </p:txBody>
      </p:sp>
    </p:spTree>
    <p:extLst>
      <p:ext uri="{BB962C8B-B14F-4D97-AF65-F5344CB8AC3E}">
        <p14:creationId xmlns:p14="http://schemas.microsoft.com/office/powerpoint/2010/main" val="10375857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90600"/>
            <a:ext cx="8001000" cy="4267200"/>
          </a:xfrm>
        </p:spPr>
        <p:txBody>
          <a:bodyPr>
            <a:noAutofit/>
          </a:bodyPr>
          <a:lstStyle/>
          <a:p>
            <a:pPr>
              <a:lnSpc>
                <a:spcPct val="150000"/>
              </a:lnSpc>
            </a:pPr>
            <a:r>
              <a:rPr lang="en-US" dirty="0"/>
              <a:t>The audience is supposed both to sympathize with </a:t>
            </a:r>
            <a:r>
              <a:rPr lang="en-US" dirty="0" smtClean="0"/>
              <a:t>Faulkland </a:t>
            </a:r>
            <a:r>
              <a:rPr lang="en-US" dirty="0"/>
              <a:t>and to laugh at him when he allows his awareness that Julia was promised to him by her now-dead  father to lead him into exaggerated fears that she may now feel no real love but an obligation to that promise and to his having saved her life from drowning</a:t>
            </a:r>
            <a:r>
              <a:rPr lang="en-US" dirty="0" smtClean="0"/>
              <a:t>.</a:t>
            </a:r>
            <a:endParaRPr lang="en-US"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21</a:t>
            </a:fld>
            <a:endParaRPr lang="en-US"/>
          </a:p>
        </p:txBody>
      </p:sp>
    </p:spTree>
    <p:extLst>
      <p:ext uri="{BB962C8B-B14F-4D97-AF65-F5344CB8AC3E}">
        <p14:creationId xmlns:p14="http://schemas.microsoft.com/office/powerpoint/2010/main" val="10375857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838200"/>
            <a:ext cx="8153400" cy="4800600"/>
          </a:xfrm>
        </p:spPr>
        <p:txBody>
          <a:bodyPr>
            <a:noAutofit/>
          </a:bodyPr>
          <a:lstStyle/>
          <a:p>
            <a:pPr>
              <a:lnSpc>
                <a:spcPct val="150000"/>
              </a:lnSpc>
            </a:pPr>
            <a:r>
              <a:rPr lang="en-US" sz="2400" dirty="0"/>
              <a:t>In Act III, Scene iii, Jack Absolute visits Mrs. Malaprop in her lodgings. She welcomes him with complimentary remarks about his noble origin and the “ingenuity of his appearance”.  He flatters her by saying that although he never met Lydia, his attraction to the family comes from what he heard about Mrs. </a:t>
            </a:r>
            <a:r>
              <a:rPr lang="en-US" sz="2400" dirty="0" err="1"/>
              <a:t>Malaprop’s</a:t>
            </a:r>
            <a:r>
              <a:rPr lang="en-US" sz="2400" dirty="0"/>
              <a:t> “intellectual accomplishments, elegant manners, and </a:t>
            </a:r>
            <a:r>
              <a:rPr lang="en-US" sz="2400" u="sng" dirty="0"/>
              <a:t>unaffected learning</a:t>
            </a:r>
            <a:r>
              <a:rPr lang="en-US" sz="2400" dirty="0"/>
              <a:t>”.(P. 57, ll. 8-10) </a:t>
            </a:r>
            <a:r>
              <a:rPr lang="en-US" sz="2400" dirty="0" smtClean="0"/>
              <a:t>.</a:t>
            </a:r>
            <a:endParaRPr lang="en-US" sz="24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8153400" cy="4953000"/>
          </a:xfrm>
        </p:spPr>
        <p:txBody>
          <a:bodyPr>
            <a:noAutofit/>
          </a:bodyPr>
          <a:lstStyle/>
          <a:p>
            <a:pPr>
              <a:lnSpc>
                <a:spcPct val="150000"/>
              </a:lnSpc>
            </a:pPr>
            <a:r>
              <a:rPr lang="en-US" sz="2300" dirty="0"/>
              <a:t>This is quite ridiculous and funny for we know that Mrs. Malaprop always affects in her speech to give the impression that she is a well-learned woman. Mrs. Malaprop praises his gentlemanly behavior and says: “Ah! Few gentlemen, nowadays, know how to value the </a:t>
            </a:r>
            <a:r>
              <a:rPr lang="en-US" sz="2300" b="1" dirty="0"/>
              <a:t>ineffectual</a:t>
            </a:r>
            <a:r>
              <a:rPr lang="en-US" sz="2300" dirty="0"/>
              <a:t> qualities in a woman!....Men have no sense now but for the worthless flower of beauty!” (p. 57, ll. Pp. 12- 16) Notice the word ineffectual </a:t>
            </a:r>
            <a:r>
              <a:rPr lang="en-US" sz="2300" dirty="0" smtClean="0"/>
              <a:t>is misapplied here and is an </a:t>
            </a:r>
            <a:r>
              <a:rPr lang="en-US" sz="2300" dirty="0"/>
              <a:t>example of malapropism. The word should be intellectual.</a:t>
            </a:r>
          </a:p>
        </p:txBody>
      </p:sp>
      <p:sp>
        <p:nvSpPr>
          <p:cNvPr id="4" name="Slide Number Placeholder 3"/>
          <p:cNvSpPr>
            <a:spLocks noGrp="1"/>
          </p:cNvSpPr>
          <p:nvPr>
            <p:ph type="sldNum" sz="quarter" idx="12"/>
          </p:nvPr>
        </p:nvSpPr>
        <p:spPr/>
        <p:txBody>
          <a:bodyPr/>
          <a:lstStyle/>
          <a:p>
            <a:fld id="{79FEBEB7-1547-4BE1-BC3E-B120A7F69EC9}" type="slidenum">
              <a:rPr lang="en-US" smtClean="0"/>
              <a:pPr/>
              <a:t>23</a:t>
            </a:fld>
            <a:endParaRPr lang="en-US"/>
          </a:p>
        </p:txBody>
      </p:sp>
    </p:spTree>
    <p:extLst>
      <p:ext uri="{BB962C8B-B14F-4D97-AF65-F5344CB8AC3E}">
        <p14:creationId xmlns:p14="http://schemas.microsoft.com/office/powerpoint/2010/main" val="15506411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762000"/>
            <a:ext cx="8077200" cy="5257800"/>
          </a:xfrm>
        </p:spPr>
        <p:txBody>
          <a:bodyPr>
            <a:noAutofit/>
          </a:bodyPr>
          <a:lstStyle/>
          <a:p>
            <a:pPr>
              <a:lnSpc>
                <a:spcPct val="150000"/>
              </a:lnSpc>
            </a:pPr>
            <a:r>
              <a:rPr lang="en-US" sz="2200" dirty="0"/>
              <a:t>Absolute charms Mrs. </a:t>
            </a:r>
            <a:r>
              <a:rPr lang="en-US" sz="2200" dirty="0" smtClean="0"/>
              <a:t>Malaprop </a:t>
            </a:r>
            <a:r>
              <a:rPr lang="en-US" sz="2200" dirty="0"/>
              <a:t>with his expressive speech about her eloquence. He tells her that a few women are both beautiful and wise, like her.</a:t>
            </a:r>
          </a:p>
          <a:p>
            <a:pPr>
              <a:lnSpc>
                <a:spcPct val="150000"/>
              </a:lnSpc>
            </a:pPr>
            <a:r>
              <a:rPr lang="en-US" sz="2200" dirty="0"/>
              <a:t>The conversation goes on between Mrs. Malaprop and Jack Absolute, and we read: (P. 58, ll. </a:t>
            </a:r>
            <a:r>
              <a:rPr lang="en-US" sz="2200" dirty="0" smtClean="0"/>
              <a:t>25-31)</a:t>
            </a:r>
            <a:endParaRPr lang="en-US" sz="2200" dirty="0"/>
          </a:p>
          <a:p>
            <a:pPr>
              <a:lnSpc>
                <a:spcPct val="150000"/>
              </a:lnSpc>
            </a:pPr>
            <a:r>
              <a:rPr lang="en-US" sz="2200" dirty="0"/>
              <a:t>Mrs. Malaprop: “You are not ignorant… that this giddy girl has somehow contrived to fix her affections on a beggarly, strolling, eavesdropping Ensign, whom none of us have seen..”.</a:t>
            </a:r>
          </a:p>
          <a:p>
            <a:pPr>
              <a:lnSpc>
                <a:spcPct val="150000"/>
              </a:lnSpc>
            </a:pPr>
            <a:r>
              <a:rPr lang="en-US" sz="2200" dirty="0"/>
              <a:t>Absolute: “…….I’m not at all prejudiced against her on that account”.</a:t>
            </a:r>
          </a:p>
        </p:txBody>
      </p:sp>
      <p:sp>
        <p:nvSpPr>
          <p:cNvPr id="4" name="Slide Number Placeholder 3"/>
          <p:cNvSpPr>
            <a:spLocks noGrp="1"/>
          </p:cNvSpPr>
          <p:nvPr>
            <p:ph type="sldNum" sz="quarter" idx="12"/>
          </p:nvPr>
        </p:nvSpPr>
        <p:spPr/>
        <p:txBody>
          <a:bodyPr/>
          <a:lstStyle/>
          <a:p>
            <a:fld id="{79FEBEB7-1547-4BE1-BC3E-B120A7F69EC9}" type="slidenum">
              <a:rPr lang="en-US" smtClean="0"/>
              <a:pPr/>
              <a:t>24</a:t>
            </a:fld>
            <a:endParaRPr lang="en-US"/>
          </a:p>
        </p:txBody>
      </p:sp>
    </p:spTree>
    <p:extLst>
      <p:ext uri="{BB962C8B-B14F-4D97-AF65-F5344CB8AC3E}">
        <p14:creationId xmlns:p14="http://schemas.microsoft.com/office/powerpoint/2010/main" val="15506411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838200"/>
            <a:ext cx="7924800" cy="4953000"/>
          </a:xfrm>
        </p:spPr>
        <p:txBody>
          <a:bodyPr>
            <a:noAutofit/>
          </a:bodyPr>
          <a:lstStyle/>
          <a:p>
            <a:pPr>
              <a:lnSpc>
                <a:spcPct val="150000"/>
              </a:lnSpc>
            </a:pPr>
            <a:r>
              <a:rPr lang="en-US" sz="2200" dirty="0"/>
              <a:t>Mrs. Malaprop: “…..I thought she had </a:t>
            </a:r>
            <a:r>
              <a:rPr lang="en-US" sz="2200" b="1" dirty="0"/>
              <a:t>persisted</a:t>
            </a:r>
            <a:r>
              <a:rPr lang="en-US" sz="2200" dirty="0"/>
              <a:t> (malapropism: she meant desisted) from corresponding with him; but behold…., I have interceded(malapropism: she meant intercepted) another letter from the fellow…”. …….</a:t>
            </a:r>
          </a:p>
          <a:p>
            <a:pPr>
              <a:lnSpc>
                <a:spcPct val="150000"/>
              </a:lnSpc>
            </a:pPr>
            <a:r>
              <a:rPr lang="en-US" sz="2200" dirty="0"/>
              <a:t>Absolute(aside): “…..O the little traitress Lucy”.</a:t>
            </a:r>
          </a:p>
          <a:p>
            <a:pPr>
              <a:lnSpc>
                <a:spcPct val="150000"/>
              </a:lnSpc>
            </a:pPr>
            <a:r>
              <a:rPr lang="en-US" sz="2200" dirty="0"/>
              <a:t>Mrs. Malaprop gives him the letter to read. As Jack begins reading the letter, she interrupts to scoff at its content. </a:t>
            </a:r>
            <a:r>
              <a:rPr lang="en-US" sz="2200" dirty="0" smtClean="0"/>
              <a:t>He </a:t>
            </a:r>
            <a:r>
              <a:rPr lang="en-US" sz="2200" dirty="0"/>
              <a:t>reads the lines in which </a:t>
            </a:r>
            <a:r>
              <a:rPr lang="en-US" sz="2200" dirty="0" smtClean="0"/>
              <a:t>Beverley makes </a:t>
            </a:r>
            <a:r>
              <a:rPr lang="en-US" sz="2200" dirty="0"/>
              <a:t>fun of Mrs. </a:t>
            </a:r>
            <a:r>
              <a:rPr lang="en-US" sz="2200" dirty="0" err="1"/>
              <a:t>Malaprop’s</a:t>
            </a:r>
            <a:r>
              <a:rPr lang="en-US" sz="2200" dirty="0"/>
              <a:t> vanity, her looks, pretentions, her wrinkled face, and dry skin.  </a:t>
            </a:r>
          </a:p>
        </p:txBody>
      </p:sp>
      <p:sp>
        <p:nvSpPr>
          <p:cNvPr id="4" name="Slide Number Placeholder 3"/>
          <p:cNvSpPr>
            <a:spLocks noGrp="1"/>
          </p:cNvSpPr>
          <p:nvPr>
            <p:ph type="sldNum" sz="quarter" idx="12"/>
          </p:nvPr>
        </p:nvSpPr>
        <p:spPr/>
        <p:txBody>
          <a:bodyPr/>
          <a:lstStyle/>
          <a:p>
            <a:fld id="{79FEBEB7-1547-4BE1-BC3E-B120A7F69EC9}" type="slidenum">
              <a:rPr lang="en-US" smtClean="0"/>
              <a:pPr/>
              <a:t>25</a:t>
            </a:fld>
            <a:endParaRPr lang="en-US"/>
          </a:p>
        </p:txBody>
      </p:sp>
    </p:spTree>
    <p:extLst>
      <p:ext uri="{BB962C8B-B14F-4D97-AF65-F5344CB8AC3E}">
        <p14:creationId xmlns:p14="http://schemas.microsoft.com/office/powerpoint/2010/main" val="15506411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14400"/>
            <a:ext cx="7924800" cy="5029200"/>
          </a:xfrm>
        </p:spPr>
        <p:txBody>
          <a:bodyPr>
            <a:noAutofit/>
          </a:bodyPr>
          <a:lstStyle/>
          <a:p>
            <a:pPr>
              <a:lnSpc>
                <a:spcPct val="150000"/>
              </a:lnSpc>
            </a:pPr>
            <a:r>
              <a:rPr lang="en-US" dirty="0"/>
              <a:t>Absolute: “As for the old weather-beaten she dragon who guards you- who can he mean by that?</a:t>
            </a:r>
          </a:p>
          <a:p>
            <a:pPr>
              <a:lnSpc>
                <a:spcPct val="150000"/>
              </a:lnSpc>
            </a:pPr>
            <a:r>
              <a:rPr lang="en-US" dirty="0"/>
              <a:t>Mrs. Malaprop : “ Me, Sir- me …..”</a:t>
            </a:r>
          </a:p>
          <a:p>
            <a:pPr>
              <a:lnSpc>
                <a:spcPct val="150000"/>
              </a:lnSpc>
            </a:pPr>
            <a:r>
              <a:rPr lang="en-US" dirty="0"/>
              <a:t>This is quite funny and humorous. Absolut e continues reading the letter in which Mrs. </a:t>
            </a:r>
            <a:r>
              <a:rPr lang="en-US" dirty="0" err="1"/>
              <a:t>Malaprop’s</a:t>
            </a:r>
            <a:r>
              <a:rPr lang="en-US" dirty="0"/>
              <a:t> senseless way of speaking is being attacked. At last we come to the plan that Beverley has suggested in his letter: </a:t>
            </a:r>
          </a:p>
        </p:txBody>
      </p:sp>
      <p:sp>
        <p:nvSpPr>
          <p:cNvPr id="4" name="Slide Number Placeholder 3"/>
          <p:cNvSpPr>
            <a:spLocks noGrp="1"/>
          </p:cNvSpPr>
          <p:nvPr>
            <p:ph type="sldNum" sz="quarter" idx="12"/>
          </p:nvPr>
        </p:nvSpPr>
        <p:spPr/>
        <p:txBody>
          <a:bodyPr/>
          <a:lstStyle/>
          <a:p>
            <a:fld id="{79FEBEB7-1547-4BE1-BC3E-B120A7F69EC9}" type="slidenum">
              <a:rPr lang="en-US" smtClean="0"/>
              <a:pPr/>
              <a:t>26</a:t>
            </a:fld>
            <a:endParaRPr lang="en-US"/>
          </a:p>
        </p:txBody>
      </p:sp>
    </p:spTree>
    <p:extLst>
      <p:ext uri="{BB962C8B-B14F-4D97-AF65-F5344CB8AC3E}">
        <p14:creationId xmlns:p14="http://schemas.microsoft.com/office/powerpoint/2010/main" val="15506411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14400"/>
            <a:ext cx="7924800" cy="4953000"/>
          </a:xfrm>
        </p:spPr>
        <p:txBody>
          <a:bodyPr>
            <a:noAutofit/>
          </a:bodyPr>
          <a:lstStyle/>
          <a:p>
            <a:pPr>
              <a:lnSpc>
                <a:spcPct val="150000"/>
              </a:lnSpc>
            </a:pPr>
            <a:r>
              <a:rPr lang="en-US" sz="2300" dirty="0"/>
              <a:t>Absolute: “…..so that I have a scheme to see you shortly with the old harridan’s (old woman) consent, and even to make her a go-between in our interviews…..”. (P. 60, ll. 78-80)</a:t>
            </a:r>
          </a:p>
          <a:p>
            <a:pPr>
              <a:lnSpc>
                <a:spcPct val="150000"/>
              </a:lnSpc>
            </a:pPr>
            <a:r>
              <a:rPr lang="en-US" sz="2300" dirty="0"/>
              <a:t>Of course Mrs. Malaprop does not suspect that these plans are being carried out that very minute. Notice how the letter is meant to excite Lydia with his proposal to deceive her aunt, but is, at the same time, also a deception of Lydia, who believes her lover to be someone he is not. </a:t>
            </a:r>
            <a:endParaRPr lang="en-US" sz="2300" b="1" i="1" u="sng"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79FEBEB7-1547-4BE1-BC3E-B120A7F69EC9}" type="slidenum">
              <a:rPr lang="en-US" smtClean="0"/>
              <a:pPr/>
              <a:t>27</a:t>
            </a:fld>
            <a:endParaRPr lang="en-US"/>
          </a:p>
        </p:txBody>
      </p:sp>
    </p:spTree>
    <p:extLst>
      <p:ext uri="{BB962C8B-B14F-4D97-AF65-F5344CB8AC3E}">
        <p14:creationId xmlns:p14="http://schemas.microsoft.com/office/powerpoint/2010/main" val="15236662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14400"/>
            <a:ext cx="7924800" cy="4953000"/>
          </a:xfrm>
        </p:spPr>
        <p:txBody>
          <a:bodyPr>
            <a:noAutofit/>
          </a:bodyPr>
          <a:lstStyle/>
          <a:p>
            <a:pPr>
              <a:lnSpc>
                <a:spcPct val="150000"/>
              </a:lnSpc>
            </a:pPr>
            <a:r>
              <a:rPr lang="en-US" sz="2800" dirty="0"/>
              <a:t>We come to the end of the lecture. Next time you </a:t>
            </a:r>
            <a:r>
              <a:rPr lang="en-US" sz="2800" dirty="0" smtClean="0"/>
              <a:t>will </a:t>
            </a:r>
            <a:r>
              <a:rPr lang="en-US" sz="2800" dirty="0"/>
              <a:t>see what will happen when Jack Absolute meets Lydia, and what kind of complications may result from their meetings! Until then Good bye.</a:t>
            </a:r>
            <a:endParaRPr lang="en-US" sz="2800" b="1" dirty="0" smtClean="0"/>
          </a:p>
          <a:p>
            <a:pPr>
              <a:lnSpc>
                <a:spcPct val="150000"/>
              </a:lnSpc>
            </a:pPr>
            <a:r>
              <a:rPr lang="en-US" sz="2800" b="1" dirty="0" smtClean="0"/>
              <a:t>Good </a:t>
            </a:r>
            <a:r>
              <a:rPr lang="en-US" sz="2800" b="1" dirty="0" smtClean="0"/>
              <a:t>bye</a:t>
            </a:r>
            <a:r>
              <a:rPr lang="en-US" sz="2800" dirty="0" smtClean="0"/>
              <a:t>…</a:t>
            </a:r>
          </a:p>
          <a:p>
            <a:pPr algn="ctr">
              <a:lnSpc>
                <a:spcPct val="150000"/>
              </a:lnSpc>
              <a:buNone/>
            </a:pPr>
            <a:r>
              <a:rPr lang="en-US" sz="2800" b="1" i="1" u="sng" dirty="0" smtClean="0">
                <a:latin typeface="Arial" pitchFamily="34" charset="0"/>
                <a:cs typeface="Arial" pitchFamily="34" charset="0"/>
              </a:rPr>
              <a:t>End of lectures </a:t>
            </a:r>
            <a:r>
              <a:rPr lang="en-US" sz="2800" b="1" i="1" u="sng" dirty="0" smtClean="0">
                <a:latin typeface="Arial" pitchFamily="34" charset="0"/>
                <a:cs typeface="Arial" pitchFamily="34" charset="0"/>
              </a:rPr>
              <a:t>7 </a:t>
            </a:r>
            <a:r>
              <a:rPr lang="en-US" sz="2800" b="1" i="1" u="sng" dirty="0" smtClean="0">
                <a:latin typeface="Arial" pitchFamily="34" charset="0"/>
                <a:cs typeface="Arial" pitchFamily="34" charset="0"/>
              </a:rPr>
              <a:t>&amp; </a:t>
            </a:r>
            <a:r>
              <a:rPr lang="en-US" sz="2800" b="1" i="1" u="sng" dirty="0" smtClean="0">
                <a:latin typeface="Arial" pitchFamily="34" charset="0"/>
                <a:cs typeface="Arial" pitchFamily="34" charset="0"/>
              </a:rPr>
              <a:t>8</a:t>
            </a:r>
            <a:endParaRPr lang="en-US" sz="2800" b="1" i="1" u="sng"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79FEBEB7-1547-4BE1-BC3E-B120A7F69EC9}" type="slidenum">
              <a:rPr lang="en-US" smtClean="0"/>
              <a:pPr/>
              <a:t>28</a:t>
            </a:fld>
            <a:endParaRPr lang="en-US"/>
          </a:p>
        </p:txBody>
      </p:sp>
    </p:spTree>
    <p:extLst>
      <p:ext uri="{BB962C8B-B14F-4D97-AF65-F5344CB8AC3E}">
        <p14:creationId xmlns:p14="http://schemas.microsoft.com/office/powerpoint/2010/main" val="15236662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90600"/>
            <a:ext cx="7924800" cy="4953000"/>
          </a:xfrm>
        </p:spPr>
        <p:txBody>
          <a:bodyPr>
            <a:noAutofit/>
          </a:bodyPr>
          <a:lstStyle/>
          <a:p>
            <a:pPr>
              <a:lnSpc>
                <a:spcPct val="150000"/>
              </a:lnSpc>
            </a:pPr>
            <a:r>
              <a:rPr lang="en-US" sz="2400" b="1" dirty="0" smtClean="0"/>
              <a:t>Good </a:t>
            </a:r>
            <a:r>
              <a:rPr lang="en-US" sz="2400" b="1" dirty="0" smtClean="0"/>
              <a:t>bye</a:t>
            </a:r>
            <a:r>
              <a:rPr lang="en-US" sz="2400" dirty="0" smtClean="0"/>
              <a:t>…</a:t>
            </a:r>
          </a:p>
          <a:p>
            <a:pPr algn="ctr">
              <a:lnSpc>
                <a:spcPct val="150000"/>
              </a:lnSpc>
              <a:buNone/>
            </a:pPr>
            <a:r>
              <a:rPr lang="en-US" sz="2800" b="1" i="1" u="sng" dirty="0" smtClean="0">
                <a:latin typeface="Arial" pitchFamily="34" charset="0"/>
                <a:cs typeface="Arial" pitchFamily="34" charset="0"/>
              </a:rPr>
              <a:t>End of lectures </a:t>
            </a:r>
            <a:r>
              <a:rPr lang="en-US" sz="2800" b="1" i="1" u="sng" dirty="0" smtClean="0">
                <a:latin typeface="Arial" pitchFamily="34" charset="0"/>
                <a:cs typeface="Arial" pitchFamily="34" charset="0"/>
              </a:rPr>
              <a:t>7 </a:t>
            </a:r>
            <a:r>
              <a:rPr lang="en-US" sz="2800" b="1" i="1" u="sng" dirty="0" smtClean="0">
                <a:latin typeface="Arial" pitchFamily="34" charset="0"/>
                <a:cs typeface="Arial" pitchFamily="34" charset="0"/>
              </a:rPr>
              <a:t>&amp; </a:t>
            </a:r>
            <a:r>
              <a:rPr lang="en-US" sz="2800" b="1" i="1" u="sng" dirty="0" smtClean="0">
                <a:latin typeface="Arial" pitchFamily="34" charset="0"/>
                <a:cs typeface="Arial" pitchFamily="34" charset="0"/>
              </a:rPr>
              <a:t>8</a:t>
            </a:r>
            <a:endParaRPr lang="en-US" sz="2800" b="1" i="1" u="sng"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79FEBEB7-1547-4BE1-BC3E-B120A7F69EC9}"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43000"/>
            <a:ext cx="7848600" cy="4221480"/>
          </a:xfrm>
        </p:spPr>
        <p:txBody>
          <a:bodyPr>
            <a:noAutofit/>
          </a:bodyPr>
          <a:lstStyle/>
          <a:p>
            <a:pPr>
              <a:lnSpc>
                <a:spcPct val="150000"/>
              </a:lnSpc>
            </a:pPr>
            <a:r>
              <a:rPr lang="en-US" sz="2800" dirty="0"/>
              <a:t>In Act II, scene ii, </a:t>
            </a:r>
            <a:r>
              <a:rPr lang="en-US" sz="2800" dirty="0" smtClean="0"/>
              <a:t>we </a:t>
            </a:r>
            <a:r>
              <a:rPr lang="en-US" sz="2800" dirty="0"/>
              <a:t>see Lucy waiting out on the street, looking for Sir Lucius. Lucy hands him the letter that Mrs. Malaprop sent. But definitely Lucy will deceive him about the identity of the correspondent by assuring him that the letter is from Lydia</a:t>
            </a:r>
            <a:r>
              <a:rPr lang="en-US" sz="2800" dirty="0" smtClean="0"/>
              <a:t>.</a:t>
            </a:r>
            <a:r>
              <a:rPr lang="en-US" sz="2800" dirty="0" smtClean="0"/>
              <a:t> </a:t>
            </a:r>
            <a:endParaRPr lang="en-US" sz="28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731520"/>
            <a:ext cx="8153400" cy="5410200"/>
          </a:xfrm>
        </p:spPr>
        <p:txBody>
          <a:bodyPr>
            <a:noAutofit/>
          </a:bodyPr>
          <a:lstStyle/>
          <a:p>
            <a:pPr marL="0" indent="0">
              <a:lnSpc>
                <a:spcPct val="150000"/>
              </a:lnSpc>
              <a:buNone/>
            </a:pPr>
            <a:endParaRPr lang="en-US" sz="2400" dirty="0">
              <a:latin typeface="Arial" pitchFamily="34" charset="0"/>
              <a:cs typeface="Arial" pitchFamily="34" charset="0"/>
            </a:endParaRPr>
          </a:p>
          <a:p>
            <a:pPr marL="0" indent="0">
              <a:lnSpc>
                <a:spcPct val="150000"/>
              </a:lnSpc>
              <a:buNone/>
            </a:pPr>
            <a:endParaRPr lang="en-US" sz="2400" dirty="0">
              <a:latin typeface="Arial" pitchFamily="34" charset="0"/>
              <a:cs typeface="Arial" pitchFamily="34" charset="0"/>
            </a:endParaRPr>
          </a:p>
          <a:p>
            <a:pPr marL="0" indent="0">
              <a:lnSpc>
                <a:spcPct val="150000"/>
              </a:lnSpc>
              <a:buNone/>
            </a:pPr>
            <a:endParaRPr lang="en-US" sz="2400">
              <a:latin typeface="Arial" pitchFamily="34" charset="0"/>
              <a:cs typeface="Arial" pitchFamily="34" charset="0"/>
            </a:endParaRPr>
          </a:p>
          <a:p>
            <a:pPr marL="0" indent="0">
              <a:lnSpc>
                <a:spcPct val="150000"/>
              </a:lnSpc>
              <a:buNone/>
            </a:pPr>
            <a:endParaRPr lang="en-US" sz="24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79FEBEB7-1547-4BE1-BC3E-B120A7F69EC9}" type="slidenum">
              <a:rPr lang="en-US" smtClean="0"/>
              <a:pPr/>
              <a:t>4</a:t>
            </a:fld>
            <a:endParaRPr lang="en-US"/>
          </a:p>
        </p:txBody>
      </p:sp>
      <p:sp>
        <p:nvSpPr>
          <p:cNvPr id="2" name="Rectangle 1"/>
          <p:cNvSpPr/>
          <p:nvPr/>
        </p:nvSpPr>
        <p:spPr>
          <a:xfrm>
            <a:off x="609600" y="973753"/>
            <a:ext cx="7924800" cy="4893647"/>
          </a:xfrm>
          <a:prstGeom prst="rect">
            <a:avLst/>
          </a:prstGeom>
        </p:spPr>
        <p:txBody>
          <a:bodyPr wrap="square">
            <a:spAutoFit/>
          </a:bodyPr>
          <a:lstStyle/>
          <a:p>
            <a:r>
              <a:rPr lang="en-US" sz="2400" dirty="0"/>
              <a:t>Sir Lucius reads the letter:</a:t>
            </a:r>
          </a:p>
          <a:p>
            <a:pPr>
              <a:lnSpc>
                <a:spcPct val="150000"/>
              </a:lnSpc>
            </a:pPr>
            <a:r>
              <a:rPr lang="en-US" sz="2400" dirty="0"/>
              <a:t>“Sir- there is often a sudden incentive (is a noun which means encouragement  or provocation) impulse in love, that has a greater induction than years of domestic combination: such was the commotion (means excitement or agitation)I felt at the first superfluous view of Sir Lucius O’ Trigger……………; yet let me add, that it will give me joy infallible to find Sir Lucius worthy the last criterion of my affections. - Delia ”. </a:t>
            </a:r>
          </a:p>
        </p:txBody>
      </p:sp>
    </p:spTree>
    <p:extLst>
      <p:ext uri="{BB962C8B-B14F-4D97-AF65-F5344CB8AC3E}">
        <p14:creationId xmlns:p14="http://schemas.microsoft.com/office/powerpoint/2010/main" val="17428108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838200"/>
            <a:ext cx="8153400" cy="5410200"/>
          </a:xfrm>
        </p:spPr>
        <p:txBody>
          <a:bodyPr>
            <a:noAutofit/>
          </a:bodyPr>
          <a:lstStyle/>
          <a:p>
            <a:pPr>
              <a:lnSpc>
                <a:spcPct val="150000"/>
              </a:lnSpc>
            </a:pPr>
            <a:r>
              <a:rPr lang="en-US" sz="2400" dirty="0"/>
              <a:t>The letter has a flirtatious tone, but makes very little sense. After reading the letter Sir Lucius comments on the words, saying: “Upon my conscience, your lady is a great mistress of language”. Lucy was about to lose  track of her lies when she responds saying: “Aye, Sir, A lady of her experience”. Sir Lucius astonishingly asks: “Experience! What, at seventeen?’ But Lucy tells him that she only meant that Delia’s  use of  such pompous words  is because she reads so much. (P. 45, ll. 30-41</a:t>
            </a:r>
            <a:r>
              <a:rPr lang="en-US" sz="2400" dirty="0" smtClean="0"/>
              <a:t>).</a:t>
            </a:r>
            <a:endParaRPr lang="en-US" sz="2400" dirty="0" smtClean="0"/>
          </a:p>
          <a:p>
            <a:pPr>
              <a:lnSpc>
                <a:spcPct val="150000"/>
              </a:lnSpc>
            </a:pPr>
            <a:endParaRPr lang="en-US" sz="24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5</a:t>
            </a:fld>
            <a:endParaRPr lang="en-US"/>
          </a:p>
        </p:txBody>
      </p:sp>
    </p:spTree>
    <p:extLst>
      <p:ext uri="{BB962C8B-B14F-4D97-AF65-F5344CB8AC3E}">
        <p14:creationId xmlns:p14="http://schemas.microsoft.com/office/powerpoint/2010/main" val="35474433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8153400" cy="4572000"/>
          </a:xfrm>
        </p:spPr>
        <p:txBody>
          <a:bodyPr>
            <a:noAutofit/>
          </a:bodyPr>
          <a:lstStyle/>
          <a:p>
            <a:pPr>
              <a:lnSpc>
                <a:spcPct val="150000"/>
              </a:lnSpc>
            </a:pPr>
            <a:r>
              <a:rPr lang="en-US" sz="2500" dirty="0"/>
              <a:t>Notice how Lucy always acts as a simpleminded maid in order to get a good tip. Sir Lucius continues the chat with Lucy, saying: “O tell her, I’ll make her the best husband in the world”.  And according to him only poverty prevents him from eloping with Lydia. And that’s why he has to get Lydia’s aunt’s permission to guarantee Lydia’ fortune. </a:t>
            </a:r>
            <a:endParaRPr lang="en-US" sz="2500" dirty="0" smtClean="0"/>
          </a:p>
          <a:p>
            <a:pPr>
              <a:lnSpc>
                <a:spcPct val="150000"/>
              </a:lnSpc>
            </a:pPr>
            <a:endParaRPr lang="en-US" sz="25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6</a:t>
            </a:fld>
            <a:endParaRPr lang="en-US"/>
          </a:p>
        </p:txBody>
      </p:sp>
    </p:spTree>
    <p:extLst>
      <p:ext uri="{BB962C8B-B14F-4D97-AF65-F5344CB8AC3E}">
        <p14:creationId xmlns:p14="http://schemas.microsoft.com/office/powerpoint/2010/main" val="25060676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762000"/>
            <a:ext cx="7772400" cy="5638800"/>
          </a:xfrm>
        </p:spPr>
        <p:txBody>
          <a:bodyPr>
            <a:noAutofit/>
          </a:bodyPr>
          <a:lstStyle/>
          <a:p>
            <a:pPr>
              <a:lnSpc>
                <a:spcPct val="150000"/>
              </a:lnSpc>
            </a:pPr>
            <a:r>
              <a:rPr lang="en-US" sz="2400" dirty="0"/>
              <a:t>Sir Lucius leaves, and Fag appears. Fag has already seen Lucy handing the letter to Sir Lucius and threatens to tell his master Ensign Beverley that Sir Lucius is a competitor. Although Lucy assures Fag that the letter is from Mrs. Malaprop and that  Sir Lucius is not a rival, Fag does not give up his master’s secret to Lucy, so he laughs at this and hurries to tell his master of it. Both Lucy and Fag are servants of the same kind, for they see opportunities to win the trust of their masters. </a:t>
            </a:r>
          </a:p>
        </p:txBody>
      </p:sp>
      <p:sp>
        <p:nvSpPr>
          <p:cNvPr id="4" name="Slide Number Placeholder 3"/>
          <p:cNvSpPr>
            <a:spLocks noGrp="1"/>
          </p:cNvSpPr>
          <p:nvPr>
            <p:ph type="sldNum" sz="quarter" idx="12"/>
          </p:nvPr>
        </p:nvSpPr>
        <p:spPr/>
        <p:txBody>
          <a:bodyPr/>
          <a:lstStyle/>
          <a:p>
            <a:fld id="{79FEBEB7-1547-4BE1-BC3E-B120A7F69EC9}" type="slidenum">
              <a:rPr lang="en-US" smtClean="0"/>
              <a:pPr/>
              <a:t>7</a:t>
            </a:fld>
            <a:endParaRPr lang="en-US"/>
          </a:p>
        </p:txBody>
      </p:sp>
    </p:spTree>
    <p:extLst>
      <p:ext uri="{BB962C8B-B14F-4D97-AF65-F5344CB8AC3E}">
        <p14:creationId xmlns:p14="http://schemas.microsoft.com/office/powerpoint/2010/main" val="19871861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85800"/>
            <a:ext cx="7848600" cy="5562600"/>
          </a:xfrm>
        </p:spPr>
        <p:txBody>
          <a:bodyPr>
            <a:noAutofit/>
          </a:bodyPr>
          <a:lstStyle/>
          <a:p>
            <a:pPr>
              <a:lnSpc>
                <a:spcPct val="150000"/>
              </a:lnSpc>
            </a:pPr>
            <a:r>
              <a:rPr lang="en-US" sz="2400" dirty="0"/>
              <a:t>Now we move to Act III, Scene I : the scene is in the North Parade. Let me tell you that Sheridan uses real names of places such as the North parade in the play since he himself lived in the city of Bath for about two years.  Jack Absolute is seen wandering there and reflecting upon his luck. Fag has informed him that his father “wants to force[him]marry the same very girl [he] is plotting to run away with!” He decides that his father must not know of [his] connection with [Lydia], and that Lydia “shall not lose her hopes of an elopement”.</a:t>
            </a:r>
          </a:p>
        </p:txBody>
      </p:sp>
      <p:sp>
        <p:nvSpPr>
          <p:cNvPr id="4" name="Slide Number Placeholder 3"/>
          <p:cNvSpPr>
            <a:spLocks noGrp="1"/>
          </p:cNvSpPr>
          <p:nvPr>
            <p:ph type="sldNum" sz="quarter" idx="12"/>
          </p:nvPr>
        </p:nvSpPr>
        <p:spPr/>
        <p:txBody>
          <a:bodyPr/>
          <a:lstStyle/>
          <a:p>
            <a:fld id="{79FEBEB7-1547-4BE1-BC3E-B120A7F69EC9}"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838200"/>
            <a:ext cx="8153400" cy="5029200"/>
          </a:xfrm>
        </p:spPr>
        <p:txBody>
          <a:bodyPr>
            <a:noAutofit/>
          </a:bodyPr>
          <a:lstStyle/>
          <a:p>
            <a:pPr>
              <a:lnSpc>
                <a:spcPct val="150000"/>
              </a:lnSpc>
            </a:pPr>
            <a:r>
              <a:rPr lang="en-US" sz="2500" dirty="0"/>
              <a:t>Jack wanted to keep his relation with Lydia a secret in return for the harsh treatment he received from his father. And now he  runs into his father to make up with him:</a:t>
            </a:r>
          </a:p>
          <a:p>
            <a:pPr>
              <a:lnSpc>
                <a:spcPct val="150000"/>
              </a:lnSpc>
            </a:pPr>
            <a:r>
              <a:rPr lang="en-US" sz="2500" dirty="0"/>
              <a:t>Absolute: “Sir, you see a penitent before you.</a:t>
            </a:r>
          </a:p>
          <a:p>
            <a:pPr>
              <a:lnSpc>
                <a:spcPct val="150000"/>
              </a:lnSpc>
            </a:pPr>
            <a:r>
              <a:rPr lang="en-US" sz="2500" dirty="0"/>
              <a:t>Sir Anthony: I see an impudent scoundrel before me.</a:t>
            </a:r>
          </a:p>
          <a:p>
            <a:pPr>
              <a:lnSpc>
                <a:spcPct val="150000"/>
              </a:lnSpc>
            </a:pPr>
            <a:r>
              <a:rPr lang="en-US" sz="2500" dirty="0"/>
              <a:t>Absolute: a sincere penitent…to acknowledge my error, and to submit entirely to your will”.(P. 49, ll. 22-25</a:t>
            </a:r>
            <a:r>
              <a:rPr lang="en-US" sz="2500" dirty="0" smtClean="0"/>
              <a:t>).</a:t>
            </a:r>
            <a:endParaRPr lang="en-US" sz="25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322</TotalTime>
  <Words>2309</Words>
  <Application>Microsoft Office PowerPoint</Application>
  <PresentationFormat>On-screen Show (4:3)</PresentationFormat>
  <Paragraphs>81</Paragraphs>
  <Slides>29</Slides>
  <Notes>0</Notes>
  <HiddenSlides>0</HiddenSlides>
  <MMClips>0</MMClips>
  <ScaleCrop>false</ScaleCrop>
  <HeadingPairs>
    <vt:vector size="4" baseType="variant">
      <vt:variant>
        <vt:lpstr>Theme</vt:lpstr>
      </vt:variant>
      <vt:variant>
        <vt:i4>2</vt:i4>
      </vt:variant>
      <vt:variant>
        <vt:lpstr>Slide Titles</vt:lpstr>
      </vt:variant>
      <vt:variant>
        <vt:i4>29</vt:i4>
      </vt:variant>
    </vt:vector>
  </HeadingPairs>
  <TitlesOfParts>
    <vt:vector size="31" baseType="lpstr">
      <vt:lpstr>Concourse</vt: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mhilal</dc:creator>
  <cp:lastModifiedBy>mhilal</cp:lastModifiedBy>
  <cp:revision>162</cp:revision>
  <dcterms:created xsi:type="dcterms:W3CDTF">2020-03-23T13:40:31Z</dcterms:created>
  <dcterms:modified xsi:type="dcterms:W3CDTF">2020-04-15T17:12:58Z</dcterms:modified>
</cp:coreProperties>
</file>