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1" r:id="rId14"/>
    <p:sldId id="262" r:id="rId15"/>
    <p:sldId id="263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5EB87B0-5CAE-42DA-9126-E6399A28A95A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6A41B3-57EF-4C16-B70C-D39D43FB69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Semicolons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Colons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1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second clause in the first sentence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could read, “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golf game,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therefore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was cancelled.”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could be placed differently, you know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therefore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conjunctive adverb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76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the second sentence above, try to move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conjunction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 different place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sentence.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doesn’t make sense to say, “The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lightning  storm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began in the late morning” or, 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lightning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storm began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the late morning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this case,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clearly a subordinating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conjunction,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clause it introduces, “because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lightning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storm began in the late morning,”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independent clause.</a:t>
            </a:r>
          </a:p>
        </p:txBody>
      </p:sp>
    </p:spTree>
    <p:extLst>
      <p:ext uri="{BB962C8B-B14F-4D97-AF65-F5344CB8AC3E}">
        <p14:creationId xmlns:p14="http://schemas.microsoft.com/office/powerpoint/2010/main" val="207176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Semicolons and Phrases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 addition to conjunctive adverbs, semicolons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used with phrases such 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for instance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that 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State universities have some advantages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smaller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private colleges; for example,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variety of programs offered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typically greater at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larger school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two coaches saw no way of resolving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issue; that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is, each claimed the other was unwilling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negotiate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time and place for the make up game.</a:t>
            </a:r>
          </a:p>
        </p:txBody>
      </p:sp>
    </p:spTree>
    <p:extLst>
      <p:ext uri="{BB962C8B-B14F-4D97-AF65-F5344CB8AC3E}">
        <p14:creationId xmlns:p14="http://schemas.microsoft.com/office/powerpoint/2010/main" val="426176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Semicolons between Word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Groups with Commas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a sentence uses too many commas, the reader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become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confused. Use a semicolon instead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comma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before a conjunction for the reader’s clarification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Jerry will not even try Greek, Japanese,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Thai food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but he will eat anything that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his mother cooks.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new bowling alley has 20 lanes, 12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video games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four pinball machines, a restaurant,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full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bar with karaoke; and the grand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opening exceeded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expectations of the owners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 a semicolon between a series of phrases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contain commas</a:t>
            </a:r>
          </a:p>
        </p:txBody>
      </p:sp>
    </p:spTree>
    <p:extLst>
      <p:ext uri="{BB962C8B-B14F-4D97-AF65-F5344CB8AC3E}">
        <p14:creationId xmlns:p14="http://schemas.microsoft.com/office/powerpoint/2010/main" val="41150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orientation for new employees will be held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Friday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October 11; Saturday, October 12;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Wednesday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October 16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three brothers who won the lottery live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Tacoma, Washington;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Minneapolis,Minnesota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Athens, Georgia.</a:t>
            </a:r>
          </a:p>
        </p:txBody>
      </p:sp>
    </p:spTree>
    <p:extLst>
      <p:ext uri="{BB962C8B-B14F-4D97-AF65-F5344CB8AC3E}">
        <p14:creationId xmlns:p14="http://schemas.microsoft.com/office/powerpoint/2010/main" val="10142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Exercise 1</a:t>
            </a:r>
          </a:p>
          <a:p>
            <a:r>
              <a:rPr lang="en-US" dirty="0"/>
              <a:t>Rewrite the following sentences adding semicolons</a:t>
            </a:r>
          </a:p>
          <a:p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dirty="0"/>
              <a:t>I made it to the meeting on time however, </a:t>
            </a:r>
            <a:r>
              <a:rPr lang="en-US" dirty="0" smtClean="0"/>
              <a:t>I will </a:t>
            </a:r>
            <a:r>
              <a:rPr lang="en-US" dirty="0"/>
              <a:t>drive a different route next time</a:t>
            </a:r>
            <a:r>
              <a:rPr lang="en-US" dirty="0" smtClean="0"/>
              <a:t>.</a:t>
            </a:r>
          </a:p>
          <a:p>
            <a:pPr marL="68580" indent="0">
              <a:buNone/>
            </a:pPr>
            <a:r>
              <a:rPr lang="en-US" dirty="0" smtClean="0"/>
              <a:t>____________________________________</a:t>
            </a:r>
            <a:endParaRPr lang="en-US" dirty="0"/>
          </a:p>
          <a:p>
            <a:pPr marL="68580" indent="0">
              <a:buNone/>
            </a:pPr>
            <a:r>
              <a:rPr lang="en-US" dirty="0" smtClean="0"/>
              <a:t>____________________________________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 </a:t>
            </a:r>
            <a:r>
              <a:rPr lang="en-US" dirty="0"/>
              <a:t>Our trip took us to New </a:t>
            </a:r>
            <a:r>
              <a:rPr lang="en-US" dirty="0" smtClean="0"/>
              <a:t>Orleans, Louisiana, Lubbock</a:t>
            </a:r>
            <a:r>
              <a:rPr lang="en-US" dirty="0"/>
              <a:t>, Texas, and Nashville, Tennessee.</a:t>
            </a:r>
          </a:p>
          <a:p>
            <a:r>
              <a:rPr lang="en-US" dirty="0"/>
              <a:t>____________________________________</a:t>
            </a:r>
          </a:p>
          <a:p>
            <a:r>
              <a:rPr lang="en-US" dirty="0"/>
              <a:t>____________________________________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</a:t>
            </a:r>
            <a:r>
              <a:rPr lang="en-US" dirty="0"/>
              <a:t>When taking a standardized test, read all </a:t>
            </a:r>
            <a:r>
              <a:rPr lang="en-US" dirty="0" smtClean="0"/>
              <a:t>the possible </a:t>
            </a:r>
            <a:r>
              <a:rPr lang="en-US" dirty="0"/>
              <a:t>answers, do not just select the </a:t>
            </a:r>
            <a:r>
              <a:rPr lang="en-US" dirty="0" smtClean="0"/>
              <a:t>first answer </a:t>
            </a:r>
            <a:r>
              <a:rPr lang="en-US" dirty="0"/>
              <a:t>that seems correct.</a:t>
            </a:r>
          </a:p>
          <a:p>
            <a:pPr marL="0" indent="0">
              <a:buNone/>
            </a:pPr>
            <a:r>
              <a:rPr lang="en-US" dirty="0" smtClean="0"/>
              <a:t>    ____________________________________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____________________________________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____________________________________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4. </a:t>
            </a:r>
            <a:r>
              <a:rPr lang="en-US" dirty="0"/>
              <a:t>Gordon forgot to lock the storage closet </a:t>
            </a:r>
            <a:r>
              <a:rPr lang="en-US" dirty="0" smtClean="0"/>
              <a:t>consequently, he </a:t>
            </a:r>
            <a:r>
              <a:rPr lang="en-US" dirty="0"/>
              <a:t>worried that someone might </a:t>
            </a:r>
            <a:r>
              <a:rPr lang="en-US" dirty="0" smtClean="0"/>
              <a:t>use the </a:t>
            </a:r>
            <a:r>
              <a:rPr lang="en-US" dirty="0"/>
              <a:t>inventory.</a:t>
            </a:r>
          </a:p>
          <a:p>
            <a:pPr marL="0" indent="0">
              <a:buNone/>
            </a:pPr>
            <a:r>
              <a:rPr lang="en-US" dirty="0" smtClean="0"/>
              <a:t>   ____________________________________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____________________________________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____________________________________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Semicolons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68295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independent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clause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clause +  independent clause  = compound sentence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When a compound sentence does not contain a conjunction, such as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semicolon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used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Gregory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always donates to Toys for Tots; he feels it is important to help disadvantaged children have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happy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holiday</a:t>
            </a:r>
          </a:p>
        </p:txBody>
      </p:sp>
    </p:spTree>
    <p:extLst>
      <p:ext uri="{BB962C8B-B14F-4D97-AF65-F5344CB8AC3E}">
        <p14:creationId xmlns:p14="http://schemas.microsoft.com/office/powerpoint/2010/main" val="191133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latin typeface="HelveticaNeue-BlackCond"/>
              </a:rPr>
              <a:t>5. </a:t>
            </a:r>
            <a:r>
              <a:rPr lang="en-US" dirty="0">
                <a:solidFill>
                  <a:srgbClr val="000000"/>
                </a:solidFill>
                <a:latin typeface="Minion-Regular"/>
              </a:rPr>
              <a:t>I forgot to pack a sleeping bag, Jan, her </a:t>
            </a:r>
            <a:r>
              <a:rPr lang="en-US" dirty="0" smtClean="0">
                <a:solidFill>
                  <a:srgbClr val="000000"/>
                </a:solidFill>
                <a:latin typeface="Minion-Regular"/>
              </a:rPr>
              <a:t>raincoat, and </a:t>
            </a:r>
            <a:r>
              <a:rPr lang="en-US" dirty="0">
                <a:solidFill>
                  <a:srgbClr val="000000"/>
                </a:solidFill>
                <a:latin typeface="Minion-Regular"/>
              </a:rPr>
              <a:t>Barry, his gloves.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inion-Regular"/>
              </a:rPr>
              <a:t>       ___________________________________</a:t>
            </a:r>
            <a:endParaRPr lang="en-US" dirty="0">
              <a:solidFill>
                <a:srgbClr val="000000"/>
              </a:solidFill>
              <a:latin typeface="Minion-Regular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  <a:latin typeface="Minion-Regular"/>
              </a:rPr>
              <a:t>___________________________________</a:t>
            </a:r>
            <a:endParaRPr lang="en-US" dirty="0">
              <a:solidFill>
                <a:srgbClr val="000000"/>
              </a:solidFill>
              <a:latin typeface="Minion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5508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Example</a:t>
            </a:r>
          </a:p>
          <a:p>
            <a:r>
              <a:rPr lang="en-US" dirty="0"/>
              <a:t>Open the box from the top; do not use a </a:t>
            </a:r>
            <a:r>
              <a:rPr lang="en-US" dirty="0" smtClean="0"/>
              <a:t>box knife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i="1" dirty="0" smtClean="0"/>
              <a:t> Example</a:t>
            </a:r>
            <a:endParaRPr lang="en-US" i="1" dirty="0"/>
          </a:p>
          <a:p>
            <a:r>
              <a:rPr lang="en-US" dirty="0"/>
              <a:t>Set down your pencils; close your test booklets.</a:t>
            </a:r>
          </a:p>
        </p:txBody>
      </p:sp>
    </p:spTree>
    <p:extLst>
      <p:ext uri="{BB962C8B-B14F-4D97-AF65-F5344CB8AC3E}">
        <p14:creationId xmlns:p14="http://schemas.microsoft.com/office/powerpoint/2010/main" val="36644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thoughts in the above examples </a:t>
            </a:r>
            <a:r>
              <a:rPr lang="en-US" dirty="0" smtClean="0"/>
              <a:t>are closely </a:t>
            </a:r>
            <a:r>
              <a:rPr lang="en-US" dirty="0"/>
              <a:t>related, so using a semicolon makes </a:t>
            </a:r>
            <a:r>
              <a:rPr lang="en-US" dirty="0" smtClean="0"/>
              <a:t>good sense</a:t>
            </a:r>
            <a:r>
              <a:rPr lang="en-US" dirty="0"/>
              <a:t>. Inserting a period after the first </a:t>
            </a:r>
            <a:r>
              <a:rPr lang="en-US" dirty="0" smtClean="0"/>
              <a:t>independent clause </a:t>
            </a:r>
            <a:r>
              <a:rPr lang="en-US" dirty="0"/>
              <a:t>would cause too much of a break </a:t>
            </a:r>
            <a:r>
              <a:rPr lang="en-US" dirty="0" smtClean="0"/>
              <a:t>between ideas</a:t>
            </a:r>
            <a:r>
              <a:rPr lang="en-US" dirty="0"/>
              <a:t>. When revising your writing, look for </a:t>
            </a:r>
            <a:r>
              <a:rPr lang="en-US" dirty="0" smtClean="0"/>
              <a:t>places where </a:t>
            </a:r>
            <a:r>
              <a:rPr lang="en-US" dirty="0"/>
              <a:t>the </a:t>
            </a:r>
            <a:r>
              <a:rPr lang="en-US" dirty="0" smtClean="0"/>
              <a:t>conjunction can </a:t>
            </a:r>
            <a:r>
              <a:rPr lang="en-US" dirty="0"/>
              <a:t>be replaced by a </a:t>
            </a:r>
            <a:r>
              <a:rPr lang="en-US" dirty="0" smtClean="0"/>
              <a:t>semicolon. Keep </a:t>
            </a:r>
            <a:r>
              <a:rPr lang="en-US" dirty="0"/>
              <a:t>in mind, however, that it is ultimately </a:t>
            </a:r>
            <a:r>
              <a:rPr lang="en-US" dirty="0" smtClean="0"/>
              <a:t>a style </a:t>
            </a:r>
            <a:r>
              <a:rPr lang="en-US" dirty="0"/>
              <a:t>decision and not a grammatical necessity</a:t>
            </a:r>
          </a:p>
        </p:txBody>
      </p:sp>
    </p:spTree>
    <p:extLst>
      <p:ext uri="{BB962C8B-B14F-4D97-AF65-F5344CB8AC3E}">
        <p14:creationId xmlns:p14="http://schemas.microsoft.com/office/powerpoint/2010/main" val="5740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Semicolons and Conjunctive</a:t>
            </a:r>
            <a:br>
              <a:rPr lang="en-US" b="1" dirty="0"/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Adverbs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Semicolons separate independent clauses when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joined by conjunctive adverbs.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union and management could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come to an agreement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before the deadline; however, 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were willing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meet again in the morning.</a:t>
            </a:r>
          </a:p>
        </p:txBody>
      </p:sp>
    </p:spTree>
    <p:extLst>
      <p:ext uri="{BB962C8B-B14F-4D97-AF65-F5344CB8AC3E}">
        <p14:creationId xmlns:p14="http://schemas.microsoft.com/office/powerpoint/2010/main" val="17600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Example</a:t>
            </a:r>
          </a:p>
          <a:p>
            <a:r>
              <a:rPr lang="en-US" dirty="0"/>
              <a:t>The water level in the lower altitudes rose </a:t>
            </a:r>
            <a:r>
              <a:rPr lang="en-US" dirty="0" smtClean="0"/>
              <a:t>to unprecedented </a:t>
            </a:r>
            <a:r>
              <a:rPr lang="en-US" dirty="0"/>
              <a:t>heights over the </a:t>
            </a:r>
            <a:r>
              <a:rPr lang="en-US" dirty="0" smtClean="0"/>
              <a:t>long weekend; furthermore</a:t>
            </a:r>
            <a:r>
              <a:rPr lang="en-US" dirty="0"/>
              <a:t>, the base snow level rose above </a:t>
            </a:r>
            <a:r>
              <a:rPr lang="en-US" dirty="0" smtClean="0"/>
              <a:t>the tree </a:t>
            </a:r>
            <a:r>
              <a:rPr lang="en-US" dirty="0"/>
              <a:t>line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60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Following is a complete list of words used as conjunctive adverbs.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030397"/>
              </p:ext>
            </p:extLst>
          </p:nvPr>
        </p:nvGraphicFramePr>
        <p:xfrm>
          <a:off x="1043609" y="1628800"/>
          <a:ext cx="6984774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/>
                <a:gridCol w="2328258"/>
                <a:gridCol w="2328258"/>
              </a:tblGrid>
              <a:tr h="95410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accordingly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furthermore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instead</a:t>
                      </a:r>
                      <a:endParaRPr lang="en-US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otherwise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besides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hence</a:t>
                      </a:r>
                      <a:endParaRPr lang="en-US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moreover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therefore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consequently</a:t>
                      </a:r>
                      <a:endParaRPr lang="en-US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however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nevertheless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thus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88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not confuse conjunctive adverbs </a:t>
            </a:r>
            <a:r>
              <a:rPr lang="en-US" dirty="0" smtClean="0"/>
              <a:t>with subordinating </a:t>
            </a:r>
            <a:r>
              <a:rPr lang="en-US" dirty="0"/>
              <a:t>conjunctions such as </a:t>
            </a:r>
            <a:r>
              <a:rPr lang="en-US" i="1" dirty="0" smtClean="0"/>
              <a:t>because, though</a:t>
            </a:r>
            <a:r>
              <a:rPr lang="en-US" i="1" dirty="0"/>
              <a:t>, until, </a:t>
            </a:r>
            <a:r>
              <a:rPr lang="en-US" dirty="0"/>
              <a:t>and </a:t>
            </a:r>
            <a:r>
              <a:rPr lang="en-US" i="1" dirty="0"/>
              <a:t>while</a:t>
            </a:r>
            <a:r>
              <a:rPr lang="en-US" dirty="0"/>
              <a:t>. A clause that begins </a:t>
            </a:r>
            <a:r>
              <a:rPr lang="en-US" dirty="0" smtClean="0"/>
              <a:t>with a </a:t>
            </a:r>
            <a:r>
              <a:rPr lang="en-US" dirty="0"/>
              <a:t>subordinating conjunction is a </a:t>
            </a:r>
            <a:r>
              <a:rPr lang="en-US" dirty="0" smtClean="0"/>
              <a:t>subordinate clause</a:t>
            </a:r>
            <a:r>
              <a:rPr lang="en-US" dirty="0"/>
              <a:t>, not an independent clause; it cannot </a:t>
            </a:r>
            <a:r>
              <a:rPr lang="en-US" dirty="0" smtClean="0"/>
              <a:t>stand  alone </a:t>
            </a:r>
            <a:r>
              <a:rPr lang="en-US" dirty="0"/>
              <a:t>as a sentence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29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way to determine whether a word is a conjunctive adverb is to see if it can be placed differently within a sentence. Here are two independent    clauses: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-The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lightning storm began in the late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morning.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-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golf game was cancelled.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There are two ways of combining these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two independent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clauses into one compound sentence: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lightning storm began in the late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morning; therefore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 golf game was cancelled.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golf game was cancelled because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lightningstorm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began in the late morning.</a:t>
            </a:r>
          </a:p>
        </p:txBody>
      </p:sp>
    </p:spTree>
    <p:extLst>
      <p:ext uri="{BB962C8B-B14F-4D97-AF65-F5344CB8AC3E}">
        <p14:creationId xmlns:p14="http://schemas.microsoft.com/office/powerpoint/2010/main" val="356206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1602</TotalTime>
  <Words>890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Austin</vt:lpstr>
      <vt:lpstr>Using Semicolons and Colons</vt:lpstr>
      <vt:lpstr>Semicolons</vt:lpstr>
      <vt:lpstr>PowerPoint Presentation</vt:lpstr>
      <vt:lpstr>PowerPoint Presentation</vt:lpstr>
      <vt:lpstr>Semicolons and Conjunctive Adverbs</vt:lpstr>
      <vt:lpstr>PowerPoint Presentation</vt:lpstr>
      <vt:lpstr>Following is a complete list of words used as conjunctive adverbs. </vt:lpstr>
      <vt:lpstr>PowerPoint Presentation</vt:lpstr>
      <vt:lpstr>PowerPoint Presentation</vt:lpstr>
      <vt:lpstr>PowerPoint Presentation</vt:lpstr>
      <vt:lpstr>PowerPoint Presentation</vt:lpstr>
      <vt:lpstr>Semicolons and Phrases</vt:lpstr>
      <vt:lpstr>Semicolons between Word Groups with Commas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Semicolons and Colons</dc:title>
  <dc:creator>User</dc:creator>
  <cp:lastModifiedBy>User</cp:lastModifiedBy>
  <cp:revision>19</cp:revision>
  <dcterms:created xsi:type="dcterms:W3CDTF">2018-04-24T08:35:49Z</dcterms:created>
  <dcterms:modified xsi:type="dcterms:W3CDTF">2019-03-29T06:00:32Z</dcterms:modified>
</cp:coreProperties>
</file>