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73" r:id="rId5"/>
    <p:sldId id="274" r:id="rId6"/>
    <p:sldId id="275" r:id="rId7"/>
    <p:sldId id="276"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90" autoAdjust="0"/>
    <p:restoredTop sz="96975" autoAdjust="0"/>
  </p:normalViewPr>
  <p:slideViewPr>
    <p:cSldViewPr>
      <p:cViewPr>
        <p:scale>
          <a:sx n="70" d="100"/>
          <a:sy n="70" d="100"/>
        </p:scale>
        <p:origin x="-636" y="-12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8C76980-233E-4FA6-9DE4-06ECA1A0AE89}" type="datetimeFigureOut">
              <a:rPr lang="en-GB" smtClean="0"/>
              <a:t>22/04/2020</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7A8BF28-6D51-4C66-B876-529ED62F3273}"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76980-233E-4FA6-9DE4-06ECA1A0AE8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A8BF28-6D51-4C66-B876-529ED62F3273}"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7A8BF28-6D51-4C66-B876-529ED62F3273}"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76980-233E-4FA6-9DE4-06ECA1A0AE8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8C76980-233E-4FA6-9DE4-06ECA1A0AE8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37A8BF28-6D51-4C66-B876-529ED62F3273}"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F8C76980-233E-4FA6-9DE4-06ECA1A0AE89}" type="datetimeFigureOut">
              <a:rPr lang="en-GB" smtClean="0"/>
              <a:t>22/04/2020</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7A8BF28-6D51-4C66-B876-529ED62F3273}"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8C76980-233E-4FA6-9DE4-06ECA1A0AE89}" type="datetimeFigureOut">
              <a:rPr lang="en-GB" smtClean="0"/>
              <a:t>22/04/2020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A8BF28-6D51-4C66-B876-529ED62F3273}"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8C76980-233E-4FA6-9DE4-06ECA1A0AE89}" type="datetimeFigureOut">
              <a:rPr lang="en-GB" smtClean="0"/>
              <a:t>22/04/2020</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7A8BF28-6D51-4C66-B876-529ED62F3273}"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C76980-233E-4FA6-9DE4-06ECA1A0AE89}" type="datetimeFigureOut">
              <a:rPr lang="en-GB" smtClean="0"/>
              <a:t>22/04/2020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37A8BF28-6D51-4C66-B876-529ED62F327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8C76980-233E-4FA6-9DE4-06ECA1A0AE89}" type="datetimeFigureOut">
              <a:rPr lang="en-GB" smtClean="0"/>
              <a:t>22/04/2020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7A8BF28-6D51-4C66-B876-529ED62F327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7A8BF28-6D51-4C66-B876-529ED62F3273}"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8C76980-233E-4FA6-9DE4-06ECA1A0AE89}" type="datetimeFigureOut">
              <a:rPr lang="en-GB" smtClean="0"/>
              <a:t>22/04/2020</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7A8BF28-6D51-4C66-B876-529ED62F3273}"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8C76980-233E-4FA6-9DE4-06ECA1A0AE89}" type="datetimeFigureOut">
              <a:rPr lang="en-GB" smtClean="0"/>
              <a:t>22/04/2020</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8C76980-233E-4FA6-9DE4-06ECA1A0AE89}" type="datetimeFigureOut">
              <a:rPr lang="en-GB" smtClean="0"/>
              <a:t>22/04/2020</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7A8BF28-6D51-4C66-B876-529ED62F3273}"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oursehero.com/lit/The-Thing-Around-Your-Neck/character-analysis/#Chinaza"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472208"/>
          </a:xfrm>
        </p:spPr>
        <p:txBody>
          <a:bodyPr>
            <a:normAutofit fontScale="90000"/>
          </a:bodyPr>
          <a:lstStyle/>
          <a:p>
            <a:r>
              <a:rPr lang="en-GB" dirty="0">
                <a:solidFill>
                  <a:schemeClr val="tx1"/>
                </a:solidFill>
              </a:rPr>
              <a:t>“The Arrangers of Marriage” </a:t>
            </a:r>
            <a:r>
              <a:rPr lang="en-GB" dirty="0" smtClean="0">
                <a:solidFill>
                  <a:schemeClr val="tx1"/>
                </a:solidFill>
              </a:rPr>
              <a:t/>
            </a:r>
            <a:br>
              <a:rPr lang="en-GB" dirty="0" smtClean="0">
                <a:solidFill>
                  <a:schemeClr val="tx1"/>
                </a:solidFill>
              </a:rPr>
            </a:br>
            <a:r>
              <a:rPr lang="en-GB" dirty="0" smtClean="0">
                <a:solidFill>
                  <a:schemeClr val="tx1"/>
                </a:solidFill>
              </a:rPr>
              <a:t> </a:t>
            </a:r>
            <a:r>
              <a:rPr lang="en-GB" dirty="0" err="1">
                <a:solidFill>
                  <a:schemeClr val="tx1"/>
                </a:solidFill>
              </a:rPr>
              <a:t>Chimamanda</a:t>
            </a:r>
            <a:r>
              <a:rPr lang="en-GB" dirty="0">
                <a:solidFill>
                  <a:schemeClr val="tx1"/>
                </a:solidFill>
              </a:rPr>
              <a:t> </a:t>
            </a:r>
            <a:r>
              <a:rPr lang="en-GB" dirty="0" err="1">
                <a:solidFill>
                  <a:schemeClr val="tx1"/>
                </a:solidFill>
              </a:rPr>
              <a:t>Ngozi</a:t>
            </a:r>
            <a:r>
              <a:rPr lang="en-GB" dirty="0">
                <a:solidFill>
                  <a:schemeClr val="tx1"/>
                </a:solidFill>
              </a:rPr>
              <a:t> </a:t>
            </a:r>
            <a:r>
              <a:rPr lang="en-GB" dirty="0" err="1">
                <a:solidFill>
                  <a:schemeClr val="tx1"/>
                </a:solidFill>
              </a:rPr>
              <a:t>Adichie</a:t>
            </a:r>
            <a:r>
              <a:rPr lang="en-GB" dirty="0"/>
              <a:t/>
            </a:r>
            <a:br>
              <a:rPr lang="en-GB" dirty="0"/>
            </a:br>
            <a:endParaRPr lang="en-GB" dirty="0"/>
          </a:p>
        </p:txBody>
      </p:sp>
      <p:sp>
        <p:nvSpPr>
          <p:cNvPr id="3" name="Subtitle 2"/>
          <p:cNvSpPr>
            <a:spLocks noGrp="1"/>
          </p:cNvSpPr>
          <p:nvPr>
            <p:ph sz="quarter" idx="1"/>
          </p:nvPr>
        </p:nvSpPr>
        <p:spPr>
          <a:xfrm>
            <a:off x="301752" y="2132856"/>
            <a:ext cx="8503920" cy="3966192"/>
          </a:xfrm>
        </p:spPr>
        <p:txBody>
          <a:bodyPr/>
          <a:lstStyle/>
          <a:p>
            <a:pPr algn="l"/>
            <a:r>
              <a:rPr lang="en-GB" b="0" dirty="0" err="1" smtClean="0">
                <a:latin typeface="RalewayMedium"/>
              </a:rPr>
              <a:t>Chimamanda</a:t>
            </a:r>
            <a:r>
              <a:rPr lang="en-GB" b="0" dirty="0" smtClean="0">
                <a:latin typeface="RalewayMedium"/>
              </a:rPr>
              <a:t> </a:t>
            </a:r>
            <a:r>
              <a:rPr lang="en-GB" b="0" dirty="0" err="1">
                <a:latin typeface="RalewayMedium"/>
              </a:rPr>
              <a:t>Ngozi</a:t>
            </a:r>
            <a:r>
              <a:rPr lang="en-GB" b="0" dirty="0">
                <a:latin typeface="RalewayMedium"/>
              </a:rPr>
              <a:t> </a:t>
            </a:r>
            <a:r>
              <a:rPr lang="en-GB" b="0" dirty="0" err="1">
                <a:latin typeface="RalewayMedium"/>
              </a:rPr>
              <a:t>Adichie</a:t>
            </a:r>
            <a:endParaRPr lang="en-GB" b="0" dirty="0">
              <a:latin typeface="RalewayMedium"/>
            </a:endParaRPr>
          </a:p>
          <a:p>
            <a:pPr algn="l"/>
            <a:r>
              <a:rPr lang="en-GB" b="0" dirty="0" smtClean="0">
                <a:latin typeface="RalewayMedium"/>
              </a:rPr>
              <a:t>Content </a:t>
            </a:r>
            <a:r>
              <a:rPr lang="en-GB" b="0" dirty="0">
                <a:latin typeface="RalewayMedium"/>
              </a:rPr>
              <a:t>of the short story</a:t>
            </a:r>
          </a:p>
          <a:p>
            <a:pPr algn="l"/>
            <a:r>
              <a:rPr lang="en-GB" b="0" dirty="0" smtClean="0">
                <a:latin typeface="RalewayMedium"/>
              </a:rPr>
              <a:t>Reflection/Criticism</a:t>
            </a:r>
            <a:endParaRPr lang="en-GB" b="0" dirty="0">
              <a:latin typeface="RalewayMedium"/>
            </a:endParaRPr>
          </a:p>
          <a:p>
            <a:pPr algn="just"/>
            <a:endParaRPr lang="en-GB" dirty="0"/>
          </a:p>
        </p:txBody>
      </p:sp>
    </p:spTree>
    <p:extLst>
      <p:ext uri="{BB962C8B-B14F-4D97-AF65-F5344CB8AC3E}">
        <p14:creationId xmlns:p14="http://schemas.microsoft.com/office/powerpoint/2010/main" val="3895781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68152"/>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smtClean="0"/>
              <a:t>African </a:t>
            </a:r>
            <a:r>
              <a:rPr lang="en-GB" dirty="0"/>
              <a:t>Diaspora</a:t>
            </a:r>
            <a:br>
              <a:rPr lang="en-GB" dirty="0"/>
            </a:br>
            <a:endParaRPr lang="en-GB" dirty="0"/>
          </a:p>
        </p:txBody>
      </p:sp>
      <p:sp>
        <p:nvSpPr>
          <p:cNvPr id="3" name="Content Placeholder 2"/>
          <p:cNvSpPr>
            <a:spLocks noGrp="1"/>
          </p:cNvSpPr>
          <p:nvPr>
            <p:ph sz="quarter" idx="1"/>
          </p:nvPr>
        </p:nvSpPr>
        <p:spPr/>
        <p:txBody>
          <a:bodyPr/>
          <a:lstStyle/>
          <a:p>
            <a:pPr algn="just"/>
            <a:r>
              <a:rPr lang="en-GB" dirty="0" smtClean="0"/>
              <a:t>"[...] </a:t>
            </a:r>
            <a:r>
              <a:rPr lang="en-GB" dirty="0"/>
              <a:t>the existence of communities of peoples of African descent across the globe who experienced and continue to experience broadly similar problems and who share broadly similar cultural characteristics." (Palmer, page 57)</a:t>
            </a:r>
          </a:p>
          <a:p>
            <a:endParaRPr lang="en-GB" dirty="0"/>
          </a:p>
        </p:txBody>
      </p:sp>
    </p:spTree>
    <p:extLst>
      <p:ext uri="{BB962C8B-B14F-4D97-AF65-F5344CB8AC3E}">
        <p14:creationId xmlns:p14="http://schemas.microsoft.com/office/powerpoint/2010/main" val="3667852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migration vs. diaspora</a:t>
            </a:r>
            <a:br>
              <a:rPr lang="en-GB" dirty="0"/>
            </a:br>
            <a:endParaRPr lang="en-GB" dirty="0"/>
          </a:p>
        </p:txBody>
      </p:sp>
      <p:sp>
        <p:nvSpPr>
          <p:cNvPr id="3" name="Content Placeholder 2"/>
          <p:cNvSpPr>
            <a:spLocks noGrp="1"/>
          </p:cNvSpPr>
          <p:nvPr>
            <p:ph sz="quarter" idx="1"/>
          </p:nvPr>
        </p:nvSpPr>
        <p:spPr/>
        <p:txBody>
          <a:bodyPr/>
          <a:lstStyle/>
          <a:p>
            <a:pPr algn="just"/>
            <a:r>
              <a:rPr lang="en-GB" dirty="0"/>
              <a:t>M</a:t>
            </a:r>
            <a:r>
              <a:rPr lang="en-GB" dirty="0" smtClean="0"/>
              <a:t>igration</a:t>
            </a:r>
            <a:r>
              <a:rPr lang="en-GB" dirty="0"/>
              <a:t>: movement of a particular people from one point to another inside a polity or outside of it</a:t>
            </a:r>
          </a:p>
          <a:p>
            <a:pPr algn="just"/>
            <a:r>
              <a:rPr lang="en-GB" dirty="0" err="1"/>
              <a:t>D</a:t>
            </a:r>
            <a:r>
              <a:rPr lang="en-GB" dirty="0" err="1" smtClean="0"/>
              <a:t>iasporic</a:t>
            </a:r>
            <a:r>
              <a:rPr lang="en-GB" dirty="0" smtClean="0"/>
              <a:t> </a:t>
            </a:r>
            <a:r>
              <a:rPr lang="en-GB" dirty="0"/>
              <a:t>stream: movement of a people to several destinations at once or over </a:t>
            </a:r>
            <a:r>
              <a:rPr lang="en-GB" dirty="0" smtClean="0"/>
              <a:t>time (Palmer</a:t>
            </a:r>
            <a:r>
              <a:rPr lang="en-GB" dirty="0"/>
              <a:t>, p. 57)</a:t>
            </a:r>
          </a:p>
          <a:p>
            <a:pPr marL="0" indent="0" algn="just">
              <a:buNone/>
            </a:pPr>
            <a:endParaRPr lang="en-GB" dirty="0"/>
          </a:p>
        </p:txBody>
      </p:sp>
    </p:spTree>
    <p:extLst>
      <p:ext uri="{BB962C8B-B14F-4D97-AF65-F5344CB8AC3E}">
        <p14:creationId xmlns:p14="http://schemas.microsoft.com/office/powerpoint/2010/main" val="1329388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700808"/>
          </a:xfrm>
        </p:spPr>
        <p:txBody>
          <a:bodyPr>
            <a:normAutofit/>
          </a:bodyPr>
          <a:lstStyle/>
          <a:p>
            <a:r>
              <a:rPr lang="en-GB" sz="2200" dirty="0">
                <a:solidFill>
                  <a:srgbClr val="002060"/>
                </a:solidFill>
              </a:rPr>
              <a:t>Fictional Representations of Contemporary Diasporas: The Case of the Invisible </a:t>
            </a:r>
            <a:r>
              <a:rPr lang="en-GB" sz="2200" dirty="0" err="1">
                <a:solidFill>
                  <a:srgbClr val="002060"/>
                </a:solidFill>
              </a:rPr>
              <a:t>Diasporic</a:t>
            </a:r>
            <a:r>
              <a:rPr lang="en-GB" sz="2200" dirty="0">
                <a:solidFill>
                  <a:srgbClr val="002060"/>
                </a:solidFill>
              </a:rPr>
              <a:t> Women of </a:t>
            </a:r>
            <a:r>
              <a:rPr lang="en-GB" sz="2200" dirty="0" err="1">
                <a:solidFill>
                  <a:srgbClr val="002060"/>
                </a:solidFill>
              </a:rPr>
              <a:t>Chimamanda</a:t>
            </a:r>
            <a:r>
              <a:rPr lang="en-GB" sz="2200" dirty="0">
                <a:solidFill>
                  <a:srgbClr val="002060"/>
                </a:solidFill>
              </a:rPr>
              <a:t> </a:t>
            </a:r>
            <a:r>
              <a:rPr lang="en-GB" sz="2200" dirty="0" err="1">
                <a:solidFill>
                  <a:srgbClr val="002060"/>
                </a:solidFill>
              </a:rPr>
              <a:t>Ngozi</a:t>
            </a:r>
            <a:r>
              <a:rPr lang="en-GB" sz="2200" dirty="0">
                <a:solidFill>
                  <a:srgbClr val="002060"/>
                </a:solidFill>
              </a:rPr>
              <a:t> </a:t>
            </a:r>
            <a:r>
              <a:rPr lang="en-GB" sz="2200" dirty="0" err="1">
                <a:solidFill>
                  <a:srgbClr val="002060"/>
                </a:solidFill>
              </a:rPr>
              <a:t>Adichie</a:t>
            </a:r>
            <a:r>
              <a:rPr lang="en-GB" dirty="0"/>
              <a:t/>
            </a:r>
            <a:br>
              <a:rPr lang="en-GB" dirty="0"/>
            </a:br>
            <a:endParaRPr lang="en-GB" dirty="0"/>
          </a:p>
        </p:txBody>
      </p:sp>
      <p:sp>
        <p:nvSpPr>
          <p:cNvPr id="3" name="Content Placeholder 2"/>
          <p:cNvSpPr>
            <a:spLocks noGrp="1"/>
          </p:cNvSpPr>
          <p:nvPr>
            <p:ph sz="quarter" idx="1"/>
          </p:nvPr>
        </p:nvSpPr>
        <p:spPr>
          <a:xfrm>
            <a:off x="301752" y="1844824"/>
            <a:ext cx="8503920" cy="4254224"/>
          </a:xfrm>
        </p:spPr>
        <p:txBody>
          <a:bodyPr>
            <a:normAutofit/>
          </a:bodyPr>
          <a:lstStyle/>
          <a:p>
            <a:pPr algn="just"/>
            <a:r>
              <a:rPr lang="en-GB" dirty="0"/>
              <a:t>women protagonists like </a:t>
            </a:r>
            <a:r>
              <a:rPr lang="en-GB" dirty="0" err="1"/>
              <a:t>Chinaza</a:t>
            </a:r>
            <a:r>
              <a:rPr lang="en-GB" dirty="0"/>
              <a:t> are "</a:t>
            </a:r>
            <a:r>
              <a:rPr lang="en-GB" dirty="0" err="1"/>
              <a:t>diasporic</a:t>
            </a:r>
            <a:r>
              <a:rPr lang="en-GB" dirty="0"/>
              <a:t> subjects" defined by "a traversal of the boundaries demarcating nation and diaspora"</a:t>
            </a:r>
          </a:p>
          <a:p>
            <a:pPr algn="just"/>
            <a:r>
              <a:rPr lang="en-GB" dirty="0"/>
              <a:t>because of the situation in Nigeria (lack of jobs, inequality of sexes, lack of university opportunities women like </a:t>
            </a:r>
            <a:r>
              <a:rPr lang="en-GB" dirty="0" err="1"/>
              <a:t>Chinaza</a:t>
            </a:r>
            <a:r>
              <a:rPr lang="en-GB" dirty="0"/>
              <a:t> hope to find a better life in the U.S.</a:t>
            </a:r>
          </a:p>
          <a:p>
            <a:pPr algn="just"/>
            <a:r>
              <a:rPr lang="en-GB" dirty="0" err="1"/>
              <a:t>Chinaza´s</a:t>
            </a:r>
            <a:r>
              <a:rPr lang="en-GB" dirty="0"/>
              <a:t> family expects great gratitude, she ignores her own wishes and marries a Nigerian medicine student who lives in the U.S</a:t>
            </a:r>
          </a:p>
          <a:p>
            <a:endParaRPr lang="en-GB" dirty="0"/>
          </a:p>
        </p:txBody>
      </p:sp>
    </p:spTree>
    <p:extLst>
      <p:ext uri="{BB962C8B-B14F-4D97-AF65-F5344CB8AC3E}">
        <p14:creationId xmlns:p14="http://schemas.microsoft.com/office/powerpoint/2010/main" val="181438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err="1"/>
              <a:t>Chinaza</a:t>
            </a:r>
            <a:r>
              <a:rPr lang="en-GB" dirty="0"/>
              <a:t> is paralyzed by a cultural shock: her husband thinks the only way to </a:t>
            </a:r>
            <a:r>
              <a:rPr lang="en-GB" dirty="0" smtClean="0"/>
              <a:t>succeed </a:t>
            </a:r>
            <a:r>
              <a:rPr lang="en-GB" dirty="0"/>
              <a:t>in the society is by erasing everything that comes from their homeland Nigeria</a:t>
            </a:r>
          </a:p>
          <a:p>
            <a:pPr algn="just"/>
            <a:r>
              <a:rPr lang="en-GB" dirty="0"/>
              <a:t>L</a:t>
            </a:r>
            <a:r>
              <a:rPr lang="en-GB" dirty="0" smtClean="0"/>
              <a:t>anguage </a:t>
            </a:r>
            <a:r>
              <a:rPr lang="en-GB" dirty="0"/>
              <a:t>is a big part of </a:t>
            </a:r>
            <a:r>
              <a:rPr lang="en-GB" dirty="0" err="1"/>
              <a:t>diasporic</a:t>
            </a:r>
            <a:r>
              <a:rPr lang="en-GB" dirty="0"/>
              <a:t> studies: </a:t>
            </a:r>
            <a:r>
              <a:rPr lang="en-GB" dirty="0" err="1"/>
              <a:t>Chinaza</a:t>
            </a:r>
            <a:r>
              <a:rPr lang="en-GB" dirty="0"/>
              <a:t> has to forget her Nigerian accent and is forced to speak standard English</a:t>
            </a:r>
          </a:p>
          <a:p>
            <a:pPr algn="just"/>
            <a:r>
              <a:rPr lang="en-GB" dirty="0"/>
              <a:t>"[...] members of a diaspora usually face the expectation that the ought to accept the local language and adapt to it" (Landau)</a:t>
            </a:r>
          </a:p>
          <a:p>
            <a:pPr algn="just"/>
            <a:r>
              <a:rPr lang="en-GB" dirty="0"/>
              <a:t>L</a:t>
            </a:r>
            <a:r>
              <a:rPr lang="en-GB" dirty="0" smtClean="0"/>
              <a:t>anguage </a:t>
            </a:r>
            <a:r>
              <a:rPr lang="en-GB" dirty="0"/>
              <a:t>as a tool for </a:t>
            </a:r>
            <a:r>
              <a:rPr lang="en-GB" dirty="0" err="1"/>
              <a:t>Ofodile</a:t>
            </a:r>
            <a:r>
              <a:rPr lang="en-GB" dirty="0"/>
              <a:t> to control </a:t>
            </a:r>
            <a:r>
              <a:rPr lang="en-GB" dirty="0" err="1"/>
              <a:t>Chinaza´s</a:t>
            </a:r>
            <a:r>
              <a:rPr lang="en-GB" dirty="0"/>
              <a:t> voice</a:t>
            </a:r>
          </a:p>
          <a:p>
            <a:pPr marL="0" indent="0">
              <a:buNone/>
            </a:pPr>
            <a:endParaRPr lang="en-GB" dirty="0"/>
          </a:p>
        </p:txBody>
      </p:sp>
    </p:spTree>
    <p:extLst>
      <p:ext uri="{BB962C8B-B14F-4D97-AF65-F5344CB8AC3E}">
        <p14:creationId xmlns:p14="http://schemas.microsoft.com/office/powerpoint/2010/main" val="181438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dirty="0"/>
              <a:t>"The state of invisibility and disrespect is not seldom part of a scenario that disregards </a:t>
            </a:r>
            <a:r>
              <a:rPr lang="en-GB" dirty="0" err="1"/>
              <a:t>diasporic</a:t>
            </a:r>
            <a:r>
              <a:rPr lang="en-GB" dirty="0"/>
              <a:t> minorities" (p.4)</a:t>
            </a:r>
          </a:p>
          <a:p>
            <a:pPr algn="just"/>
            <a:r>
              <a:rPr lang="en-GB" dirty="0"/>
              <a:t>- hierarchy: </a:t>
            </a:r>
            <a:r>
              <a:rPr lang="en-GB" dirty="0" err="1"/>
              <a:t>diasporic</a:t>
            </a:r>
            <a:r>
              <a:rPr lang="en-GB" dirty="0"/>
              <a:t> women are even below</a:t>
            </a:r>
          </a:p>
          <a:p>
            <a:pPr algn="just"/>
            <a:r>
              <a:rPr lang="en-GB" dirty="0"/>
              <a:t>narrative technique: stream of consciousness -&gt; readers learn about conflicts as they become a part of the protagonist´s mind.</a:t>
            </a:r>
          </a:p>
        </p:txBody>
      </p:sp>
    </p:spTree>
    <p:extLst>
      <p:ext uri="{BB962C8B-B14F-4D97-AF65-F5344CB8AC3E}">
        <p14:creationId xmlns:p14="http://schemas.microsoft.com/office/powerpoint/2010/main" val="181438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a:t>P</a:t>
            </a:r>
            <a:r>
              <a:rPr lang="en-GB" dirty="0" smtClean="0"/>
              <a:t>rotagonist </a:t>
            </a:r>
            <a:r>
              <a:rPr lang="en-GB" dirty="0"/>
              <a:t>evidences how the </a:t>
            </a:r>
            <a:r>
              <a:rPr lang="en-GB" dirty="0" err="1"/>
              <a:t>diasporic</a:t>
            </a:r>
            <a:r>
              <a:rPr lang="en-GB" dirty="0"/>
              <a:t> subject </a:t>
            </a:r>
            <a:r>
              <a:rPr lang="en-GB" dirty="0" smtClean="0"/>
              <a:t>cannot </a:t>
            </a:r>
            <a:r>
              <a:rPr lang="en-GB" dirty="0"/>
              <a:t>just </a:t>
            </a:r>
            <a:r>
              <a:rPr lang="en-GB" dirty="0" smtClean="0"/>
              <a:t>be seen </a:t>
            </a:r>
            <a:r>
              <a:rPr lang="en-GB" dirty="0"/>
              <a:t>as "a compound of separate, constructed national identities".</a:t>
            </a:r>
          </a:p>
          <a:p>
            <a:pPr algn="just"/>
            <a:r>
              <a:rPr lang="en-GB" dirty="0"/>
              <a:t>-&gt; </a:t>
            </a:r>
            <a:r>
              <a:rPr lang="en-GB" dirty="0" smtClean="0"/>
              <a:t>Diaspora </a:t>
            </a:r>
            <a:r>
              <a:rPr lang="en-GB" dirty="0"/>
              <a:t>is made of "networks of transnational identifications encompassing imagined and encountered communities".</a:t>
            </a:r>
          </a:p>
          <a:p>
            <a:pPr algn="just"/>
            <a:r>
              <a:rPr lang="en-GB" dirty="0"/>
              <a:t>Nigerian characters in </a:t>
            </a:r>
            <a:r>
              <a:rPr lang="en-GB" dirty="0" err="1"/>
              <a:t>Adichie´s</a:t>
            </a:r>
            <a:r>
              <a:rPr lang="en-GB" dirty="0"/>
              <a:t> fiction try to find a balance between homeland and </a:t>
            </a:r>
            <a:r>
              <a:rPr lang="en-GB" dirty="0" err="1"/>
              <a:t>hostland</a:t>
            </a:r>
            <a:r>
              <a:rPr lang="en-GB" dirty="0"/>
              <a:t>.</a:t>
            </a:r>
          </a:p>
          <a:p>
            <a:pPr algn="just"/>
            <a:r>
              <a:rPr lang="en-GB" dirty="0"/>
              <a:t>"[...] </a:t>
            </a:r>
            <a:r>
              <a:rPr lang="en-GB" dirty="0" err="1"/>
              <a:t>transational</a:t>
            </a:r>
            <a:r>
              <a:rPr lang="en-GB" dirty="0"/>
              <a:t> identification is made harder by the invisibility that arises from gender and race affiliations"</a:t>
            </a:r>
          </a:p>
        </p:txBody>
      </p:sp>
    </p:spTree>
    <p:extLst>
      <p:ext uri="{BB962C8B-B14F-4D97-AF65-F5344CB8AC3E}">
        <p14:creationId xmlns:p14="http://schemas.microsoft.com/office/powerpoint/2010/main" val="1814384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dirty="0" err="1" smtClean="0"/>
              <a:t>Diasporic</a:t>
            </a:r>
            <a:r>
              <a:rPr lang="en-GB" dirty="0" smtClean="0"/>
              <a:t> </a:t>
            </a:r>
            <a:r>
              <a:rPr lang="en-GB" dirty="0"/>
              <a:t>aspect (struggle to fit in, culture conflict etc.):</a:t>
            </a:r>
            <a:endParaRPr lang="en-GB" dirty="0" smtClean="0"/>
          </a:p>
          <a:p>
            <a:pPr marL="0" indent="0" algn="just">
              <a:buNone/>
            </a:pPr>
            <a:r>
              <a:rPr lang="en-GB" dirty="0" smtClean="0"/>
              <a:t>but</a:t>
            </a:r>
            <a:r>
              <a:rPr lang="en-GB" dirty="0"/>
              <a:t>:</a:t>
            </a:r>
          </a:p>
          <a:p>
            <a:pPr algn="just"/>
            <a:r>
              <a:rPr lang="en-GB" dirty="0"/>
              <a:t>F</a:t>
            </a:r>
            <a:r>
              <a:rPr lang="en-GB" dirty="0" smtClean="0"/>
              <a:t>eminist </a:t>
            </a:r>
            <a:r>
              <a:rPr lang="en-GB" dirty="0"/>
              <a:t>approach</a:t>
            </a:r>
          </a:p>
          <a:p>
            <a:pPr algn="just"/>
            <a:r>
              <a:rPr lang="en-GB" dirty="0"/>
              <a:t>T</a:t>
            </a:r>
            <a:r>
              <a:rPr lang="en-GB" dirty="0" smtClean="0"/>
              <a:t>he </a:t>
            </a:r>
            <a:r>
              <a:rPr lang="en-GB" dirty="0"/>
              <a:t>role and use of language</a:t>
            </a:r>
          </a:p>
          <a:p>
            <a:endParaRPr lang="en-GB" dirty="0"/>
          </a:p>
        </p:txBody>
      </p:sp>
    </p:spTree>
    <p:extLst>
      <p:ext uri="{BB962C8B-B14F-4D97-AF65-F5344CB8AC3E}">
        <p14:creationId xmlns:p14="http://schemas.microsoft.com/office/powerpoint/2010/main" val="1814384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68152"/>
          </a:xfrm>
        </p:spPr>
        <p:txBody>
          <a:bodyPr>
            <a:normAutofit fontScale="90000"/>
          </a:bodyPr>
          <a:lstStyle/>
          <a:p>
            <a:r>
              <a:rPr lang="en-GB" sz="2700" dirty="0" smtClean="0">
                <a:solidFill>
                  <a:srgbClr val="002060"/>
                </a:solidFill>
              </a:rPr>
              <a:t/>
            </a:r>
            <a:br>
              <a:rPr lang="en-GB" sz="2700" dirty="0" smtClean="0">
                <a:solidFill>
                  <a:srgbClr val="002060"/>
                </a:solidFill>
              </a:rPr>
            </a:br>
            <a:r>
              <a:rPr lang="en-GB" sz="2700" dirty="0" smtClean="0">
                <a:solidFill>
                  <a:srgbClr val="002060"/>
                </a:solidFill>
              </a:rPr>
              <a:t>Feminist </a:t>
            </a:r>
            <a:r>
              <a:rPr lang="en-GB" sz="2700" dirty="0">
                <a:solidFill>
                  <a:srgbClr val="002060"/>
                </a:solidFill>
              </a:rPr>
              <a:t>Approach</a:t>
            </a:r>
            <a:r>
              <a:rPr lang="en-GB" dirty="0"/>
              <a:t/>
            </a:r>
            <a:br>
              <a:rPr lang="en-GB" dirty="0"/>
            </a:br>
            <a:endParaRPr lang="en-GB" dirty="0"/>
          </a:p>
        </p:txBody>
      </p:sp>
      <p:sp>
        <p:nvSpPr>
          <p:cNvPr id="3" name="Content Placeholder 2"/>
          <p:cNvSpPr>
            <a:spLocks noGrp="1"/>
          </p:cNvSpPr>
          <p:nvPr>
            <p:ph sz="quarter" idx="1"/>
          </p:nvPr>
        </p:nvSpPr>
        <p:spPr/>
        <p:txBody>
          <a:bodyPr/>
          <a:lstStyle/>
          <a:p>
            <a:pPr algn="just"/>
            <a:r>
              <a:rPr lang="en-GB" dirty="0"/>
              <a:t>"They have ambiguous recollections of Nigeria: on the one hand, Nigeria lacks jobs, university opportunities and equality between sexes [...]" (p. 2</a:t>
            </a:r>
            <a:r>
              <a:rPr lang="en-GB" dirty="0" smtClean="0"/>
              <a:t>)</a:t>
            </a:r>
          </a:p>
          <a:p>
            <a:pPr algn="just"/>
            <a:r>
              <a:rPr lang="en-GB" dirty="0"/>
              <a:t>"My husband woke me up by settling his heavy body on top of mine</a:t>
            </a:r>
            <a:r>
              <a:rPr lang="en-GB" dirty="0" smtClean="0"/>
              <a:t>.“</a:t>
            </a:r>
          </a:p>
          <a:p>
            <a:pPr algn="just"/>
            <a:r>
              <a:rPr lang="en-GB" dirty="0"/>
              <a:t>"</a:t>
            </a:r>
            <a:r>
              <a:rPr lang="en-GB" dirty="0" err="1"/>
              <a:t>Ofodile´s</a:t>
            </a:r>
            <a:r>
              <a:rPr lang="en-GB" dirty="0"/>
              <a:t> assimilationist attitude overwhelms </a:t>
            </a:r>
            <a:r>
              <a:rPr lang="en-GB" dirty="0" err="1"/>
              <a:t>Chinaza</a:t>
            </a:r>
            <a:r>
              <a:rPr lang="en-GB" dirty="0"/>
              <a:t>: standard English has to replace her Nigerian English accent and vocabulary [...]. In effect, anxiety regarding language is at the core of diaspora studies." (p.4)</a:t>
            </a:r>
          </a:p>
        </p:txBody>
      </p:sp>
    </p:spTree>
    <p:extLst>
      <p:ext uri="{BB962C8B-B14F-4D97-AF65-F5344CB8AC3E}">
        <p14:creationId xmlns:p14="http://schemas.microsoft.com/office/powerpoint/2010/main" val="181438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Feminist Approach</a:t>
            </a:r>
            <a:endParaRPr lang="en-GB" dirty="0"/>
          </a:p>
        </p:txBody>
      </p:sp>
      <p:sp>
        <p:nvSpPr>
          <p:cNvPr id="3" name="Content Placeholder 2"/>
          <p:cNvSpPr>
            <a:spLocks noGrp="1"/>
          </p:cNvSpPr>
          <p:nvPr>
            <p:ph sz="quarter" idx="1"/>
          </p:nvPr>
        </p:nvSpPr>
        <p:spPr/>
        <p:txBody>
          <a:bodyPr/>
          <a:lstStyle/>
          <a:p>
            <a:pPr marL="0" indent="0">
              <a:buNone/>
            </a:pPr>
            <a:r>
              <a:rPr lang="en-GB" dirty="0"/>
              <a:t>"It´s an elevator, not a lift. Americans say elevator."</a:t>
            </a:r>
          </a:p>
          <a:p>
            <a:pPr marL="0" indent="0">
              <a:buNone/>
            </a:pPr>
            <a:r>
              <a:rPr lang="en-GB" dirty="0"/>
              <a:t>"Okay."</a:t>
            </a:r>
          </a:p>
          <a:p>
            <a:pPr marL="0" indent="0">
              <a:buNone/>
            </a:pPr>
            <a:r>
              <a:rPr lang="en-GB" dirty="0"/>
              <a:t>He led me to the lift (elevator) [...]</a:t>
            </a:r>
          </a:p>
          <a:p>
            <a:pPr marL="0" indent="0">
              <a:buNone/>
            </a:pPr>
            <a:r>
              <a:rPr lang="en-GB" dirty="0"/>
              <a:t>"Pitcher. Americans say pitcher, not jug."</a:t>
            </a:r>
          </a:p>
          <a:p>
            <a:pPr marL="0" indent="0">
              <a:buNone/>
            </a:pPr>
            <a:r>
              <a:rPr lang="en-GB" dirty="0"/>
              <a:t>I pushed the jug (pitcher) across.</a:t>
            </a:r>
          </a:p>
          <a:p>
            <a:endParaRPr lang="en-GB" dirty="0"/>
          </a:p>
        </p:txBody>
      </p:sp>
    </p:spTree>
    <p:extLst>
      <p:ext uri="{BB962C8B-B14F-4D97-AF65-F5344CB8AC3E}">
        <p14:creationId xmlns:p14="http://schemas.microsoft.com/office/powerpoint/2010/main" val="1814384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dirty="0"/>
              <a:t>S</a:t>
            </a:r>
            <a:r>
              <a:rPr lang="en-GB" dirty="0" smtClean="0"/>
              <a:t>he </a:t>
            </a:r>
            <a:r>
              <a:rPr lang="en-GB" dirty="0"/>
              <a:t>leaves him, but does come back - just because she is clever enough to know that she needs the work permit first</a:t>
            </a:r>
          </a:p>
          <a:p>
            <a:pPr algn="just"/>
            <a:r>
              <a:rPr lang="en-GB" dirty="0"/>
              <a:t>"</a:t>
            </a:r>
            <a:r>
              <a:rPr lang="en-GB" dirty="0" err="1"/>
              <a:t>Adichie</a:t>
            </a:r>
            <a:r>
              <a:rPr lang="en-GB" dirty="0"/>
              <a:t> reveals her stakes in African feminism in the beginning of the story, when </a:t>
            </a:r>
            <a:r>
              <a:rPr lang="en-GB" dirty="0" err="1"/>
              <a:t>Chinaza</a:t>
            </a:r>
            <a:r>
              <a:rPr lang="en-GB" dirty="0"/>
              <a:t> does not blame </a:t>
            </a:r>
            <a:r>
              <a:rPr lang="en-GB" dirty="0" err="1"/>
              <a:t>Ofodile</a:t>
            </a:r>
            <a:r>
              <a:rPr lang="en-GB" dirty="0"/>
              <a:t> for his </a:t>
            </a:r>
            <a:r>
              <a:rPr lang="en-GB" dirty="0" err="1" smtClean="0"/>
              <a:t>behavior</a:t>
            </a:r>
            <a:r>
              <a:rPr lang="en-GB" dirty="0"/>
              <a:t>, but instead blames "the arrangers of marriage".</a:t>
            </a:r>
          </a:p>
          <a:p>
            <a:pPr algn="just"/>
            <a:r>
              <a:rPr lang="en-GB" dirty="0"/>
              <a:t>[...] accuses patriarchy of setting up the system which </a:t>
            </a:r>
            <a:r>
              <a:rPr lang="en-GB" dirty="0" err="1"/>
              <a:t>Ofodile</a:t>
            </a:r>
            <a:r>
              <a:rPr lang="en-GB" dirty="0"/>
              <a:t> is a part of" (Alexander, p.23)</a:t>
            </a:r>
          </a:p>
          <a:p>
            <a:endParaRPr lang="en-GB" dirty="0"/>
          </a:p>
        </p:txBody>
      </p:sp>
    </p:spTree>
    <p:extLst>
      <p:ext uri="{BB962C8B-B14F-4D97-AF65-F5344CB8AC3E}">
        <p14:creationId xmlns:p14="http://schemas.microsoft.com/office/powerpoint/2010/main" val="181438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90728" cy="1472208"/>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err="1" smtClean="0"/>
              <a:t>Chimamanda</a:t>
            </a:r>
            <a:r>
              <a:rPr lang="en-GB" dirty="0"/>
              <a:t/>
            </a:r>
            <a:br>
              <a:rPr lang="en-GB" dirty="0"/>
            </a:br>
            <a:r>
              <a:rPr lang="en-GB" dirty="0" err="1"/>
              <a:t>Ngozi</a:t>
            </a:r>
            <a:r>
              <a:rPr lang="en-GB" dirty="0"/>
              <a:t> </a:t>
            </a:r>
            <a:r>
              <a:rPr lang="en-GB" dirty="0" err="1"/>
              <a:t>Adichie</a:t>
            </a:r>
            <a:r>
              <a:rPr lang="en-GB" dirty="0"/>
              <a:t/>
            </a:r>
            <a:br>
              <a:rPr lang="en-GB" dirty="0"/>
            </a:br>
            <a:endParaRPr lang="en-GB" dirty="0"/>
          </a:p>
        </p:txBody>
      </p:sp>
      <p:sp>
        <p:nvSpPr>
          <p:cNvPr id="3" name="Content Placeholder 2"/>
          <p:cNvSpPr>
            <a:spLocks noGrp="1"/>
          </p:cNvSpPr>
          <p:nvPr>
            <p:ph sz="quarter" idx="1"/>
          </p:nvPr>
        </p:nvSpPr>
        <p:spPr>
          <a:xfrm>
            <a:off x="301752" y="1772816"/>
            <a:ext cx="8503920" cy="4326232"/>
          </a:xfrm>
        </p:spPr>
        <p:txBody>
          <a:bodyPr/>
          <a:lstStyle/>
          <a:p>
            <a:r>
              <a:rPr lang="en-GB" dirty="0" smtClean="0"/>
              <a:t>Born </a:t>
            </a:r>
            <a:r>
              <a:rPr lang="en-GB" dirty="0"/>
              <a:t>1977 in Enugu, Nigeria</a:t>
            </a:r>
          </a:p>
          <a:p>
            <a:r>
              <a:rPr lang="en-GB" dirty="0" smtClean="0"/>
              <a:t>"</a:t>
            </a:r>
            <a:r>
              <a:rPr lang="en-GB" dirty="0"/>
              <a:t>Nigerian feminist writer"</a:t>
            </a:r>
          </a:p>
          <a:p>
            <a:r>
              <a:rPr lang="en-GB" dirty="0" smtClean="0"/>
              <a:t>Published </a:t>
            </a:r>
            <a:r>
              <a:rPr lang="en-GB" dirty="0"/>
              <a:t>articles, books, short stories, gave speeches on feminism and the role of women especially in the context of Nigeria</a:t>
            </a:r>
          </a:p>
          <a:p>
            <a:r>
              <a:rPr lang="en-GB" dirty="0" smtClean="0"/>
              <a:t>Famous </a:t>
            </a:r>
            <a:r>
              <a:rPr lang="en-GB" dirty="0"/>
              <a:t>work: "Purple Hibiscus" (novel), "We Should All Be Feminists" (speech)</a:t>
            </a:r>
          </a:p>
          <a:p>
            <a:endParaRPr lang="en-GB" dirty="0"/>
          </a:p>
        </p:txBody>
      </p:sp>
    </p:spTree>
    <p:extLst>
      <p:ext uri="{BB962C8B-B14F-4D97-AF65-F5344CB8AC3E}">
        <p14:creationId xmlns:p14="http://schemas.microsoft.com/office/powerpoint/2010/main" val="3765159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16632"/>
            <a:ext cx="8534400" cy="1368152"/>
          </a:xfrm>
        </p:spPr>
        <p:txBody>
          <a:bodyPr>
            <a:normAutofit fontScale="90000"/>
          </a:bodyPr>
          <a:lstStyle/>
          <a:p>
            <a:r>
              <a:rPr lang="en-GB" sz="2700" dirty="0">
                <a:solidFill>
                  <a:srgbClr val="002060"/>
                </a:solidFill>
              </a:rPr>
              <a:t>Thought: How long can one be considered as a "</a:t>
            </a:r>
            <a:r>
              <a:rPr lang="en-GB" sz="2700" dirty="0" err="1">
                <a:solidFill>
                  <a:srgbClr val="002060"/>
                </a:solidFill>
              </a:rPr>
              <a:t>diasporic</a:t>
            </a:r>
            <a:r>
              <a:rPr lang="en-GB" sz="2700" dirty="0">
                <a:solidFill>
                  <a:srgbClr val="002060"/>
                </a:solidFill>
              </a:rPr>
              <a:t> subject?"</a:t>
            </a:r>
            <a:r>
              <a:rPr lang="en-GB" dirty="0"/>
              <a:t/>
            </a:r>
            <a:br>
              <a:rPr lang="en-GB" dirty="0"/>
            </a:br>
            <a:endParaRPr lang="en-GB" dirty="0"/>
          </a:p>
        </p:txBody>
      </p:sp>
      <p:sp>
        <p:nvSpPr>
          <p:cNvPr id="3" name="Content Placeholder 2"/>
          <p:cNvSpPr>
            <a:spLocks noGrp="1"/>
          </p:cNvSpPr>
          <p:nvPr>
            <p:ph sz="quarter" idx="1"/>
          </p:nvPr>
        </p:nvSpPr>
        <p:spPr/>
        <p:txBody>
          <a:bodyPr/>
          <a:lstStyle/>
          <a:p>
            <a:pPr algn="just"/>
            <a:r>
              <a:rPr lang="en-GB" dirty="0"/>
              <a:t>"[...] she, a black American, had chosen an African name, while my husband made me change mine to an English </a:t>
            </a:r>
            <a:r>
              <a:rPr lang="en-GB" dirty="0" smtClean="0"/>
              <a:t>one“</a:t>
            </a:r>
          </a:p>
          <a:p>
            <a:pPr algn="just"/>
            <a:r>
              <a:rPr lang="en-GB" dirty="0"/>
              <a:t>How long, do you think, can people be influenced by their </a:t>
            </a:r>
            <a:r>
              <a:rPr lang="en-GB" dirty="0" err="1"/>
              <a:t>diasporic</a:t>
            </a:r>
            <a:r>
              <a:rPr lang="en-GB" dirty="0"/>
              <a:t> background?</a:t>
            </a:r>
          </a:p>
          <a:p>
            <a:pPr algn="just"/>
            <a:r>
              <a:rPr lang="en-GB" dirty="0"/>
              <a:t>Which factors support the "invisibility" of </a:t>
            </a:r>
            <a:r>
              <a:rPr lang="en-GB" dirty="0" err="1"/>
              <a:t>diasporic</a:t>
            </a:r>
            <a:r>
              <a:rPr lang="en-GB" dirty="0"/>
              <a:t> people?</a:t>
            </a:r>
          </a:p>
          <a:p>
            <a:endParaRPr lang="en-GB" dirty="0"/>
          </a:p>
        </p:txBody>
      </p:sp>
    </p:spTree>
    <p:extLst>
      <p:ext uri="{BB962C8B-B14F-4D97-AF65-F5344CB8AC3E}">
        <p14:creationId xmlns:p14="http://schemas.microsoft.com/office/powerpoint/2010/main" val="181438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GB" dirty="0"/>
          </a:p>
        </p:txBody>
      </p:sp>
      <p:sp>
        <p:nvSpPr>
          <p:cNvPr id="3" name="Content Placeholder 2"/>
          <p:cNvSpPr>
            <a:spLocks noGrp="1"/>
          </p:cNvSpPr>
          <p:nvPr>
            <p:ph sz="quarter" idx="1"/>
          </p:nvPr>
        </p:nvSpPr>
        <p:spPr/>
        <p:txBody>
          <a:bodyPr>
            <a:normAutofit fontScale="77500" lnSpcReduction="20000"/>
          </a:bodyPr>
          <a:lstStyle/>
          <a:p>
            <a:pPr algn="just"/>
            <a:r>
              <a:rPr lang="en-GB" dirty="0" err="1"/>
              <a:t>Adichie</a:t>
            </a:r>
            <a:r>
              <a:rPr lang="en-GB" dirty="0"/>
              <a:t>, </a:t>
            </a:r>
            <a:r>
              <a:rPr lang="en-GB" dirty="0" err="1"/>
              <a:t>Chimamanda</a:t>
            </a:r>
            <a:r>
              <a:rPr lang="en-GB" dirty="0"/>
              <a:t> </a:t>
            </a:r>
            <a:r>
              <a:rPr lang="en-GB" dirty="0" err="1"/>
              <a:t>Ngozi</a:t>
            </a:r>
            <a:r>
              <a:rPr lang="en-GB" dirty="0"/>
              <a:t>, "The Arrangers of Marriage", taken from The Thing Around Your Neck, London, Fourth Estate, 2009 (pages 167-186)</a:t>
            </a:r>
          </a:p>
          <a:p>
            <a:pPr algn="just"/>
            <a:r>
              <a:rPr lang="en-GB" dirty="0"/>
              <a:t>Alexander, Katie, "Lived Experiences of Male and Female Hybridity Within </a:t>
            </a:r>
            <a:r>
              <a:rPr lang="en-GB" dirty="0" err="1"/>
              <a:t>Chimamanda</a:t>
            </a:r>
            <a:r>
              <a:rPr lang="en-GB" dirty="0"/>
              <a:t> </a:t>
            </a:r>
            <a:r>
              <a:rPr lang="en-GB" dirty="0" err="1"/>
              <a:t>Ngozi</a:t>
            </a:r>
            <a:r>
              <a:rPr lang="en-GB" dirty="0"/>
              <a:t> </a:t>
            </a:r>
            <a:r>
              <a:rPr lang="en-GB" dirty="0" err="1"/>
              <a:t>Adichie´s</a:t>
            </a:r>
            <a:r>
              <a:rPr lang="en-GB" dirty="0"/>
              <a:t> Diaspora", University </a:t>
            </a:r>
            <a:r>
              <a:rPr lang="en-GB" dirty="0" err="1"/>
              <a:t>Honors</a:t>
            </a:r>
            <a:r>
              <a:rPr lang="en-GB" dirty="0"/>
              <a:t> in Literature, 2013 (pages 23-29)</a:t>
            </a:r>
          </a:p>
          <a:p>
            <a:pPr algn="just"/>
            <a:r>
              <a:rPr lang="en-GB" dirty="0"/>
              <a:t>Braga, Claudio &amp; </a:t>
            </a:r>
            <a:r>
              <a:rPr lang="en-GB" dirty="0" err="1"/>
              <a:t>Goncalves</a:t>
            </a:r>
            <a:r>
              <a:rPr lang="en-GB" dirty="0"/>
              <a:t>, </a:t>
            </a:r>
            <a:r>
              <a:rPr lang="en-GB" dirty="0" err="1"/>
              <a:t>Glaucia</a:t>
            </a:r>
            <a:r>
              <a:rPr lang="en-GB" dirty="0"/>
              <a:t> R., "Fictional Representations of Contemporary Diasporas: The Case of Invisible </a:t>
            </a:r>
            <a:r>
              <a:rPr lang="en-GB" dirty="0" err="1"/>
              <a:t>Diasporic</a:t>
            </a:r>
            <a:r>
              <a:rPr lang="en-GB" dirty="0"/>
              <a:t> Women of </a:t>
            </a:r>
            <a:r>
              <a:rPr lang="en-GB" dirty="0" err="1"/>
              <a:t>Chimamanda</a:t>
            </a:r>
            <a:r>
              <a:rPr lang="en-GB" dirty="0"/>
              <a:t> </a:t>
            </a:r>
            <a:r>
              <a:rPr lang="en-GB" dirty="0" err="1"/>
              <a:t>Ngozi</a:t>
            </a:r>
            <a:r>
              <a:rPr lang="en-GB" dirty="0"/>
              <a:t> </a:t>
            </a:r>
            <a:r>
              <a:rPr lang="en-GB" dirty="0" err="1"/>
              <a:t>Adichie</a:t>
            </a:r>
            <a:r>
              <a:rPr lang="en-GB" dirty="0"/>
              <a:t>", Link:</a:t>
            </a:r>
          </a:p>
          <a:p>
            <a:pPr algn="just"/>
            <a:r>
              <a:rPr lang="en-GB" dirty="0"/>
              <a:t>http://www.inter-disciplinary.net/at-the-interface/wp-content/uploads/2014/05/Braga-and-Gon%C3%A7alves-dias7-dpaper.pdf</a:t>
            </a:r>
          </a:p>
          <a:p>
            <a:pPr algn="just"/>
            <a:r>
              <a:rPr lang="en-GB" dirty="0"/>
              <a:t>Palmer, Colin, "The African Diaspora", taken from The Black Scholar, Vol. 30, No. 3/4, Transcending Traditions, Taylor&amp; Francis, Ltd. 2000 (pages 56-59)</a:t>
            </a:r>
          </a:p>
          <a:p>
            <a:pPr marL="0" indent="0">
              <a:buNone/>
            </a:pPr>
            <a:endParaRPr lang="en-GB" dirty="0"/>
          </a:p>
        </p:txBody>
      </p:sp>
    </p:spTree>
    <p:extLst>
      <p:ext uri="{BB962C8B-B14F-4D97-AF65-F5344CB8AC3E}">
        <p14:creationId xmlns:p14="http://schemas.microsoft.com/office/powerpoint/2010/main" val="181438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197346"/>
            <a:ext cx="8280920" cy="7848302"/>
          </a:xfrm>
          <a:prstGeom prst="rect">
            <a:avLst/>
          </a:prstGeom>
        </p:spPr>
        <p:txBody>
          <a:bodyPr wrap="square">
            <a:spAutoFit/>
          </a:bodyPr>
          <a:lstStyle/>
          <a:p>
            <a:pPr algn="just" fontAlgn="base"/>
            <a:r>
              <a:rPr lang="en-GB" b="1" dirty="0"/>
              <a:t>Summary</a:t>
            </a:r>
          </a:p>
          <a:p>
            <a:pPr algn="just" fontAlgn="base"/>
            <a:r>
              <a:rPr lang="en-GB" dirty="0" err="1">
                <a:hlinkClick r:id="rId2"/>
              </a:rPr>
              <a:t>Chinaza</a:t>
            </a:r>
            <a:r>
              <a:rPr lang="en-GB" dirty="0"/>
              <a:t>, a young Nigerian woman, orphaned and raised by her Aunty Ada and Uncle Ike, goes to her new husband's home, a hot, shoddy, barely furnished apartment in Brooklyn, New York, not the imposing house she envisioned. Tired after the long flight from Lagos, she hopes not to have to perform "wifely duties," meaning sex. She needn't worry, for her husband starts snoring.</a:t>
            </a:r>
          </a:p>
          <a:p>
            <a:pPr algn="just" fontAlgn="base"/>
            <a:endParaRPr lang="en-GB" dirty="0" smtClean="0"/>
          </a:p>
          <a:p>
            <a:pPr algn="just" fontAlgn="base"/>
            <a:r>
              <a:rPr lang="en-GB" dirty="0" smtClean="0"/>
              <a:t>After </a:t>
            </a:r>
            <a:r>
              <a:rPr lang="en-GB" dirty="0"/>
              <a:t>he initiates sex the next morning, she calls her aunt and uncle. They were happy to have found </a:t>
            </a:r>
            <a:r>
              <a:rPr lang="en-GB" dirty="0" err="1"/>
              <a:t>Chinaza</a:t>
            </a:r>
            <a:r>
              <a:rPr lang="en-GB" dirty="0"/>
              <a:t> an American doctor in a short time. Although they did their familial duty, they never taught </a:t>
            </a:r>
            <a:r>
              <a:rPr lang="en-GB" dirty="0" err="1"/>
              <a:t>Chinaza</a:t>
            </a:r>
            <a:r>
              <a:rPr lang="en-GB" dirty="0"/>
              <a:t> to be anything but submissive and never encouraged her to further her education, which she had wanted to do. "It is like we won a lottery for you!" her aunt said. </a:t>
            </a:r>
            <a:r>
              <a:rPr lang="en-GB" dirty="0" err="1"/>
              <a:t>Chinaza</a:t>
            </a:r>
            <a:r>
              <a:rPr lang="en-GB" dirty="0"/>
              <a:t> is relieved the line is busy when she calls. When she tells her husband it is "engaged," he informs her Americans say "busy," not engaged. He also tells her Americans don't drink tea with milk and sugar</a:t>
            </a:r>
            <a:r>
              <a:rPr lang="en-GB" dirty="0" smtClean="0"/>
              <a:t>.</a:t>
            </a:r>
          </a:p>
          <a:p>
            <a:pPr algn="just" fontAlgn="base"/>
            <a:endParaRPr lang="en-US" dirty="0"/>
          </a:p>
          <a:p>
            <a:pPr algn="just" fontAlgn="base"/>
            <a:r>
              <a:rPr lang="en-GB" dirty="0"/>
              <a:t>Shirley, an elderly </a:t>
            </a:r>
            <a:r>
              <a:rPr lang="en-GB" dirty="0" err="1"/>
              <a:t>neighbor</a:t>
            </a:r>
            <a:r>
              <a:rPr lang="en-GB" dirty="0"/>
              <a:t>, brings the mail she has saved. She calls </a:t>
            </a:r>
            <a:r>
              <a:rPr lang="en-GB" dirty="0" err="1"/>
              <a:t>Chinaza's</a:t>
            </a:r>
            <a:r>
              <a:rPr lang="en-GB" dirty="0"/>
              <a:t> husband "Dave," though she knows his real name is </a:t>
            </a:r>
            <a:r>
              <a:rPr lang="en-GB" dirty="0" err="1"/>
              <a:t>Ofodile</a:t>
            </a:r>
            <a:r>
              <a:rPr lang="en-GB" dirty="0"/>
              <a:t> </a:t>
            </a:r>
            <a:r>
              <a:rPr lang="en-GB" dirty="0" err="1"/>
              <a:t>Emeka</a:t>
            </a:r>
            <a:r>
              <a:rPr lang="en-GB" dirty="0"/>
              <a:t> </a:t>
            </a:r>
            <a:r>
              <a:rPr lang="en-GB" dirty="0" err="1"/>
              <a:t>Udenwa</a:t>
            </a:r>
            <a:r>
              <a:rPr lang="en-GB" dirty="0"/>
              <a:t>. He calls himself Dave Bell because Americans can't pronounce his name and advises </a:t>
            </a:r>
            <a:r>
              <a:rPr lang="en-GB" dirty="0" err="1"/>
              <a:t>Chinaza</a:t>
            </a:r>
            <a:r>
              <a:rPr lang="en-GB" dirty="0"/>
              <a:t> to get her Social Security card under her Christian name, Agatha Bell. She's upset, but he says, "You'll get used to it, baby." She is annoyed by many things about Dave, such as his snoring and the way he eats.</a:t>
            </a:r>
            <a:endParaRPr lang="en-US" dirty="0" smtClean="0"/>
          </a:p>
          <a:p>
            <a:pPr fontAlgn="base"/>
            <a:endParaRPr lang="en-US" dirty="0"/>
          </a:p>
          <a:p>
            <a:pPr fontAlgn="base"/>
            <a:endParaRPr lang="en-US" dirty="0" smtClean="0"/>
          </a:p>
          <a:p>
            <a:pPr fontAlgn="base"/>
            <a:endParaRPr lang="en-US" dirty="0"/>
          </a:p>
          <a:p>
            <a:pPr fontAlgn="base"/>
            <a:endParaRPr lang="en-US" dirty="0" smtClean="0"/>
          </a:p>
          <a:p>
            <a:pPr fontAlgn="base"/>
            <a:endParaRPr lang="en-US" dirty="0"/>
          </a:p>
          <a:p>
            <a:pPr fontAlgn="base"/>
            <a:endParaRPr lang="en-US" dirty="0" smtClean="0"/>
          </a:p>
          <a:p>
            <a:pPr fontAlgn="base"/>
            <a:endParaRPr lang="en-GB" dirty="0"/>
          </a:p>
        </p:txBody>
      </p:sp>
    </p:spTree>
    <p:extLst>
      <p:ext uri="{BB962C8B-B14F-4D97-AF65-F5344CB8AC3E}">
        <p14:creationId xmlns:p14="http://schemas.microsoft.com/office/powerpoint/2010/main" val="86007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889844"/>
            <a:ext cx="8496944" cy="6463308"/>
          </a:xfrm>
          <a:prstGeom prst="rect">
            <a:avLst/>
          </a:prstGeom>
        </p:spPr>
        <p:txBody>
          <a:bodyPr wrap="square">
            <a:spAutoFit/>
          </a:bodyPr>
          <a:lstStyle/>
          <a:p>
            <a:pPr algn="just" fontAlgn="base"/>
            <a:r>
              <a:rPr lang="en-GB" dirty="0"/>
              <a:t>He takes her out, showing her how to use the bus. When they go shopping, he informs her Americans call biscuits "cookies" and instructs her to buy the store brand to save money until he becomes an attending physician. When they go to the mall for pizza, she doesn't like the way the tomatoes are cooked, not like Nigeria. He buys her a coat because it will be cold in the winter. When they go out to McDonald's for dinner, </a:t>
            </a:r>
            <a:r>
              <a:rPr lang="en-GB" dirty="0" err="1"/>
              <a:t>Chinaza</a:t>
            </a:r>
            <a:r>
              <a:rPr lang="en-GB" dirty="0"/>
              <a:t> is disappointed because her aunt told her to cook.</a:t>
            </a:r>
          </a:p>
          <a:p>
            <a:pPr algn="just" fontAlgn="base"/>
            <a:endParaRPr lang="en-GB" dirty="0" smtClean="0"/>
          </a:p>
          <a:p>
            <a:pPr algn="just" fontAlgn="base"/>
            <a:r>
              <a:rPr lang="en-GB" dirty="0" smtClean="0"/>
              <a:t>On </a:t>
            </a:r>
            <a:r>
              <a:rPr lang="en-GB" dirty="0"/>
              <a:t>Monday, when she makes coconut rice, Shirley comes over and comments that it smells good. The next day, her husband buys </a:t>
            </a:r>
            <a:r>
              <a:rPr lang="en-GB" dirty="0" err="1"/>
              <a:t>Chinaza</a:t>
            </a:r>
            <a:r>
              <a:rPr lang="en-GB" dirty="0"/>
              <a:t> a </a:t>
            </a:r>
            <a:r>
              <a:rPr lang="en-GB" i="1" dirty="0"/>
              <a:t>Good Housekeeping</a:t>
            </a:r>
            <a:r>
              <a:rPr lang="en-GB" dirty="0"/>
              <a:t> cookbook so she can make American food. He wants to be American, not foreign, but </a:t>
            </a:r>
            <a:r>
              <a:rPr lang="en-GB" dirty="0" err="1"/>
              <a:t>Chinaza</a:t>
            </a:r>
            <a:r>
              <a:rPr lang="en-GB" dirty="0"/>
              <a:t> has a hard time learning to cook the way Americans do</a:t>
            </a:r>
            <a:r>
              <a:rPr lang="en-GB" dirty="0" smtClean="0"/>
              <a:t>.</a:t>
            </a:r>
          </a:p>
          <a:p>
            <a:pPr algn="just" fontAlgn="base"/>
            <a:endParaRPr lang="en-US" dirty="0"/>
          </a:p>
          <a:p>
            <a:pPr algn="just" fontAlgn="base"/>
            <a:endParaRPr lang="en-US" dirty="0" smtClean="0"/>
          </a:p>
          <a:p>
            <a:pPr algn="just" fontAlgn="base"/>
            <a:r>
              <a:rPr lang="en-GB" dirty="0"/>
              <a:t>One day, </a:t>
            </a:r>
            <a:r>
              <a:rPr lang="en-GB" dirty="0" err="1"/>
              <a:t>Chinaza</a:t>
            </a:r>
            <a:r>
              <a:rPr lang="en-GB" dirty="0"/>
              <a:t> meets a </a:t>
            </a:r>
            <a:r>
              <a:rPr lang="en-GB" dirty="0" err="1"/>
              <a:t>neighbor</a:t>
            </a:r>
            <a:r>
              <a:rPr lang="en-GB" dirty="0"/>
              <a:t>, </a:t>
            </a:r>
            <a:r>
              <a:rPr lang="en-GB" dirty="0" err="1"/>
              <a:t>Nia</a:t>
            </a:r>
            <a:r>
              <a:rPr lang="en-GB" dirty="0"/>
              <a:t>, a hairdresser. She's friendly and likes </a:t>
            </a:r>
            <a:r>
              <a:rPr lang="en-GB" dirty="0" err="1"/>
              <a:t>Chinaza's</a:t>
            </a:r>
            <a:r>
              <a:rPr lang="en-GB" dirty="0"/>
              <a:t> African name better than Agatha. </a:t>
            </a:r>
            <a:r>
              <a:rPr lang="en-GB" dirty="0" err="1"/>
              <a:t>Nia</a:t>
            </a:r>
            <a:r>
              <a:rPr lang="en-GB" dirty="0"/>
              <a:t> says her own name is Swahili, having changed it from her given name when she was 18. She says she can help </a:t>
            </a:r>
            <a:r>
              <a:rPr lang="en-GB" dirty="0" err="1"/>
              <a:t>Chinaza</a:t>
            </a:r>
            <a:r>
              <a:rPr lang="en-GB" dirty="0"/>
              <a:t> get a job at Macy's when she gets her work permit. The two women become friends, but Dave says </a:t>
            </a:r>
            <a:r>
              <a:rPr lang="en-GB" dirty="0" err="1"/>
              <a:t>Nia</a:t>
            </a:r>
            <a:r>
              <a:rPr lang="en-GB" dirty="0"/>
              <a:t> will be a bad influence.</a:t>
            </a:r>
            <a:endParaRPr lang="en-US" dirty="0"/>
          </a:p>
          <a:p>
            <a:pPr fontAlgn="base"/>
            <a:endParaRPr lang="en-US" dirty="0" smtClean="0"/>
          </a:p>
          <a:p>
            <a:pPr fontAlgn="base"/>
            <a:endParaRPr lang="en-US" dirty="0"/>
          </a:p>
          <a:p>
            <a:pPr fontAlgn="base"/>
            <a:endParaRPr lang="en-US" dirty="0" smtClean="0"/>
          </a:p>
          <a:p>
            <a:pPr fontAlgn="base"/>
            <a:endParaRPr lang="en-US" dirty="0"/>
          </a:p>
          <a:p>
            <a:pPr fontAlgn="base"/>
            <a:endParaRPr lang="en-GB" dirty="0"/>
          </a:p>
        </p:txBody>
      </p:sp>
    </p:spTree>
    <p:extLst>
      <p:ext uri="{BB962C8B-B14F-4D97-AF65-F5344CB8AC3E}">
        <p14:creationId xmlns:p14="http://schemas.microsoft.com/office/powerpoint/2010/main" val="3354233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889844"/>
            <a:ext cx="8208912" cy="5016758"/>
          </a:xfrm>
          <a:prstGeom prst="rect">
            <a:avLst/>
          </a:prstGeom>
        </p:spPr>
        <p:txBody>
          <a:bodyPr wrap="square">
            <a:spAutoFit/>
          </a:bodyPr>
          <a:lstStyle/>
          <a:p>
            <a:pPr algn="just" fontAlgn="base"/>
            <a:r>
              <a:rPr lang="en-GB" sz="1600" dirty="0"/>
              <a:t>Winter comes. </a:t>
            </a:r>
            <a:r>
              <a:rPr lang="en-GB" sz="1600" dirty="0" err="1"/>
              <a:t>Chinaza</a:t>
            </a:r>
            <a:r>
              <a:rPr lang="en-GB" sz="1600" dirty="0"/>
              <a:t> speaks only English to Dave. It is snowing, and </a:t>
            </a:r>
            <a:r>
              <a:rPr lang="en-GB" sz="1600" dirty="0" err="1"/>
              <a:t>Chinaza</a:t>
            </a:r>
            <a:r>
              <a:rPr lang="en-GB" sz="1600" dirty="0"/>
              <a:t> asks when she'll get her work permit. At that moment Dave reveals to her the American woman he married to get his green card is giving him a hard time. Their divorce was almost final when he married </a:t>
            </a:r>
            <a:r>
              <a:rPr lang="en-GB" sz="1600" dirty="0" err="1"/>
              <a:t>Chinaza</a:t>
            </a:r>
            <a:r>
              <a:rPr lang="en-GB" sz="1600" dirty="0"/>
              <a:t> in Nigeria. Now the woman is threatening to report Dave to immigration.</a:t>
            </a:r>
          </a:p>
          <a:p>
            <a:pPr algn="just" fontAlgn="base"/>
            <a:endParaRPr lang="en-GB" sz="1600" dirty="0" smtClean="0"/>
          </a:p>
          <a:p>
            <a:pPr algn="just" fontAlgn="base"/>
            <a:r>
              <a:rPr lang="en-GB" sz="1600" dirty="0" smtClean="0"/>
              <a:t>This </a:t>
            </a:r>
            <a:r>
              <a:rPr lang="en-GB" sz="1600" dirty="0"/>
              <a:t>is the first </a:t>
            </a:r>
            <a:r>
              <a:rPr lang="en-GB" sz="1600" dirty="0" err="1"/>
              <a:t>Chinaza</a:t>
            </a:r>
            <a:r>
              <a:rPr lang="en-GB" sz="1600" dirty="0"/>
              <a:t> has heard about another wife. Dave says he was going to tell her. She says she deserved to know. He says, "With the way things are messed up back home, what would you have done?" After all, in Nigeria, people with master's degrees can't get jobs. She asks why he married her. He says he wanted a light-skinned Nigerian woman, and his mother thought she might be a virgin</a:t>
            </a:r>
            <a:r>
              <a:rPr lang="en-GB" sz="1600" dirty="0" smtClean="0"/>
              <a:t>.</a:t>
            </a:r>
          </a:p>
          <a:p>
            <a:pPr algn="just" fontAlgn="base"/>
            <a:endParaRPr lang="en-US" sz="1600" dirty="0"/>
          </a:p>
          <a:p>
            <a:pPr algn="just" fontAlgn="base"/>
            <a:r>
              <a:rPr lang="en-GB" sz="1600" dirty="0" err="1"/>
              <a:t>Chinaza</a:t>
            </a:r>
            <a:r>
              <a:rPr lang="en-GB" sz="1600" dirty="0"/>
              <a:t> packs only the clothes she brought and goes to </a:t>
            </a:r>
            <a:r>
              <a:rPr lang="en-GB" sz="1600" dirty="0" err="1"/>
              <a:t>Nia's</a:t>
            </a:r>
            <a:r>
              <a:rPr lang="en-GB" sz="1600" dirty="0"/>
              <a:t> apartment. When she tells </a:t>
            </a:r>
            <a:r>
              <a:rPr lang="en-GB" sz="1600" dirty="0" err="1"/>
              <a:t>Nia</a:t>
            </a:r>
            <a:r>
              <a:rPr lang="en-GB" sz="1600" dirty="0"/>
              <a:t> the whole story, </a:t>
            </a:r>
            <a:r>
              <a:rPr lang="en-GB" sz="1600" dirty="0" err="1"/>
              <a:t>Nia</a:t>
            </a:r>
            <a:r>
              <a:rPr lang="en-GB" sz="1600" dirty="0"/>
              <a:t> asks what her aunt and uncle will do. </a:t>
            </a:r>
            <a:r>
              <a:rPr lang="en-GB" sz="1600" dirty="0" err="1"/>
              <a:t>Chinaza</a:t>
            </a:r>
            <a:r>
              <a:rPr lang="en-GB" sz="1600" dirty="0"/>
              <a:t> knows they will tell her to stay. </a:t>
            </a:r>
            <a:r>
              <a:rPr lang="en-GB" sz="1600" dirty="0" err="1"/>
              <a:t>Chinaza</a:t>
            </a:r>
            <a:r>
              <a:rPr lang="en-GB" sz="1600" dirty="0"/>
              <a:t> asks if </a:t>
            </a:r>
            <a:r>
              <a:rPr lang="en-GB" sz="1600" dirty="0" err="1"/>
              <a:t>Nia</a:t>
            </a:r>
            <a:r>
              <a:rPr lang="en-GB" sz="1600" dirty="0"/>
              <a:t> knew the woman he married or any women he dated. </a:t>
            </a:r>
            <a:r>
              <a:rPr lang="en-GB" sz="1600" dirty="0" err="1"/>
              <a:t>Nia</a:t>
            </a:r>
            <a:r>
              <a:rPr lang="en-GB" sz="1600" dirty="0"/>
              <a:t> admits she had sex with him but never saw him date anyone</a:t>
            </a:r>
            <a:r>
              <a:rPr lang="en-GB" sz="1600" dirty="0" smtClean="0"/>
              <a:t>.</a:t>
            </a:r>
            <a:endParaRPr lang="en-US" sz="1600" dirty="0"/>
          </a:p>
          <a:p>
            <a:pPr algn="just" fontAlgn="base"/>
            <a:endParaRPr lang="en-US" sz="1600" dirty="0" smtClean="0"/>
          </a:p>
          <a:p>
            <a:pPr algn="just" fontAlgn="base"/>
            <a:r>
              <a:rPr lang="en-GB" sz="1600" dirty="0" err="1"/>
              <a:t>Nia</a:t>
            </a:r>
            <a:r>
              <a:rPr lang="en-GB" sz="1600" dirty="0"/>
              <a:t> suggests </a:t>
            </a:r>
            <a:r>
              <a:rPr lang="en-GB" sz="1600" dirty="0" err="1"/>
              <a:t>Chinaza</a:t>
            </a:r>
            <a:r>
              <a:rPr lang="en-GB" sz="1600" dirty="0"/>
              <a:t> wait until she gets her papers and then leave. She can apply for benefits and get a job to support herself. </a:t>
            </a:r>
            <a:r>
              <a:rPr lang="en-GB" sz="1600" dirty="0" err="1"/>
              <a:t>Chinaza</a:t>
            </a:r>
            <a:r>
              <a:rPr lang="en-GB" sz="1600" dirty="0"/>
              <a:t> realizes </a:t>
            </a:r>
            <a:r>
              <a:rPr lang="en-GB" sz="1600" dirty="0" err="1"/>
              <a:t>Nia</a:t>
            </a:r>
            <a:r>
              <a:rPr lang="en-GB" sz="1600" dirty="0"/>
              <a:t> is right. She can't leave yet. She goes back to her apartment and rings the doorbell. Dave lets her in and lets her pass.</a:t>
            </a:r>
            <a:endParaRPr lang="en-US" sz="1600" dirty="0"/>
          </a:p>
          <a:p>
            <a:pPr fontAlgn="base"/>
            <a:endParaRPr lang="en-GB" sz="1600" dirty="0"/>
          </a:p>
        </p:txBody>
      </p:sp>
    </p:spTree>
    <p:extLst>
      <p:ext uri="{BB962C8B-B14F-4D97-AF65-F5344CB8AC3E}">
        <p14:creationId xmlns:p14="http://schemas.microsoft.com/office/powerpoint/2010/main" val="1773250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8847"/>
            <a:ext cx="8280920" cy="6463308"/>
          </a:xfrm>
          <a:prstGeom prst="rect">
            <a:avLst/>
          </a:prstGeom>
        </p:spPr>
        <p:txBody>
          <a:bodyPr wrap="square">
            <a:spAutoFit/>
          </a:bodyPr>
          <a:lstStyle/>
          <a:p>
            <a:pPr algn="just"/>
            <a:r>
              <a:rPr lang="en-GB" b="1" dirty="0"/>
              <a:t>Analysis</a:t>
            </a:r>
          </a:p>
          <a:p>
            <a:pPr algn="just"/>
            <a:r>
              <a:rPr lang="en-GB" dirty="0"/>
              <a:t>As with "The Thing Around Your Neck," this story deals with disillusionment in the American dream. In "The Thing Around Your Neck," </a:t>
            </a:r>
            <a:r>
              <a:rPr lang="en-GB" dirty="0" err="1"/>
              <a:t>Akunna's</a:t>
            </a:r>
            <a:r>
              <a:rPr lang="en-GB" dirty="0"/>
              <a:t> friends and family assumed she would have a house and a car as soon as she got to America, but she has neither. Rather, she gets sexually assaulted and can't afford to go to college. In "The Arrangers of Marriage" </a:t>
            </a:r>
            <a:r>
              <a:rPr lang="en-GB" dirty="0" err="1"/>
              <a:t>Chinaza</a:t>
            </a:r>
            <a:r>
              <a:rPr lang="en-GB" dirty="0"/>
              <a:t>, too, has material goals in mind, for she has heard doctors in America are rich, but her husband has not yet completed his training and makes very little. More important, however, he is unattractive to her, annoying, constantly correcting her, and telling her what to do to assimilate: speak English, cook American, use English names. She'll get used to it, he says. This comment echoes </a:t>
            </a:r>
            <a:r>
              <a:rPr lang="en-GB" dirty="0" err="1"/>
              <a:t>Akunna's</a:t>
            </a:r>
            <a:r>
              <a:rPr lang="en-GB" dirty="0"/>
              <a:t> uncle's statement that everything in America is a trade-off. However, </a:t>
            </a:r>
            <a:r>
              <a:rPr lang="en-GB" dirty="0" err="1"/>
              <a:t>Chinaza</a:t>
            </a:r>
            <a:r>
              <a:rPr lang="en-GB" dirty="0"/>
              <a:t> assumes she is trading her culture, her language, and her name for marriage to a man who at least is truthful with her. When he is not, his lie is a question of legality, and she is in a dilemma</a:t>
            </a:r>
            <a:r>
              <a:rPr lang="en-GB" dirty="0" smtClean="0"/>
              <a:t>.</a:t>
            </a:r>
          </a:p>
          <a:p>
            <a:pPr algn="just"/>
            <a:endParaRPr lang="en-US" dirty="0"/>
          </a:p>
          <a:p>
            <a:pPr algn="just"/>
            <a:r>
              <a:rPr lang="en-GB" dirty="0"/>
              <a:t>The themes of women's roles and lack of choices surface in this story. Although not by her own wishes, </a:t>
            </a:r>
            <a:r>
              <a:rPr lang="en-GB" dirty="0" err="1"/>
              <a:t>Chinaza</a:t>
            </a:r>
            <a:r>
              <a:rPr lang="en-GB" dirty="0"/>
              <a:t> isn't educated, so she has fewer opportunities than someone who is. However, as Dave points out, even people with master's degrees can't get jobs in Nigeria. Therefore, she is left without meaningful choices both in beginning her marriage and in ending it. In something of a compromise, she decides to stay with Dave until she can work. But because her marriage to Dave isn't legal, she may never get her green card, or it could be years before he can divorce the other woman and legally marry </a:t>
            </a:r>
            <a:r>
              <a:rPr lang="en-GB" dirty="0" err="1"/>
              <a:t>Chineza</a:t>
            </a:r>
            <a:r>
              <a:rPr lang="en-GB" dirty="0"/>
              <a:t>, who only then could get her work permit.</a:t>
            </a:r>
            <a:endParaRPr lang="en-GB" dirty="0"/>
          </a:p>
        </p:txBody>
      </p:sp>
    </p:spTree>
    <p:extLst>
      <p:ext uri="{BB962C8B-B14F-4D97-AF65-F5344CB8AC3E}">
        <p14:creationId xmlns:p14="http://schemas.microsoft.com/office/powerpoint/2010/main" val="600662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12845"/>
            <a:ext cx="8208912" cy="5863144"/>
          </a:xfrm>
          <a:prstGeom prst="rect">
            <a:avLst/>
          </a:prstGeom>
        </p:spPr>
        <p:txBody>
          <a:bodyPr wrap="square">
            <a:spAutoFit/>
          </a:bodyPr>
          <a:lstStyle/>
          <a:p>
            <a:pPr algn="just"/>
            <a:r>
              <a:rPr lang="en-GB" sz="1700" dirty="0"/>
              <a:t>Nevertheless, </a:t>
            </a:r>
            <a:r>
              <a:rPr lang="en-GB" sz="1700" dirty="0" err="1"/>
              <a:t>Chinaza</a:t>
            </a:r>
            <a:r>
              <a:rPr lang="en-GB" sz="1700" dirty="0"/>
              <a:t> may be better off in the United States than in Nigeria. She must think so, at least. She has no loving family in Nigeria and no job prospects. Here, at least, she is being supported and, presumably, Dave will deal with his legal problems. Further, despite his demands for her assimilation, he has not been actively unkind, and eventually she will probably stay and find work.</a:t>
            </a:r>
          </a:p>
          <a:p>
            <a:pPr algn="just"/>
            <a:endParaRPr lang="en-GB" sz="1700" dirty="0"/>
          </a:p>
          <a:p>
            <a:pPr algn="just"/>
            <a:r>
              <a:rPr lang="en-GB" sz="1700" dirty="0"/>
              <a:t>Still, the reader may question whether </a:t>
            </a:r>
            <a:r>
              <a:rPr lang="en-GB" sz="1700" dirty="0" err="1"/>
              <a:t>Chinaza</a:t>
            </a:r>
            <a:r>
              <a:rPr lang="en-GB" sz="1700" dirty="0"/>
              <a:t> will actually leave her husband. In contrast to </a:t>
            </a:r>
            <a:r>
              <a:rPr lang="en-GB" sz="1700" dirty="0" err="1"/>
              <a:t>Akunna</a:t>
            </a:r>
            <a:r>
              <a:rPr lang="en-GB" sz="1700" dirty="0"/>
              <a:t> in "The Thing Around Your Neck," who immediately stands up for herself in the face of a man who treated her poorly, </a:t>
            </a:r>
            <a:r>
              <a:rPr lang="en-GB" sz="1700" dirty="0" err="1"/>
              <a:t>Chinaza</a:t>
            </a:r>
            <a:r>
              <a:rPr lang="en-GB" sz="1700" dirty="0"/>
              <a:t> seems resigned to her situation and may become complacent, for she is not a fighter. Indeed, her constant submission to Dave's demands indicates she will continue to follow his orders</a:t>
            </a:r>
            <a:r>
              <a:rPr lang="en-GB" sz="1700" dirty="0" smtClean="0"/>
              <a:t>.</a:t>
            </a:r>
          </a:p>
          <a:p>
            <a:pPr algn="just" fontAlgn="base"/>
            <a:endParaRPr lang="en-GB" sz="1700" dirty="0" smtClean="0"/>
          </a:p>
          <a:p>
            <a:pPr algn="just" fontAlgn="base"/>
            <a:r>
              <a:rPr lang="en-GB" sz="1700" dirty="0" smtClean="0"/>
              <a:t>While </a:t>
            </a:r>
            <a:r>
              <a:rPr lang="en-GB" sz="1700" dirty="0" err="1"/>
              <a:t>Chinaza</a:t>
            </a:r>
            <a:r>
              <a:rPr lang="en-GB" sz="1700" dirty="0"/>
              <a:t> accepts her situation, it seems harder for Dave to do so. Despite his attempts to fit into American life, he doesn't seem to be successful. Shirley, it appears, is friendly to him because he does things for her. Yet she acts condescending about the food </a:t>
            </a:r>
            <a:r>
              <a:rPr lang="en-GB" sz="1700" dirty="0" err="1"/>
              <a:t>Chinaza</a:t>
            </a:r>
            <a:r>
              <a:rPr lang="en-GB" sz="1700" dirty="0"/>
              <a:t> makes. According to </a:t>
            </a:r>
            <a:r>
              <a:rPr lang="en-GB" sz="1700" dirty="0" err="1"/>
              <a:t>Nia</a:t>
            </a:r>
            <a:r>
              <a:rPr lang="en-GB" sz="1700" dirty="0"/>
              <a:t>, he had no attachments before </a:t>
            </a:r>
            <a:r>
              <a:rPr lang="en-GB" sz="1700" dirty="0" err="1"/>
              <a:t>Chinaza</a:t>
            </a:r>
            <a:r>
              <a:rPr lang="en-GB" sz="1700" dirty="0"/>
              <a:t>. Thus, Dave, like </a:t>
            </a:r>
            <a:r>
              <a:rPr lang="en-GB" sz="1700" dirty="0" err="1"/>
              <a:t>Chinaza</a:t>
            </a:r>
            <a:r>
              <a:rPr lang="en-GB" sz="1700" dirty="0"/>
              <a:t>, has a limited number of choices.</a:t>
            </a:r>
          </a:p>
          <a:p>
            <a:pPr algn="just" fontAlgn="base"/>
            <a:endParaRPr lang="en-GB" sz="1700" dirty="0" smtClean="0"/>
          </a:p>
          <a:p>
            <a:pPr algn="just" fontAlgn="base"/>
            <a:r>
              <a:rPr lang="en-GB" sz="1700" dirty="0" smtClean="0"/>
              <a:t>Racism</a:t>
            </a:r>
            <a:r>
              <a:rPr lang="en-GB" sz="1700" dirty="0"/>
              <a:t>, too, surfaces briefly as a theme. Dave wanted to marry </a:t>
            </a:r>
            <a:r>
              <a:rPr lang="en-GB" sz="1700" dirty="0" err="1"/>
              <a:t>Chinaza</a:t>
            </a:r>
            <a:r>
              <a:rPr lang="en-GB" sz="1700" dirty="0"/>
              <a:t> because she is light-skinned and hopes their children will be light-skinned. Light-skinned black people are treated better.</a:t>
            </a:r>
          </a:p>
          <a:p>
            <a:endParaRPr lang="en-GB" dirty="0"/>
          </a:p>
        </p:txBody>
      </p:sp>
    </p:spTree>
    <p:extLst>
      <p:ext uri="{BB962C8B-B14F-4D97-AF65-F5344CB8AC3E}">
        <p14:creationId xmlns:p14="http://schemas.microsoft.com/office/powerpoint/2010/main" val="3868180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68152"/>
          </a:xfrm>
        </p:spPr>
        <p:txBody>
          <a:bodyPr>
            <a:normAutofit fontScale="90000"/>
          </a:bodyPr>
          <a:lstStyle/>
          <a:p>
            <a:r>
              <a:rPr lang="en-GB" b="1" dirty="0"/>
              <a:t>The Arrangers of Marriage</a:t>
            </a:r>
            <a:br>
              <a:rPr lang="en-GB" b="1" dirty="0"/>
            </a:br>
            <a:endParaRPr lang="en-GB" dirty="0"/>
          </a:p>
        </p:txBody>
      </p:sp>
      <p:sp>
        <p:nvSpPr>
          <p:cNvPr id="3" name="Content Placeholder 2"/>
          <p:cNvSpPr>
            <a:spLocks noGrp="1"/>
          </p:cNvSpPr>
          <p:nvPr>
            <p:ph sz="quarter" idx="1"/>
          </p:nvPr>
        </p:nvSpPr>
        <p:spPr>
          <a:xfrm>
            <a:off x="301752" y="1700808"/>
            <a:ext cx="8503920" cy="4398240"/>
          </a:xfrm>
        </p:spPr>
        <p:txBody>
          <a:bodyPr>
            <a:normAutofit fontScale="85000" lnSpcReduction="20000"/>
          </a:bodyPr>
          <a:lstStyle/>
          <a:p>
            <a:pPr algn="just"/>
            <a:r>
              <a:rPr lang="en-GB" dirty="0" err="1"/>
              <a:t>Chinaza</a:t>
            </a:r>
            <a:r>
              <a:rPr lang="en-GB" dirty="0"/>
              <a:t> comes to the U.S. to live with her husband </a:t>
            </a:r>
            <a:r>
              <a:rPr lang="en-GB" dirty="0" err="1"/>
              <a:t>Ofodile</a:t>
            </a:r>
            <a:endParaRPr lang="en-GB" dirty="0"/>
          </a:p>
          <a:p>
            <a:pPr algn="just"/>
            <a:r>
              <a:rPr lang="en-GB" dirty="0"/>
              <a:t>The marriage was arranged</a:t>
            </a:r>
          </a:p>
          <a:p>
            <a:pPr algn="just"/>
            <a:r>
              <a:rPr lang="en-GB" dirty="0"/>
              <a:t>Her husband is rude, the atmosphere is unwelcoming ("The room was hot, old, musty smells hung heavy in the air.")</a:t>
            </a:r>
          </a:p>
          <a:p>
            <a:pPr algn="just"/>
            <a:r>
              <a:rPr lang="en-GB" dirty="0"/>
              <a:t>First days in the U.S. her husband wants to make sure that she adapts to the "American culture"</a:t>
            </a:r>
          </a:p>
          <a:p>
            <a:pPr algn="just"/>
            <a:r>
              <a:rPr lang="en-GB" dirty="0" err="1"/>
              <a:t>Chinaza</a:t>
            </a:r>
            <a:r>
              <a:rPr lang="en-GB" dirty="0"/>
              <a:t> becomes friends with Afro-American </a:t>
            </a:r>
            <a:r>
              <a:rPr lang="en-GB" dirty="0" err="1"/>
              <a:t>neighbor</a:t>
            </a:r>
            <a:r>
              <a:rPr lang="en-GB" dirty="0"/>
              <a:t> </a:t>
            </a:r>
            <a:r>
              <a:rPr lang="en-GB" dirty="0" err="1"/>
              <a:t>Nia</a:t>
            </a:r>
            <a:endParaRPr lang="en-GB" dirty="0"/>
          </a:p>
          <a:p>
            <a:pPr algn="just"/>
            <a:r>
              <a:rPr lang="en-GB" dirty="0" err="1"/>
              <a:t>Chinaza</a:t>
            </a:r>
            <a:r>
              <a:rPr lang="en-GB" dirty="0"/>
              <a:t> finds out that her husband is already married, stays with </a:t>
            </a:r>
            <a:r>
              <a:rPr lang="en-GB" dirty="0" err="1"/>
              <a:t>Nia</a:t>
            </a:r>
            <a:r>
              <a:rPr lang="en-GB" dirty="0"/>
              <a:t> for a few days</a:t>
            </a:r>
          </a:p>
          <a:p>
            <a:pPr algn="just"/>
            <a:r>
              <a:rPr lang="en-GB" dirty="0"/>
              <a:t>Decides to stay with her husband for some more time until she gets her work permit</a:t>
            </a:r>
          </a:p>
          <a:p>
            <a:pPr algn="just"/>
            <a:r>
              <a:rPr lang="en-GB" dirty="0"/>
              <a:t>"[...] she, a black American, had chosen an African name, while my husband made me change mine to an English one"</a:t>
            </a:r>
          </a:p>
          <a:p>
            <a:endParaRPr lang="en-GB" dirty="0"/>
          </a:p>
        </p:txBody>
      </p:sp>
    </p:spTree>
    <p:extLst>
      <p:ext uri="{BB962C8B-B14F-4D97-AF65-F5344CB8AC3E}">
        <p14:creationId xmlns:p14="http://schemas.microsoft.com/office/powerpoint/2010/main" val="475759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Diaspora</a:t>
            </a:r>
            <a:endParaRPr lang="en-GB" dirty="0"/>
          </a:p>
        </p:txBody>
      </p:sp>
      <p:sp>
        <p:nvSpPr>
          <p:cNvPr id="3" name="Content Placeholder 2"/>
          <p:cNvSpPr>
            <a:spLocks noGrp="1"/>
          </p:cNvSpPr>
          <p:nvPr>
            <p:ph sz="quarter" idx="1"/>
          </p:nvPr>
        </p:nvSpPr>
        <p:spPr/>
        <p:txBody>
          <a:bodyPr/>
          <a:lstStyle/>
          <a:p>
            <a:pPr algn="just"/>
            <a:r>
              <a:rPr lang="en-US" dirty="0" smtClean="0"/>
              <a:t>What is Diaspora?</a:t>
            </a:r>
          </a:p>
          <a:p>
            <a:pPr algn="just"/>
            <a:r>
              <a:rPr lang="en-GB" dirty="0"/>
              <a:t>"[...] William </a:t>
            </a:r>
            <a:r>
              <a:rPr lang="en-GB" dirty="0" err="1"/>
              <a:t>Safran</a:t>
            </a:r>
            <a:r>
              <a:rPr lang="en-GB" dirty="0"/>
              <a:t> applies the concept of diaspora to expatriate communities which a) have been dispersed from a centre to foreign regions [...], c) believe they´re not accepted by their host society"</a:t>
            </a:r>
          </a:p>
          <a:p>
            <a:pPr algn="just"/>
            <a:r>
              <a:rPr lang="en-GB" dirty="0"/>
              <a:t>Cohen: "[...] diaspora also involves a) departure from the homeland in search of work, trade or further colonial ambitions, b) a sense of empathy and solidarity with people from the countries of settlement [...]"</a:t>
            </a:r>
          </a:p>
          <a:p>
            <a:endParaRPr lang="en-GB" dirty="0"/>
          </a:p>
        </p:txBody>
      </p:sp>
    </p:spTree>
    <p:extLst>
      <p:ext uri="{BB962C8B-B14F-4D97-AF65-F5344CB8AC3E}">
        <p14:creationId xmlns:p14="http://schemas.microsoft.com/office/powerpoint/2010/main" val="40629788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139</TotalTime>
  <Words>2414</Words>
  <Application>Microsoft Office PowerPoint</Application>
  <PresentationFormat>On-screen Show (4:3)</PresentationFormat>
  <Paragraphs>107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Civic</vt:lpstr>
      <vt:lpstr>“The Arrangers of Marriage”   Chimamanda Ngozi Adichie </vt:lpstr>
      <vt:lpstr>   Chimamanda Ngozi Adichie </vt:lpstr>
      <vt:lpstr>PowerPoint Presentation</vt:lpstr>
      <vt:lpstr>PowerPoint Presentation</vt:lpstr>
      <vt:lpstr>PowerPoint Presentation</vt:lpstr>
      <vt:lpstr>PowerPoint Presentation</vt:lpstr>
      <vt:lpstr>PowerPoint Presentation</vt:lpstr>
      <vt:lpstr>The Arrangers of Marriage </vt:lpstr>
      <vt:lpstr>Diaspora</vt:lpstr>
      <vt:lpstr>     African Diaspora </vt:lpstr>
      <vt:lpstr>migration vs. diaspora </vt:lpstr>
      <vt:lpstr>Fictional Representations of Contemporary Diasporas: The Case of the Invisible Diasporic Women of Chimamanda Ngozi Adichie </vt:lpstr>
      <vt:lpstr>PowerPoint Presentation</vt:lpstr>
      <vt:lpstr>PowerPoint Presentation</vt:lpstr>
      <vt:lpstr>PowerPoint Presentation</vt:lpstr>
      <vt:lpstr>PowerPoint Presentation</vt:lpstr>
      <vt:lpstr> Feminist Approach </vt:lpstr>
      <vt:lpstr>Feminist Approach</vt:lpstr>
      <vt:lpstr>PowerPoint Presentation</vt:lpstr>
      <vt:lpstr>Thought: How long can one be considered as a "diasporic subject?" </vt:lpstr>
      <vt:lpstr>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Arrangers of Marriage” - Chimamanda Ngozi Adichie</dc:title>
  <dc:creator>Windows User</dc:creator>
  <cp:lastModifiedBy>Windows User</cp:lastModifiedBy>
  <cp:revision>8</cp:revision>
  <dcterms:created xsi:type="dcterms:W3CDTF">2020-04-22T16:15:30Z</dcterms:created>
  <dcterms:modified xsi:type="dcterms:W3CDTF">2020-04-22T18:48:29Z</dcterms:modified>
</cp:coreProperties>
</file>