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12192000" cy="6858000"/>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showGuides="1">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SY"/>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SY"/>
          </a:p>
        </p:txBody>
      </p:sp>
      <p:sp>
        <p:nvSpPr>
          <p:cNvPr id="4" name="Date Placeholder 3"/>
          <p:cNvSpPr>
            <a:spLocks noGrp="1"/>
          </p:cNvSpPr>
          <p:nvPr>
            <p:ph type="dt" sz="half" idx="10"/>
          </p:nvPr>
        </p:nvSpPr>
        <p:spPr/>
        <p:txBody>
          <a:bodyPr/>
          <a:lstStyle/>
          <a:p>
            <a:fld id="{E0483D43-3E95-4CAD-B3EF-7904B121417F}" type="datetimeFigureOut">
              <a:rPr lang="ar-SY" smtClean="0"/>
              <a:t>09/09/1441</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2783649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Y"/>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4" name="Date Placeholder 3"/>
          <p:cNvSpPr>
            <a:spLocks noGrp="1"/>
          </p:cNvSpPr>
          <p:nvPr>
            <p:ph type="dt" sz="half" idx="10"/>
          </p:nvPr>
        </p:nvSpPr>
        <p:spPr/>
        <p:txBody>
          <a:bodyPr/>
          <a:lstStyle/>
          <a:p>
            <a:fld id="{E0483D43-3E95-4CAD-B3EF-7904B121417F}" type="datetimeFigureOut">
              <a:rPr lang="ar-SY" smtClean="0"/>
              <a:t>09/09/1441</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27130122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SY"/>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4" name="Date Placeholder 3"/>
          <p:cNvSpPr>
            <a:spLocks noGrp="1"/>
          </p:cNvSpPr>
          <p:nvPr>
            <p:ph type="dt" sz="half" idx="10"/>
          </p:nvPr>
        </p:nvSpPr>
        <p:spPr/>
        <p:txBody>
          <a:bodyPr/>
          <a:lstStyle/>
          <a:p>
            <a:fld id="{E0483D43-3E95-4CAD-B3EF-7904B121417F}" type="datetimeFigureOut">
              <a:rPr lang="ar-SY" smtClean="0"/>
              <a:t>09/09/1441</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2109098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Y"/>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4" name="Date Placeholder 3"/>
          <p:cNvSpPr>
            <a:spLocks noGrp="1"/>
          </p:cNvSpPr>
          <p:nvPr>
            <p:ph type="dt" sz="half" idx="10"/>
          </p:nvPr>
        </p:nvSpPr>
        <p:spPr/>
        <p:txBody>
          <a:bodyPr/>
          <a:lstStyle/>
          <a:p>
            <a:fld id="{E0483D43-3E95-4CAD-B3EF-7904B121417F}" type="datetimeFigureOut">
              <a:rPr lang="ar-SY" smtClean="0"/>
              <a:t>09/09/1441</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3985767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SY"/>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483D43-3E95-4CAD-B3EF-7904B121417F}" type="datetimeFigureOut">
              <a:rPr lang="ar-SY" smtClean="0"/>
              <a:t>09/09/1441</a:t>
            </a:fld>
            <a:endParaRPr lang="ar-SY"/>
          </a:p>
        </p:txBody>
      </p:sp>
      <p:sp>
        <p:nvSpPr>
          <p:cNvPr id="5" name="Footer Placeholder 4"/>
          <p:cNvSpPr>
            <a:spLocks noGrp="1"/>
          </p:cNvSpPr>
          <p:nvPr>
            <p:ph type="ftr" sz="quarter" idx="11"/>
          </p:nvPr>
        </p:nvSpPr>
        <p:spPr/>
        <p:txBody>
          <a:bodyPr/>
          <a:lstStyle/>
          <a:p>
            <a:endParaRPr lang="ar-SY"/>
          </a:p>
        </p:txBody>
      </p:sp>
      <p:sp>
        <p:nvSpPr>
          <p:cNvPr id="6" name="Slide Number Placeholder 5"/>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1187430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Y"/>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5" name="Date Placeholder 4"/>
          <p:cNvSpPr>
            <a:spLocks noGrp="1"/>
          </p:cNvSpPr>
          <p:nvPr>
            <p:ph type="dt" sz="half" idx="10"/>
          </p:nvPr>
        </p:nvSpPr>
        <p:spPr/>
        <p:txBody>
          <a:bodyPr/>
          <a:lstStyle/>
          <a:p>
            <a:fld id="{E0483D43-3E95-4CAD-B3EF-7904B121417F}" type="datetimeFigureOut">
              <a:rPr lang="ar-SY" smtClean="0"/>
              <a:t>09/09/1441</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1961977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SY"/>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7" name="Date Placeholder 6"/>
          <p:cNvSpPr>
            <a:spLocks noGrp="1"/>
          </p:cNvSpPr>
          <p:nvPr>
            <p:ph type="dt" sz="half" idx="10"/>
          </p:nvPr>
        </p:nvSpPr>
        <p:spPr/>
        <p:txBody>
          <a:bodyPr/>
          <a:lstStyle/>
          <a:p>
            <a:fld id="{E0483D43-3E95-4CAD-B3EF-7904B121417F}" type="datetimeFigureOut">
              <a:rPr lang="ar-SY" smtClean="0"/>
              <a:t>09/09/1441</a:t>
            </a:fld>
            <a:endParaRPr lang="ar-SY"/>
          </a:p>
        </p:txBody>
      </p:sp>
      <p:sp>
        <p:nvSpPr>
          <p:cNvPr id="8" name="Footer Placeholder 7"/>
          <p:cNvSpPr>
            <a:spLocks noGrp="1"/>
          </p:cNvSpPr>
          <p:nvPr>
            <p:ph type="ftr" sz="quarter" idx="11"/>
          </p:nvPr>
        </p:nvSpPr>
        <p:spPr/>
        <p:txBody>
          <a:bodyPr/>
          <a:lstStyle/>
          <a:p>
            <a:endParaRPr lang="ar-SY"/>
          </a:p>
        </p:txBody>
      </p:sp>
      <p:sp>
        <p:nvSpPr>
          <p:cNvPr id="9" name="Slide Number Placeholder 8"/>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2778593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SY"/>
          </a:p>
        </p:txBody>
      </p:sp>
      <p:sp>
        <p:nvSpPr>
          <p:cNvPr id="3" name="Date Placeholder 2"/>
          <p:cNvSpPr>
            <a:spLocks noGrp="1"/>
          </p:cNvSpPr>
          <p:nvPr>
            <p:ph type="dt" sz="half" idx="10"/>
          </p:nvPr>
        </p:nvSpPr>
        <p:spPr/>
        <p:txBody>
          <a:bodyPr/>
          <a:lstStyle/>
          <a:p>
            <a:fld id="{E0483D43-3E95-4CAD-B3EF-7904B121417F}" type="datetimeFigureOut">
              <a:rPr lang="ar-SY" smtClean="0"/>
              <a:t>09/09/1441</a:t>
            </a:fld>
            <a:endParaRPr lang="ar-SY"/>
          </a:p>
        </p:txBody>
      </p:sp>
      <p:sp>
        <p:nvSpPr>
          <p:cNvPr id="4" name="Footer Placeholder 3"/>
          <p:cNvSpPr>
            <a:spLocks noGrp="1"/>
          </p:cNvSpPr>
          <p:nvPr>
            <p:ph type="ftr" sz="quarter" idx="11"/>
          </p:nvPr>
        </p:nvSpPr>
        <p:spPr/>
        <p:txBody>
          <a:bodyPr/>
          <a:lstStyle/>
          <a:p>
            <a:endParaRPr lang="ar-SY"/>
          </a:p>
        </p:txBody>
      </p:sp>
      <p:sp>
        <p:nvSpPr>
          <p:cNvPr id="5" name="Slide Number Placeholder 4"/>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1263380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483D43-3E95-4CAD-B3EF-7904B121417F}" type="datetimeFigureOut">
              <a:rPr lang="ar-SY" smtClean="0"/>
              <a:t>09/09/1441</a:t>
            </a:fld>
            <a:endParaRPr lang="ar-SY"/>
          </a:p>
        </p:txBody>
      </p:sp>
      <p:sp>
        <p:nvSpPr>
          <p:cNvPr id="3" name="Footer Placeholder 2"/>
          <p:cNvSpPr>
            <a:spLocks noGrp="1"/>
          </p:cNvSpPr>
          <p:nvPr>
            <p:ph type="ftr" sz="quarter" idx="11"/>
          </p:nvPr>
        </p:nvSpPr>
        <p:spPr/>
        <p:txBody>
          <a:bodyPr/>
          <a:lstStyle/>
          <a:p>
            <a:endParaRPr lang="ar-SY"/>
          </a:p>
        </p:txBody>
      </p:sp>
      <p:sp>
        <p:nvSpPr>
          <p:cNvPr id="4" name="Slide Number Placeholder 3"/>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8743341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SY"/>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483D43-3E95-4CAD-B3EF-7904B121417F}" type="datetimeFigureOut">
              <a:rPr lang="ar-SY" smtClean="0"/>
              <a:t>09/09/1441</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66860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SY"/>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483D43-3E95-4CAD-B3EF-7904B121417F}" type="datetimeFigureOut">
              <a:rPr lang="ar-SY" smtClean="0"/>
              <a:t>09/09/1441</a:t>
            </a:fld>
            <a:endParaRPr lang="ar-SY"/>
          </a:p>
        </p:txBody>
      </p:sp>
      <p:sp>
        <p:nvSpPr>
          <p:cNvPr id="6" name="Footer Placeholder 5"/>
          <p:cNvSpPr>
            <a:spLocks noGrp="1"/>
          </p:cNvSpPr>
          <p:nvPr>
            <p:ph type="ftr" sz="quarter" idx="11"/>
          </p:nvPr>
        </p:nvSpPr>
        <p:spPr/>
        <p:txBody>
          <a:bodyPr/>
          <a:lstStyle/>
          <a:p>
            <a:endParaRPr lang="ar-SY"/>
          </a:p>
        </p:txBody>
      </p:sp>
      <p:sp>
        <p:nvSpPr>
          <p:cNvPr id="7" name="Slide Number Placeholder 6"/>
          <p:cNvSpPr>
            <a:spLocks noGrp="1"/>
          </p:cNvSpPr>
          <p:nvPr>
            <p:ph type="sldNum" sz="quarter" idx="12"/>
          </p:nvPr>
        </p:nvSpPr>
        <p:spPr/>
        <p:txBody>
          <a:bodyPr/>
          <a:lstStyle/>
          <a:p>
            <a:fld id="{28B9BC83-815A-4E30-BB6A-3C07A417C36D}" type="slidenum">
              <a:rPr lang="ar-SY" smtClean="0"/>
              <a:t>‹#›</a:t>
            </a:fld>
            <a:endParaRPr lang="ar-SY"/>
          </a:p>
        </p:txBody>
      </p:sp>
    </p:spTree>
    <p:extLst>
      <p:ext uri="{BB962C8B-B14F-4D97-AF65-F5344CB8AC3E}">
        <p14:creationId xmlns:p14="http://schemas.microsoft.com/office/powerpoint/2010/main" val="7639184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en-US" smtClean="0"/>
              <a:t>Click to edit Master title style</a:t>
            </a:r>
            <a:endParaRPr lang="ar-SY"/>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Y"/>
          </a:p>
        </p:txBody>
      </p:sp>
      <p:sp>
        <p:nvSpPr>
          <p:cNvPr id="4" name="Date Placeholder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E0483D43-3E95-4CAD-B3EF-7904B121417F}" type="datetimeFigureOut">
              <a:rPr lang="ar-SY" smtClean="0"/>
              <a:t>09/09/1441</a:t>
            </a:fld>
            <a:endParaRPr lang="ar-SY"/>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p>
        </p:txBody>
      </p:sp>
      <p:sp>
        <p:nvSpPr>
          <p:cNvPr id="6" name="Slide Number Placeholder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8B9BC83-815A-4E30-BB6A-3C07A417C36D}" type="slidenum">
              <a:rPr lang="ar-SY" smtClean="0"/>
              <a:t>‹#›</a:t>
            </a:fld>
            <a:endParaRPr lang="ar-SY"/>
          </a:p>
        </p:txBody>
      </p:sp>
    </p:spTree>
    <p:extLst>
      <p:ext uri="{BB962C8B-B14F-4D97-AF65-F5344CB8AC3E}">
        <p14:creationId xmlns:p14="http://schemas.microsoft.com/office/powerpoint/2010/main" val="1936759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n.wikipedia.org/wiki/Criticism" TargetMode="External"/><Relationship Id="rId2" Type="http://schemas.openxmlformats.org/officeDocument/2006/relationships/hyperlink" Target="https://7esl.com/conversatio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7esl.com/vowel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7esl.com/words/" TargetMode="External"/><Relationship Id="rId2" Type="http://schemas.openxmlformats.org/officeDocument/2006/relationships/hyperlink" Target="https://7esl.com/syllabl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7esl.com/speak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7esl.com/mispronounced-word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Phonetics &amp; Phonology</a:t>
            </a:r>
            <a:endParaRPr lang="ar-SY" dirty="0"/>
          </a:p>
        </p:txBody>
      </p:sp>
      <p:sp>
        <p:nvSpPr>
          <p:cNvPr id="3" name="Subtitle 2"/>
          <p:cNvSpPr>
            <a:spLocks noGrp="1"/>
          </p:cNvSpPr>
          <p:nvPr>
            <p:ph type="subTitle" idx="1"/>
          </p:nvPr>
        </p:nvSpPr>
        <p:spPr/>
        <p:txBody>
          <a:bodyPr>
            <a:normAutofit lnSpcReduction="10000"/>
          </a:bodyPr>
          <a:lstStyle/>
          <a:p>
            <a:r>
              <a:rPr lang="en-US" u="sng" dirty="0" smtClean="0"/>
              <a:t>The text book is</a:t>
            </a:r>
          </a:p>
          <a:p>
            <a:r>
              <a:rPr lang="en-US" dirty="0" smtClean="0"/>
              <a:t>English Phonetics and Phonology</a:t>
            </a:r>
          </a:p>
          <a:p>
            <a:r>
              <a:rPr lang="en-US" dirty="0" smtClean="0"/>
              <a:t>Practical guide – 3</a:t>
            </a:r>
            <a:r>
              <a:rPr lang="en-US" baseline="30000" dirty="0" smtClean="0"/>
              <a:t>rd</a:t>
            </a:r>
            <a:r>
              <a:rPr lang="en-US" dirty="0" smtClean="0"/>
              <a:t> edition</a:t>
            </a:r>
          </a:p>
          <a:p>
            <a:r>
              <a:rPr lang="en-US" smtClean="0"/>
              <a:t>Peter Roach</a:t>
            </a:r>
            <a:endParaRPr lang="ar-SY" dirty="0"/>
          </a:p>
        </p:txBody>
      </p:sp>
    </p:spTree>
    <p:extLst>
      <p:ext uri="{BB962C8B-B14F-4D97-AF65-F5344CB8AC3E}">
        <p14:creationId xmlns:p14="http://schemas.microsoft.com/office/powerpoint/2010/main" val="1040298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endParaRPr lang="ar-SY" sz="3600" dirty="0"/>
          </a:p>
        </p:txBody>
      </p:sp>
      <p:sp>
        <p:nvSpPr>
          <p:cNvPr id="3" name="Content Placeholder 2"/>
          <p:cNvSpPr>
            <a:spLocks noGrp="1"/>
          </p:cNvSpPr>
          <p:nvPr>
            <p:ph idx="1"/>
          </p:nvPr>
        </p:nvSpPr>
        <p:spPr/>
        <p:txBody>
          <a:bodyPr>
            <a:normAutofit fontScale="70000" lnSpcReduction="20000"/>
          </a:bodyPr>
          <a:lstStyle/>
          <a:p>
            <a:pPr algn="l" fontAlgn="base"/>
            <a:endParaRPr lang="en-US" b="1" dirty="0" smtClean="0"/>
          </a:p>
          <a:p>
            <a:pPr algn="l" fontAlgn="base"/>
            <a:r>
              <a:rPr lang="en-US" b="1" dirty="0" smtClean="0"/>
              <a:t>8- Find </a:t>
            </a:r>
            <a:r>
              <a:rPr lang="en-US" b="1" dirty="0"/>
              <a:t>a practice </a:t>
            </a:r>
            <a:r>
              <a:rPr lang="en-US" b="1" dirty="0" smtClean="0"/>
              <a:t>buddy</a:t>
            </a:r>
          </a:p>
          <a:p>
            <a:pPr algn="l" fontAlgn="base"/>
            <a:r>
              <a:rPr lang="en-US" dirty="0" smtClean="0"/>
              <a:t>To improve your pronunciation, you must receive feedback. Look for a colleague or friend who also wants to improve his or her pronunciation and work on it together. Another person will often recognize errors in your pronunciation that you are not aware of. Agree to identify each other’s mistakes, record your </a:t>
            </a:r>
            <a:r>
              <a:rPr lang="en-US" u="sng" dirty="0" smtClean="0">
                <a:hlinkClick r:id="rId2"/>
              </a:rPr>
              <a:t>conversations</a:t>
            </a:r>
            <a:r>
              <a:rPr lang="en-US" dirty="0" smtClean="0"/>
              <a:t>, and give each other unsalted </a:t>
            </a:r>
            <a:r>
              <a:rPr lang="en-US" u="sng" dirty="0" smtClean="0">
                <a:hlinkClick r:id="rId3"/>
              </a:rPr>
              <a:t>criticism</a:t>
            </a:r>
            <a:r>
              <a:rPr lang="en-US" dirty="0" smtClean="0"/>
              <a:t>. By doing this, you are actively working on improving your English pronunciation.</a:t>
            </a:r>
          </a:p>
          <a:p>
            <a:pPr algn="l" fontAlgn="base"/>
            <a:r>
              <a:rPr lang="en-US" dirty="0" smtClean="0"/>
              <a:t>You </a:t>
            </a:r>
            <a:r>
              <a:rPr lang="en-US" dirty="0"/>
              <a:t>can also choose to compare yourself with other people around you and see how they pronounce certain words. Normally, there are a number of fixed characteristics of English that are difficult for people in a certain region. Listen carefully to how your fellow countrymen pronounce some of the English words to find out what common problems are. You often recognize a wrong statement less quickly than yourself. By listening to the pronunciation of other people, you can check whether you make the same mistakes.</a:t>
            </a:r>
          </a:p>
          <a:p>
            <a:r>
              <a:rPr lang="en-US" dirty="0" smtClean="0"/>
              <a:t/>
            </a:r>
            <a:br>
              <a:rPr lang="en-US" dirty="0" smtClean="0"/>
            </a:br>
            <a:endParaRPr lang="ar-SY" dirty="0"/>
          </a:p>
        </p:txBody>
      </p:sp>
    </p:spTree>
    <p:extLst>
      <p:ext uri="{BB962C8B-B14F-4D97-AF65-F5344CB8AC3E}">
        <p14:creationId xmlns:p14="http://schemas.microsoft.com/office/powerpoint/2010/main" val="2406210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endParaRPr lang="ar-SY" sz="3600" dirty="0"/>
          </a:p>
        </p:txBody>
      </p:sp>
      <p:sp>
        <p:nvSpPr>
          <p:cNvPr id="3" name="Content Placeholder 2"/>
          <p:cNvSpPr>
            <a:spLocks noGrp="1"/>
          </p:cNvSpPr>
          <p:nvPr>
            <p:ph idx="1"/>
          </p:nvPr>
        </p:nvSpPr>
        <p:spPr/>
        <p:txBody>
          <a:bodyPr/>
          <a:lstStyle/>
          <a:p>
            <a:pPr algn="l" fontAlgn="base"/>
            <a:r>
              <a:rPr lang="en-US" b="1" dirty="0" smtClean="0"/>
              <a:t>9- Sing </a:t>
            </a:r>
            <a:r>
              <a:rPr lang="en-US" b="1" dirty="0"/>
              <a:t>a song</a:t>
            </a:r>
          </a:p>
          <a:p>
            <a:pPr algn="l" fontAlgn="base"/>
            <a:r>
              <a:rPr lang="en-US" dirty="0"/>
              <a:t>Learn the lyrics of an English song by heart and reverb with it. Through singing, you learn to relax, and the pronunciation will feel more natural. Singing also ensures that you work on your stress, sentence rhythm, and intonation.</a:t>
            </a:r>
          </a:p>
          <a:p>
            <a:endParaRPr lang="ar-SY" dirty="0"/>
          </a:p>
        </p:txBody>
      </p:sp>
    </p:spTree>
    <p:extLst>
      <p:ext uri="{BB962C8B-B14F-4D97-AF65-F5344CB8AC3E}">
        <p14:creationId xmlns:p14="http://schemas.microsoft.com/office/powerpoint/2010/main" val="955012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endParaRPr lang="ar-SY" sz="3600" dirty="0"/>
          </a:p>
        </p:txBody>
      </p:sp>
      <p:sp>
        <p:nvSpPr>
          <p:cNvPr id="3" name="Content Placeholder 2"/>
          <p:cNvSpPr>
            <a:spLocks noGrp="1"/>
          </p:cNvSpPr>
          <p:nvPr>
            <p:ph idx="1"/>
          </p:nvPr>
        </p:nvSpPr>
        <p:spPr/>
        <p:txBody>
          <a:bodyPr/>
          <a:lstStyle/>
          <a:p>
            <a:pPr algn="l" fontAlgn="base"/>
            <a:r>
              <a:rPr lang="en-US" b="1" dirty="0" smtClean="0"/>
              <a:t>10- Practice </a:t>
            </a:r>
            <a:r>
              <a:rPr lang="en-US" b="1" dirty="0"/>
              <a:t>English sounds.</a:t>
            </a:r>
          </a:p>
          <a:p>
            <a:pPr algn="l" fontAlgn="base"/>
            <a:r>
              <a:rPr lang="en-US" dirty="0"/>
              <a:t>There is a special alphabet in which each letter describes a certain sound. This is the International Phonetic Alphabet (IPA). This special alphabet can be a useful help if you want to focus on specific, individual sounds. Look up the pronunciation of English sounds via the IPA on the internet and talk. That way you can improve your English pronunciation well.</a:t>
            </a:r>
          </a:p>
          <a:p>
            <a:endParaRPr lang="ar-SY" dirty="0"/>
          </a:p>
        </p:txBody>
      </p:sp>
    </p:spTree>
    <p:extLst>
      <p:ext uri="{BB962C8B-B14F-4D97-AF65-F5344CB8AC3E}">
        <p14:creationId xmlns:p14="http://schemas.microsoft.com/office/powerpoint/2010/main" val="1808516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Phonetics </a:t>
            </a:r>
            <a:endParaRPr lang="ar-SY" dirty="0"/>
          </a:p>
        </p:txBody>
      </p:sp>
      <p:sp>
        <p:nvSpPr>
          <p:cNvPr id="3" name="Content Placeholder 2"/>
          <p:cNvSpPr>
            <a:spLocks noGrp="1"/>
          </p:cNvSpPr>
          <p:nvPr>
            <p:ph idx="1"/>
          </p:nvPr>
        </p:nvSpPr>
        <p:spPr/>
        <p:txBody>
          <a:bodyPr/>
          <a:lstStyle/>
          <a:p>
            <a:pPr algn="l"/>
            <a:r>
              <a:rPr lang="en-US" dirty="0" smtClean="0"/>
              <a:t>If you are learning English language, accurate pronunciation is very important. Regardless of how good your English is grammatical, it is very important to pronounce well. This well help other people understand you well without having to repeat yourself plus it helps you as well understand other people without having to ask them for repetition. </a:t>
            </a:r>
          </a:p>
          <a:p>
            <a:pPr algn="l"/>
            <a:r>
              <a:rPr lang="en-US" dirty="0" smtClean="0"/>
              <a:t>Phonetics is an essential branch of language that foreign students of English language need to study. </a:t>
            </a:r>
            <a:endParaRPr lang="ar-SY" dirty="0"/>
          </a:p>
        </p:txBody>
      </p:sp>
    </p:spTree>
    <p:extLst>
      <p:ext uri="{BB962C8B-B14F-4D97-AF65-F5344CB8AC3E}">
        <p14:creationId xmlns:p14="http://schemas.microsoft.com/office/powerpoint/2010/main" val="11638466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t>10 Simple Tips to Improve Your Pronunciation in English</a:t>
            </a:r>
            <a:br>
              <a:rPr lang="en-US" sz="3200" b="1" dirty="0"/>
            </a:br>
            <a:endParaRPr lang="ar-SY" sz="3200" dirty="0"/>
          </a:p>
        </p:txBody>
      </p:sp>
      <p:sp>
        <p:nvSpPr>
          <p:cNvPr id="3" name="Content Placeholder 2"/>
          <p:cNvSpPr>
            <a:spLocks noGrp="1"/>
          </p:cNvSpPr>
          <p:nvPr>
            <p:ph idx="1"/>
          </p:nvPr>
        </p:nvSpPr>
        <p:spPr/>
        <p:txBody>
          <a:bodyPr/>
          <a:lstStyle/>
          <a:p>
            <a:pPr marL="0" indent="0" algn="l" fontAlgn="base">
              <a:buNone/>
            </a:pPr>
            <a:r>
              <a:rPr lang="en-US" dirty="0" smtClean="0"/>
              <a:t>1- </a:t>
            </a:r>
            <a:r>
              <a:rPr lang="en-US" b="1" dirty="0" smtClean="0"/>
              <a:t>Decide </a:t>
            </a:r>
            <a:r>
              <a:rPr lang="en-US" b="1" dirty="0"/>
              <a:t>on the option of English</a:t>
            </a:r>
          </a:p>
          <a:p>
            <a:pPr algn="l" fontAlgn="base"/>
            <a:r>
              <a:rPr lang="en-US" dirty="0"/>
              <a:t>English has different ways of pronouncing the same words. For example, in many cases, the British do not pronounce the letter ‘r’ while Americans do. Australian English uses very different </a:t>
            </a:r>
            <a:r>
              <a:rPr lang="en-US" u="sng" dirty="0">
                <a:hlinkClick r:id="rId2"/>
              </a:rPr>
              <a:t>vowels</a:t>
            </a:r>
            <a:r>
              <a:rPr lang="en-US" dirty="0"/>
              <a:t> than British English, which means that the same word can sound completely different. So don’t get confused when you hear different statements. Choose which accent you want to teach yourself and look for films or series from the corresponding country to discover the characteristics of the pronunciation.</a:t>
            </a:r>
          </a:p>
          <a:p>
            <a:pPr algn="l"/>
            <a:endParaRPr lang="ar-SY" dirty="0"/>
          </a:p>
        </p:txBody>
      </p:sp>
    </p:spTree>
    <p:extLst>
      <p:ext uri="{BB962C8B-B14F-4D97-AF65-F5344CB8AC3E}">
        <p14:creationId xmlns:p14="http://schemas.microsoft.com/office/powerpoint/2010/main" val="35617626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br>
              <a:rPr lang="en-US" sz="3600" b="1" dirty="0" smtClean="0"/>
            </a:br>
            <a:endParaRPr lang="ar-SY" sz="3600" dirty="0"/>
          </a:p>
        </p:txBody>
      </p:sp>
      <p:sp>
        <p:nvSpPr>
          <p:cNvPr id="3" name="Content Placeholder 2"/>
          <p:cNvSpPr>
            <a:spLocks noGrp="1"/>
          </p:cNvSpPr>
          <p:nvPr>
            <p:ph idx="1"/>
          </p:nvPr>
        </p:nvSpPr>
        <p:spPr/>
        <p:txBody>
          <a:bodyPr/>
          <a:lstStyle/>
          <a:p>
            <a:pPr algn="l" fontAlgn="base"/>
            <a:r>
              <a:rPr lang="en-US" b="1" dirty="0" smtClean="0"/>
              <a:t>2- Break </a:t>
            </a:r>
            <a:r>
              <a:rPr lang="en-US" b="1" dirty="0"/>
              <a:t>the words down into sound</a:t>
            </a:r>
          </a:p>
          <a:p>
            <a:pPr algn="l" fontAlgn="base"/>
            <a:r>
              <a:rPr lang="en-US" dirty="0"/>
              <a:t>Practice a number of basic sounds from the English language every day. Start with a few sounds, and these are letters or </a:t>
            </a:r>
            <a:r>
              <a:rPr lang="en-US" u="sng" dirty="0">
                <a:hlinkClick r:id="rId2"/>
              </a:rPr>
              <a:t>syllables</a:t>
            </a:r>
            <a:r>
              <a:rPr lang="en-US" dirty="0"/>
              <a:t>. Breaking the </a:t>
            </a:r>
            <a:r>
              <a:rPr lang="en-US" u="sng" dirty="0">
                <a:hlinkClick r:id="rId3"/>
              </a:rPr>
              <a:t>word</a:t>
            </a:r>
            <a:r>
              <a:rPr lang="en-US" dirty="0"/>
              <a:t> into syllables will make it easier for you to pronounce. After practicing the sounds of each syllable, switch to the pronunciation of the entire word, and then use the words in a sentence. This way, you will be busy improving your English pronunciation every day without any struggle.</a:t>
            </a:r>
          </a:p>
          <a:p>
            <a:pPr algn="l"/>
            <a:endParaRPr lang="ar-SY" dirty="0"/>
          </a:p>
        </p:txBody>
      </p:sp>
    </p:spTree>
    <p:extLst>
      <p:ext uri="{BB962C8B-B14F-4D97-AF65-F5344CB8AC3E}">
        <p14:creationId xmlns:p14="http://schemas.microsoft.com/office/powerpoint/2010/main" val="165466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endParaRPr lang="ar-SY" sz="3600" dirty="0"/>
          </a:p>
        </p:txBody>
      </p:sp>
      <p:sp>
        <p:nvSpPr>
          <p:cNvPr id="3" name="Content Placeholder 2"/>
          <p:cNvSpPr>
            <a:spLocks noGrp="1"/>
          </p:cNvSpPr>
          <p:nvPr>
            <p:ph idx="1"/>
          </p:nvPr>
        </p:nvSpPr>
        <p:spPr/>
        <p:txBody>
          <a:bodyPr/>
          <a:lstStyle/>
          <a:p>
            <a:pPr algn="l" fontAlgn="base"/>
            <a:r>
              <a:rPr lang="en-US" b="1" dirty="0" smtClean="0"/>
              <a:t>3- Talk slower</a:t>
            </a:r>
            <a:endParaRPr lang="en-US" b="1" dirty="0"/>
          </a:p>
          <a:p>
            <a:pPr algn="l" fontAlgn="base"/>
            <a:r>
              <a:rPr lang="en-US" dirty="0"/>
              <a:t>Quick talk reinforces bad habits. You will find that many people rattle on in the hope that a wrong statement will go unnoticed. Try to find peace when talking, give yourself time to pay attention to the pronunciation of the words you will use when </a:t>
            </a:r>
            <a:r>
              <a:rPr lang="en-US" u="sng" dirty="0">
                <a:hlinkClick r:id="rId2"/>
              </a:rPr>
              <a:t>speaking</a:t>
            </a:r>
            <a:r>
              <a:rPr lang="en-US" dirty="0"/>
              <a:t>. That way, you are actively recognizing errors and working towards a better English pronunciation.</a:t>
            </a:r>
          </a:p>
          <a:p>
            <a:pPr algn="l"/>
            <a:endParaRPr lang="ar-SY" dirty="0"/>
          </a:p>
        </p:txBody>
      </p:sp>
    </p:spTree>
    <p:extLst>
      <p:ext uri="{BB962C8B-B14F-4D97-AF65-F5344CB8AC3E}">
        <p14:creationId xmlns:p14="http://schemas.microsoft.com/office/powerpoint/2010/main" val="4066472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endParaRPr lang="ar-SY" sz="3600" dirty="0"/>
          </a:p>
        </p:txBody>
      </p:sp>
      <p:sp>
        <p:nvSpPr>
          <p:cNvPr id="3" name="Content Placeholder 2"/>
          <p:cNvSpPr>
            <a:spLocks noGrp="1"/>
          </p:cNvSpPr>
          <p:nvPr>
            <p:ph idx="1"/>
          </p:nvPr>
        </p:nvSpPr>
        <p:spPr/>
        <p:txBody>
          <a:bodyPr/>
          <a:lstStyle/>
          <a:p>
            <a:pPr algn="l" fontAlgn="base"/>
            <a:r>
              <a:rPr lang="en-US" b="1" dirty="0" smtClean="0"/>
              <a:t>4- Imitate </a:t>
            </a:r>
            <a:r>
              <a:rPr lang="en-US" b="1" dirty="0"/>
              <a:t>an English </a:t>
            </a:r>
            <a:r>
              <a:rPr lang="en-US" b="1" dirty="0" smtClean="0"/>
              <a:t>expert</a:t>
            </a:r>
            <a:endParaRPr lang="en-US" b="1" dirty="0"/>
          </a:p>
          <a:p>
            <a:pPr algn="l" fontAlgn="base"/>
            <a:r>
              <a:rPr lang="en-US" dirty="0"/>
              <a:t>There is no greater expert than the Englishman himself. In the media, you will find English speakers everywhere. You can turn on the English radio, watch TV, or follow an English series without subtitles. Listen very carefully and focus on the pronunciation of the English words. Even if you do not know the meaning of the terms, you learn the correct sounds and intonation. In this way, you can improve your English pronunciation well.</a:t>
            </a:r>
          </a:p>
          <a:p>
            <a:endParaRPr lang="ar-SY" dirty="0"/>
          </a:p>
        </p:txBody>
      </p:sp>
    </p:spTree>
    <p:extLst>
      <p:ext uri="{BB962C8B-B14F-4D97-AF65-F5344CB8AC3E}">
        <p14:creationId xmlns:p14="http://schemas.microsoft.com/office/powerpoint/2010/main" val="240354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endParaRPr lang="ar-SY" sz="3600" dirty="0"/>
          </a:p>
        </p:txBody>
      </p:sp>
      <p:sp>
        <p:nvSpPr>
          <p:cNvPr id="3" name="Content Placeholder 2"/>
          <p:cNvSpPr>
            <a:spLocks noGrp="1"/>
          </p:cNvSpPr>
          <p:nvPr>
            <p:ph idx="1"/>
          </p:nvPr>
        </p:nvSpPr>
        <p:spPr/>
        <p:txBody>
          <a:bodyPr/>
          <a:lstStyle/>
          <a:p>
            <a:pPr algn="l" fontAlgn="base"/>
            <a:r>
              <a:rPr lang="en-US" b="1" dirty="0" smtClean="0"/>
              <a:t>5- Practice </a:t>
            </a:r>
            <a:r>
              <a:rPr lang="en-US" b="1" dirty="0"/>
              <a:t>on your own</a:t>
            </a:r>
          </a:p>
          <a:p>
            <a:pPr algn="l" fontAlgn="base"/>
            <a:r>
              <a:rPr lang="en-US" dirty="0"/>
              <a:t>Pronunciation problems often persist because people are afraid of </a:t>
            </a:r>
            <a:r>
              <a:rPr lang="en-US" u="sng" dirty="0">
                <a:hlinkClick r:id="rId2"/>
              </a:rPr>
              <a:t>making mistakes</a:t>
            </a:r>
            <a:r>
              <a:rPr lang="en-US" dirty="0"/>
              <a:t>, hence avoiding some words as much as possible. As earlier said, imitating an English expert is the best way to learn some of the pronunciations that you find hard. Practice and speak out loud as much as possible. Don’t fear how you are pronouncing your words. Practice until you can get the right pronunciation. You can pretend you are introducing yourself to new people, giving instruction, presentation, and many more.</a:t>
            </a:r>
          </a:p>
          <a:p>
            <a:endParaRPr lang="ar-SY" dirty="0"/>
          </a:p>
        </p:txBody>
      </p:sp>
    </p:spTree>
    <p:extLst>
      <p:ext uri="{BB962C8B-B14F-4D97-AF65-F5344CB8AC3E}">
        <p14:creationId xmlns:p14="http://schemas.microsoft.com/office/powerpoint/2010/main" val="2712259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endParaRPr lang="ar-SY" sz="3600" dirty="0"/>
          </a:p>
        </p:txBody>
      </p:sp>
      <p:sp>
        <p:nvSpPr>
          <p:cNvPr id="3" name="Content Placeholder 2"/>
          <p:cNvSpPr>
            <a:spLocks noGrp="1"/>
          </p:cNvSpPr>
          <p:nvPr>
            <p:ph idx="1"/>
          </p:nvPr>
        </p:nvSpPr>
        <p:spPr/>
        <p:txBody>
          <a:bodyPr>
            <a:normAutofit fontScale="92500" lnSpcReduction="10000"/>
          </a:bodyPr>
          <a:lstStyle/>
          <a:p>
            <a:pPr algn="l" fontAlgn="base"/>
            <a:r>
              <a:rPr lang="en-US" b="1" dirty="0" smtClean="0"/>
              <a:t>6- Listen to yourself</a:t>
            </a:r>
          </a:p>
          <a:p>
            <a:pPr algn="l" fontAlgn="base"/>
            <a:r>
              <a:rPr lang="en-US" dirty="0" smtClean="0"/>
              <a:t>To know where your pronunciation problem is to start improving, it is important to realize where there is room for improvement. The best way to find out is to record your voice via your phone, iPad, voice recorder, etc. Listen carefully to your pronunciation and compare your pronunciation with that of an expert/native speaker. Try to note the points where your pronunciation differs so that you know what you need to improve.</a:t>
            </a:r>
          </a:p>
          <a:p>
            <a:pPr algn="l" fontAlgn="base"/>
            <a:r>
              <a:rPr lang="en-US" dirty="0" smtClean="0"/>
              <a:t>Continue to record your voice and, at the same time, watch and listen to English speakers, especially the native. Actively look for areas for improvement by comparing yourself with different speakers and set goals for yourself. By setting goals, the learning process also becomes more fun because you work towards something.</a:t>
            </a:r>
          </a:p>
          <a:p>
            <a:endParaRPr lang="ar-SY" dirty="0"/>
          </a:p>
        </p:txBody>
      </p:sp>
    </p:spTree>
    <p:extLst>
      <p:ext uri="{BB962C8B-B14F-4D97-AF65-F5344CB8AC3E}">
        <p14:creationId xmlns:p14="http://schemas.microsoft.com/office/powerpoint/2010/main" val="1683945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600" b="1" dirty="0" smtClean="0"/>
              <a:t>10 Simple Tips to Improve Your Pronunciation in English</a:t>
            </a:r>
            <a:endParaRPr lang="ar-SY" sz="3600" dirty="0"/>
          </a:p>
        </p:txBody>
      </p:sp>
      <p:sp>
        <p:nvSpPr>
          <p:cNvPr id="3" name="Content Placeholder 2"/>
          <p:cNvSpPr>
            <a:spLocks noGrp="1"/>
          </p:cNvSpPr>
          <p:nvPr>
            <p:ph idx="1"/>
          </p:nvPr>
        </p:nvSpPr>
        <p:spPr/>
        <p:txBody>
          <a:bodyPr/>
          <a:lstStyle/>
          <a:p>
            <a:pPr algn="l" fontAlgn="base"/>
            <a:r>
              <a:rPr lang="en-US" b="1" dirty="0" smtClean="0"/>
              <a:t>7- Watch </a:t>
            </a:r>
            <a:r>
              <a:rPr lang="en-US" b="1" dirty="0"/>
              <a:t>yourself</a:t>
            </a:r>
          </a:p>
          <a:p>
            <a:pPr algn="l" fontAlgn="base"/>
            <a:r>
              <a:rPr lang="en-US" dirty="0"/>
              <a:t>Talking is a physical movement. This is because the English language uses different sounds and movements of the speech organs. Stand in front of the mirror and see what happens to your face when you pronounce some words. How do your mouth, lips, and tongue move? Do they move in the same way as a native English speaker? Film yourself while you speak English and look back to check if you did it right.</a:t>
            </a:r>
          </a:p>
          <a:p>
            <a:r>
              <a:rPr lang="en-US" dirty="0" smtClean="0"/>
              <a:t/>
            </a:r>
            <a:br>
              <a:rPr lang="en-US" dirty="0" smtClean="0"/>
            </a:br>
            <a:endParaRPr lang="ar-SY" dirty="0"/>
          </a:p>
        </p:txBody>
      </p:sp>
    </p:spTree>
    <p:extLst>
      <p:ext uri="{BB962C8B-B14F-4D97-AF65-F5344CB8AC3E}">
        <p14:creationId xmlns:p14="http://schemas.microsoft.com/office/powerpoint/2010/main" val="29159093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828</Words>
  <Application>Microsoft Office PowerPoint</Application>
  <PresentationFormat>Widescreen</PresentationFormat>
  <Paragraphs>43</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Introduction to Phonetics &amp; Phonology</vt:lpstr>
      <vt:lpstr>Phonetics </vt:lpstr>
      <vt:lpstr>10 Simple Tips to Improve Your Pronunciation in English </vt:lpstr>
      <vt:lpstr>10 Simple Tips to Improve Your Pronunciation in English </vt:lpstr>
      <vt:lpstr>10 Simple Tips to Improve Your Pronunciation in English</vt:lpstr>
      <vt:lpstr>10 Simple Tips to Improve Your Pronunciation in English</vt:lpstr>
      <vt:lpstr>10 Simple Tips to Improve Your Pronunciation in English</vt:lpstr>
      <vt:lpstr>10 Simple Tips to Improve Your Pronunciation in English</vt:lpstr>
      <vt:lpstr>10 Simple Tips to Improve Your Pronunciation in English</vt:lpstr>
      <vt:lpstr>10 Simple Tips to Improve Your Pronunciation in English</vt:lpstr>
      <vt:lpstr>10 Simple Tips to Improve Your Pronunciation in English</vt:lpstr>
      <vt:lpstr>10 Simple Tips to Improve Your Pronunciation in English</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Rana</dc:creator>
  <cp:lastModifiedBy>Rana</cp:lastModifiedBy>
  <cp:revision>7</cp:revision>
  <dcterms:created xsi:type="dcterms:W3CDTF">2020-05-01T12:36:42Z</dcterms:created>
  <dcterms:modified xsi:type="dcterms:W3CDTF">2020-05-01T13:29:59Z</dcterms:modified>
</cp:coreProperties>
</file>