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43"/>
  </p:notesMasterIdLst>
  <p:sldIdLst>
    <p:sldId id="256" r:id="rId3"/>
    <p:sldId id="287"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20" r:id="rId39"/>
    <p:sldId id="340" r:id="rId40"/>
    <p:sldId id="341" r:id="rId41"/>
    <p:sldId id="29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5" autoAdjust="0"/>
  </p:normalViewPr>
  <p:slideViewPr>
    <p:cSldViewPr>
      <p:cViewPr varScale="1">
        <p:scale>
          <a:sx n="51" d="100"/>
          <a:sy n="51" d="100"/>
        </p:scale>
        <p:origin x="-124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B1275-4123-4D37-927F-D5653807B4DB}" type="datetimeFigureOut">
              <a:rPr lang="en-US" smtClean="0"/>
              <a:pPr/>
              <a:t>5/6/2020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12EB0-A112-4BEC-A7EA-DA09CB237E13}" type="slidenum">
              <a:rPr lang="en-US" smtClean="0"/>
              <a:pPr/>
              <a:t>‹#›</a:t>
            </a:fld>
            <a:endParaRPr lang="en-US"/>
          </a:p>
        </p:txBody>
      </p:sp>
    </p:spTree>
    <p:extLst>
      <p:ext uri="{BB962C8B-B14F-4D97-AF65-F5344CB8AC3E}">
        <p14:creationId xmlns:p14="http://schemas.microsoft.com/office/powerpoint/2010/main" val="136094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50970E-18DB-4114-A0EF-58A2DAF3A5B0}" type="datetime1">
              <a:rPr lang="en-US" smtClean="0"/>
              <a:pPr/>
              <a:t>5/6/2020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FEBEB7-1547-4BE1-BC3E-B120A7F69E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A09A2A-1C07-4C8A-92CA-A34C075CA733}" type="datetime1">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527049-AE0B-4462-847A-382C89C10189}" type="datetime1">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615496-E99D-4996-A351-1F16D3B75CE5}" type="datetime1">
              <a:rPr lang="en-US" smtClean="0"/>
              <a:pPr/>
              <a:t>5/6/2020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A45CA1-7527-43A3-9B42-E16862F9454E}" type="datetime1">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67FC1C-4F6A-4254-A520-D74EE6F6E11A}" type="datetime1">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FF03E2-A6FA-4259-94D6-E7F6F71305B2}" type="datetime1">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4D082-425C-43DE-BEB1-342D9BD29B5E}" type="datetime1">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997CFB-D5CD-420E-93C2-4558EC2953C5}" type="datetime1">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3308E-5757-459E-A0FB-0D1D714A6950}" type="datetime1">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D6BCAC-2B85-4272-9995-63446AD83920}" type="datetime1">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659BBB-EDE3-42FD-A862-E60D2426B79B}" type="datetime1">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6CC4F4-9C70-4582-875E-BA6C0AD75BF0}" type="datetime1">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EBEB7-1547-4BE1-BC3E-B120A7F69E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FA22B-F706-4064-923A-C5FEC5098A9D}" type="datetime1">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309B34-F3BD-41B4-B1DF-269CBFFF9DF8}" type="datetime1">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9AF2F4-A4A9-4A1B-8D57-C43B1CEA374E}" type="datetime1">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EC81E9-EE5F-4980-A18F-AF83B1F6F0BB}" type="datetime1">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1784BB-AA98-4483-ABCE-2DFC3274C5F3}" type="datetime1">
              <a:rPr lang="en-US" smtClean="0"/>
              <a:pPr/>
              <a:t>5/6/2020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2BFEAA8-8A78-43A8-8323-61F96E11F59B}" type="datetime1">
              <a:rPr lang="en-US" smtClean="0"/>
              <a:pPr/>
              <a:t>5/6/2020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0A5622-B1EF-40FD-AEBC-79D09884DA7C}" type="datetime1">
              <a:rPr lang="en-US" smtClean="0"/>
              <a:pPr/>
              <a:t>5/6/2020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1EDCD4-1650-449E-80CD-2D4956F35198}" type="datetime1">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474D329-05F7-4E54-B6A3-484E1BB083EE}" type="datetime1">
              <a:rPr lang="en-US" smtClean="0"/>
              <a:pPr/>
              <a:t>5/6/2020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FEBEB7-1547-4BE1-BC3E-B120A7F69EC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278303-5DFC-4FBD-9FBA-5CA54457175F}" type="datetime1">
              <a:rPr lang="en-US" smtClean="0"/>
              <a:pPr/>
              <a:t>5/6/2020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FEBEB7-1547-4BE1-BC3E-B120A7F69E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AACB56-218A-42C3-AF1F-3999F9CDD714}" type="datetime1">
              <a:rPr lang="en-US" smtClean="0"/>
              <a:pPr/>
              <a:t>5/6/2020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EBEB7-1547-4BE1-BC3E-B120A7F69E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454702"/>
            <a:ext cx="8001000" cy="4191000"/>
          </a:xfrm>
          <a:prstGeom prst="rect">
            <a:avLst/>
          </a:prstGeom>
          <a:solidFill>
            <a:schemeClr val="accent1">
              <a:lumMod val="20000"/>
              <a:lumOff val="80000"/>
            </a:schemeClr>
          </a:solidFill>
          <a:ln>
            <a:solidFill>
              <a:schemeClr val="accent1">
                <a:lumMod val="75000"/>
              </a:schemeClr>
            </a:solid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Lectures 11 &amp; 12 –  by:  W. </a:t>
            </a:r>
            <a:r>
              <a:rPr kumimoji="0" lang="en-US" sz="2800" b="1" i="0" u="none" strike="noStrike" kern="1200" cap="none" spc="0" normalizeH="0" baseline="0" noProof="0" dirty="0" err="1" smtClean="0">
                <a:ln w="9525">
                  <a:solidFill>
                    <a:srgbClr val="0070C0"/>
                  </a:solidFill>
                </a:ln>
                <a:uLnTx/>
                <a:uFillTx/>
                <a:latin typeface="Arial" pitchFamily="34" charset="0"/>
                <a:ea typeface="+mj-ea"/>
                <a:cs typeface="Arial" pitchFamily="34" charset="0"/>
              </a:rPr>
              <a:t>Hamwi</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a:t>
            </a:r>
            <a:b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b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Damascus University - English Department </a:t>
            </a:r>
            <a:r>
              <a:rPr kumimoji="0" lang="en-US" sz="2800" b="1" u="none" strike="noStrike" kern="1200" cap="none" spc="0" normalizeH="0" baseline="0" noProof="0" dirty="0" smtClean="0">
                <a:ln w="9525">
                  <a:solidFill>
                    <a:srgbClr val="0070C0"/>
                  </a:solidFill>
                </a:ln>
                <a:uLnTx/>
                <a:uFillTx/>
                <a:latin typeface="Arial" pitchFamily="34" charset="0"/>
                <a:ea typeface="+mj-ea"/>
                <a:cs typeface="Arial" pitchFamily="34" charset="0"/>
              </a:rPr>
              <a:t>Third year: </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Drama in the Elizabethan and Restoration periods</a:t>
            </a:r>
            <a: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t> </a:t>
            </a:r>
            <a:b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br>
            <a: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t>The Rivals,</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by Richard </a:t>
            </a:r>
            <a:r>
              <a:rPr kumimoji="0" lang="en-US" sz="2800" b="1" i="0" u="none" strike="noStrike" kern="1200" cap="none" spc="0" normalizeH="0" baseline="0" noProof="0" dirty="0" err="1" smtClean="0">
                <a:ln w="9525">
                  <a:solidFill>
                    <a:srgbClr val="0070C0"/>
                  </a:solidFill>
                </a:ln>
                <a:uLnTx/>
                <a:uFillTx/>
                <a:latin typeface="Arial" pitchFamily="34" charset="0"/>
                <a:ea typeface="+mj-ea"/>
                <a:cs typeface="Arial" pitchFamily="34" charset="0"/>
              </a:rPr>
              <a:t>Brinsley</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Sheridan (1751-1816)</a:t>
            </a:r>
            <a:endParaRPr kumimoji="0" lang="en-US" sz="2800" b="1" i="0" u="none" strike="noStrike" kern="1200" cap="none" spc="0" normalizeH="0" baseline="0" noProof="0" dirty="0">
              <a:ln w="9525">
                <a:solidFill>
                  <a:srgbClr val="0070C0"/>
                </a:solidFill>
              </a:ln>
              <a:uLnTx/>
              <a:uFillTx/>
              <a:latin typeface="Arial" pitchFamily="34" charset="0"/>
              <a:ea typeface="+mj-ea"/>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sz="2400" dirty="0"/>
              <a:t>After she passed all tests of sincerity and commitment, Faulkland confesses that it was all pretended. Julia, who felt that her patience was driven to the edge, decides to end the engagement because Faulkland trifled with her sincerity and this last lie was the last straw that broke the camel’s back. Regardless of her decision to leave Faulkland, Julia promises that she will be bound to him forever and that she will never marry anyone else. Faulkland leaves, and a maid and Lydia enter looking for Julia</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10</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sz="2400" dirty="0"/>
              <a:t>Lydia reflects to herself, saying: “I believe one lecture from my grave cousin will make me recall him”.(P. 97, ll. 129-130) But why do you think Lydia is coming to see Julia! And what sort of lecture she is referring to?</a:t>
            </a:r>
          </a:p>
          <a:p>
            <a:pPr>
              <a:lnSpc>
                <a:spcPct val="150000"/>
              </a:lnSpc>
            </a:pPr>
            <a:r>
              <a:rPr lang="en-US" sz="2400" dirty="0"/>
              <a:t>As you know, Julia is the voice that does not undervalue romance but deflates it worst excesses, she is Sheridan’s voice of the real world and that through her he equates moral judgment with common sense. Thus, Lydia needs a lecture from Julia to remind her of her role as a woman.</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11</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gn="just">
              <a:lnSpc>
                <a:spcPct val="150000"/>
              </a:lnSpc>
            </a:pPr>
            <a:r>
              <a:rPr lang="en-US" sz="2700" dirty="0"/>
              <a:t>Julia enters and Lydia tells that she needs her consolation, but then she notices that Julia’s face was flooding with tears. She asks her if Faulkland has been tormenting her, but Julia denies this, saying in an aside that she “would not accuse Faulkland to a sister”. By refusing to reveal what happened between them, Julia, here, is proving the truth of her promise of loyalty to Faulkland</a:t>
            </a:r>
            <a:r>
              <a:rPr lang="en-US" sz="2700" dirty="0" smtClean="0"/>
              <a:t>. </a:t>
            </a:r>
            <a:endParaRPr lang="en-US" sz="27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12</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sz="2800" dirty="0"/>
              <a:t>Lydia tells Julia that she has discovered that Beverley is Jack Absolute. Julia confesses that Faulkland had informed her of the whole affair. Consequently, Lydia gets angry, saying:</a:t>
            </a:r>
          </a:p>
          <a:p>
            <a:pPr>
              <a:lnSpc>
                <a:spcPct val="150000"/>
              </a:lnSpc>
            </a:pPr>
            <a:r>
              <a:rPr lang="en-US" sz="2800" dirty="0"/>
              <a:t>Lydia: “Why, is it not provoking; when I thought we were coming to the prettiest distress imaginable, to find myself made a mere Smithfield bargain of at last.-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13</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nSpc>
                <a:spcPct val="150000"/>
              </a:lnSpc>
            </a:pPr>
            <a:r>
              <a:rPr lang="en-US" sz="2400" dirty="0"/>
              <a:t>There had I projected one of the most sentimental elopements! So becoming a disguise! – so amiable a ladder of ropes!- conscious moon- four horses- Scotch parson- with such surprise to Mrs. Malaprop- and such paragraphs in the newspapers!- Oh, I shall die with disappointment”. (P. 98, ll. 148-155)</a:t>
            </a:r>
          </a:p>
          <a:p>
            <a:pPr>
              <a:lnSpc>
                <a:spcPct val="150000"/>
              </a:lnSpc>
            </a:pPr>
            <a:r>
              <a:rPr lang="en-US" sz="2400" dirty="0"/>
              <a:t>Lydia is a ridiculous and absurd character, imprisoned in her false perception of what love is, and she cannot escape from this bondage until the reconciliation of the last scene.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14</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sz="2400" dirty="0"/>
              <a:t>Actually, Lydia’s longing to be married by a Scotch parson is an allusion to the priest who wedded Sheridan and Elizabeth Linley at Calais.</a:t>
            </a:r>
          </a:p>
          <a:p>
            <a:pPr>
              <a:lnSpc>
                <a:spcPct val="150000"/>
              </a:lnSpc>
            </a:pPr>
            <a:r>
              <a:rPr lang="en-US" sz="2400" dirty="0"/>
              <a:t>After recalling images of her sneaking out to see Beverley in cold nights, Julia responds that she would laugh at Lydia if she were in spirits. But, since she is in a bad mood, she says that she must be earnest and tell her cousin not to let her caprice cause unhappiness to herself and a man who loves her sincerely, and that she ought to forgive and marry him.  </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15</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638800"/>
          </a:xfrm>
        </p:spPr>
        <p:txBody>
          <a:bodyPr>
            <a:noAutofit/>
          </a:bodyPr>
          <a:lstStyle/>
          <a:p>
            <a:pPr>
              <a:lnSpc>
                <a:spcPct val="150000"/>
              </a:lnSpc>
            </a:pPr>
            <a:r>
              <a:rPr lang="en-US" sz="2100" dirty="0"/>
              <a:t>Now suddenly enters Mrs. Malaprop with David and Fag. Mrs. Malaprop wants to communicate very important news about the fates of the men involved, so she says: “So! So! Here’s fine work! Here’s fine suicide, paracide, and simulation going on in the fields!...” (P. 99, pp. 183-184)</a:t>
            </a:r>
          </a:p>
          <a:p>
            <a:pPr>
              <a:lnSpc>
                <a:spcPct val="150000"/>
              </a:lnSpc>
            </a:pPr>
            <a:r>
              <a:rPr lang="en-US" sz="2100" dirty="0"/>
              <a:t>Fag and David reveal that Captain Jack Absolute, Acres and Faulkland are involved in a duel. Julia suggests that they should endeavor to prevent misfortune, but Mrs. Malaprop objects saying “ O fie- it would be very inelegant (inappropriate) in us: we should only participate things”. (Participate is misapplied here, the right word is precipitate)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16</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334000"/>
          </a:xfrm>
        </p:spPr>
        <p:txBody>
          <a:bodyPr>
            <a:noAutofit/>
          </a:bodyPr>
          <a:lstStyle/>
          <a:p>
            <a:pPr>
              <a:lnSpc>
                <a:spcPct val="150000"/>
              </a:lnSpc>
            </a:pPr>
            <a:r>
              <a:rPr lang="en-US" sz="2400" dirty="0"/>
              <a:t>Then David tells them that the bloodthirsty Philistine, Sir Lucius O’ Trigger will be there, and here we find that Mrs. Malaprop changes her mind and exclaims: “how you stand girl!” Fag promises to lead the ladies to the place, while David will look for Sir Anthony. Notice how after the revelation of the dangerous information, Sheridan ends the scene by preparing the audience for a climactic showdown between all of Lydia’s  real and imaginary suitors.</a:t>
            </a:r>
          </a:p>
          <a:p>
            <a:pPr marL="0" indent="0" algn="ctr">
              <a:lnSpc>
                <a:spcPct val="150000"/>
              </a:lnSpc>
              <a:buNone/>
            </a:pPr>
            <a:r>
              <a:rPr lang="en-US" sz="2800" b="1" dirty="0"/>
              <a:t>End of lecture 11</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17</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Autofit/>
          </a:bodyPr>
          <a:lstStyle/>
          <a:p>
            <a:pPr marL="0" indent="0" algn="ctr">
              <a:buNone/>
            </a:pPr>
            <a:r>
              <a:rPr lang="en-US" sz="2800" b="1" u="sng" dirty="0"/>
              <a:t>Lecture 12</a:t>
            </a:r>
            <a:endParaRPr lang="en-US" sz="2800" dirty="0"/>
          </a:p>
          <a:p>
            <a:pPr>
              <a:lnSpc>
                <a:spcPct val="150000"/>
              </a:lnSpc>
            </a:pPr>
            <a:r>
              <a:rPr lang="en-US" sz="2700" dirty="0"/>
              <a:t>This is Act V, Scene ii (South Parade) Enter Jack, Putting his sword under his greatcoat.</a:t>
            </a:r>
          </a:p>
          <a:p>
            <a:pPr>
              <a:lnSpc>
                <a:spcPct val="150000"/>
              </a:lnSpc>
            </a:pPr>
            <a:r>
              <a:rPr lang="en-US" sz="2700" dirty="0"/>
              <a:t>Jack, who sees his father coming, muffles up his face in hopes his father would not recognize him. Despite attempts of disguising himself as Mr. Saunderson, Jack was recognized by his father. Jack did not want his father to know about the duel for he certainly would interfere. </a:t>
            </a:r>
            <a:endParaRPr lang="en-US" sz="27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18</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334000"/>
          </a:xfrm>
        </p:spPr>
        <p:txBody>
          <a:bodyPr>
            <a:noAutofit/>
          </a:bodyPr>
          <a:lstStyle/>
          <a:p>
            <a:pPr>
              <a:lnSpc>
                <a:spcPct val="150000"/>
              </a:lnSpc>
            </a:pPr>
            <a:r>
              <a:rPr lang="en-US" sz="2400" dirty="0"/>
              <a:t>Jack, after his disguise is gone, tells his father that he was just joking and that he is planning to see Lydia and beg her forgiveness. But as Sir Absolute begins to speak about the youngsters once they are wounded, he puts his hand to Jack’s breast and feels the sword that his son is hiding. So he suspects something and asks to see what it is. Jack tells it is trinkets for Lydia (earrings as a gift). But as Sir Anthony pulls Jack’s coat, the sword falls. Now Jack has to find a good excuse to make his father be convinced. </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19</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5638800"/>
          </a:xfrm>
        </p:spPr>
        <p:txBody>
          <a:bodyPr>
            <a:noAutofit/>
          </a:bodyPr>
          <a:lstStyle/>
          <a:p>
            <a:pPr marL="0" indent="0" algn="ctr">
              <a:lnSpc>
                <a:spcPct val="150000"/>
              </a:lnSpc>
              <a:buNone/>
            </a:pPr>
            <a:r>
              <a:rPr lang="en-US" sz="2800" b="1" dirty="0"/>
              <a:t>Lectures 11 &amp; 12</a:t>
            </a:r>
            <a:endParaRPr lang="en-US" sz="2800" dirty="0"/>
          </a:p>
          <a:p>
            <a:pPr marL="0" indent="0">
              <a:lnSpc>
                <a:spcPct val="150000"/>
              </a:lnSpc>
              <a:buNone/>
            </a:pPr>
            <a:r>
              <a:rPr lang="en-US" sz="2800" b="1" dirty="0" smtClean="0"/>
              <a:t>      Hello </a:t>
            </a:r>
            <a:r>
              <a:rPr lang="en-US" sz="2800" b="1" dirty="0"/>
              <a:t>Dear Students</a:t>
            </a:r>
            <a:endParaRPr lang="en-US" sz="2800" dirty="0"/>
          </a:p>
          <a:p>
            <a:pPr>
              <a:lnSpc>
                <a:spcPct val="150000"/>
              </a:lnSpc>
            </a:pPr>
            <a:r>
              <a:rPr lang="en-US" sz="2800" b="1" dirty="0"/>
              <a:t>This is Act V, Scene I [Scene,] Julia’ dressing room. Julia, sola (alone)</a:t>
            </a:r>
            <a:endParaRPr lang="en-US" sz="2800" dirty="0"/>
          </a:p>
          <a:p>
            <a:pPr>
              <a:lnSpc>
                <a:spcPct val="150000"/>
              </a:lnSpc>
            </a:pPr>
            <a:r>
              <a:rPr lang="en-US" sz="2800" dirty="0"/>
              <a:t>Last scene we have seen how the situation between Jack and Lydia reached a high point of complication. Now the same thing will happen between Faulkland and Julia.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a:t>
            </a:fld>
            <a:endParaRPr lang="en-US"/>
          </a:p>
        </p:txBody>
      </p:sp>
    </p:spTree>
    <p:extLst>
      <p:ext uri="{BB962C8B-B14F-4D97-AF65-F5344CB8AC3E}">
        <p14:creationId xmlns:p14="http://schemas.microsoft.com/office/powerpoint/2010/main" val="31805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Autofit/>
          </a:bodyPr>
          <a:lstStyle/>
          <a:p>
            <a:pPr>
              <a:lnSpc>
                <a:spcPct val="150000"/>
              </a:lnSpc>
            </a:pPr>
            <a:r>
              <a:rPr lang="en-US" sz="2400" dirty="0"/>
              <a:t>So he creates the story of suicide that he will threaten to commit if Lydia will not come back.  Sir Anthony  believes that  Jack will be able to win Lydia’s heart and forgiveness  by the sentimental scene that Jack is going to play.</a:t>
            </a:r>
          </a:p>
          <a:p>
            <a:pPr>
              <a:lnSpc>
                <a:spcPct val="150000"/>
              </a:lnSpc>
            </a:pPr>
            <a:r>
              <a:rPr lang="en-US" sz="2400" dirty="0"/>
              <a:t>As Jack leaves, David appears, running to convey something urgent. David tells Sir Anthony about the duel, the competitors’ names and that everybody is going to fight; his poor master, Sir Lucius and Jack Absolute. The two hasten to Kingsmead Fields, the place where the duel is supposed to take place.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20</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Autofit/>
          </a:bodyPr>
          <a:lstStyle/>
          <a:p>
            <a:pPr>
              <a:lnSpc>
                <a:spcPct val="150000"/>
              </a:lnSpc>
            </a:pPr>
            <a:r>
              <a:rPr lang="en-US" sz="2200" dirty="0"/>
              <a:t>Now we come to the last scene in the play, Act V, Scene iii, Kingsmead Fields. </a:t>
            </a:r>
          </a:p>
          <a:p>
            <a:pPr>
              <a:lnSpc>
                <a:spcPct val="150000"/>
              </a:lnSpc>
            </a:pPr>
            <a:r>
              <a:rPr lang="en-US" sz="2200" dirty="0"/>
              <a:t>Bob Acres and Sir Lucius are waiting for their rivals to come. Sir Lucius is trying to give Acres some advice about the correct conduct of dueling: </a:t>
            </a:r>
          </a:p>
          <a:p>
            <a:pPr>
              <a:lnSpc>
                <a:spcPct val="150000"/>
              </a:lnSpc>
            </a:pPr>
            <a:r>
              <a:rPr lang="en-US" sz="2200" dirty="0"/>
              <a:t>Sir Lucius: “…Three or four feet between the mouths of your pistols is as good as a mile”. Then Sir Lucius asks if Acres has any final requests in case he dies, and whether he prefers to be buried in Bath or sent home. Here we find how Acres will become so nervous and surprised for he admits that it is the first time he gets involved in a duel</a:t>
            </a:r>
            <a:r>
              <a:rPr lang="en-US" sz="2200" dirty="0" smtClean="0"/>
              <a:t>.</a:t>
            </a:r>
            <a:r>
              <a:rPr lang="en-US" sz="2200" dirty="0" smtClean="0"/>
              <a:t> </a:t>
            </a:r>
            <a:endParaRPr lang="en-US" sz="22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21</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Autofit/>
          </a:bodyPr>
          <a:lstStyle/>
          <a:p>
            <a:pPr>
              <a:lnSpc>
                <a:spcPct val="150000"/>
              </a:lnSpc>
            </a:pPr>
            <a:r>
              <a:rPr lang="en-US" sz="2400" dirty="0"/>
              <a:t>Both Acres and Sir Lucius are hopeless candidates for we know that none of them will be able to win Lydia. The two men seem to represent Captain Mathews in one of the two duels he fought with Sheridan. In the first duel, Mathews surrendered and was regarded a coward; like Acres, he seemed not to have considered the possibility of losing his life in a duel he himself had called. The second duel he called Sheridan for without any justifications, and savagely stabbed Sheridan several times that could make him lose his life.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22</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Autofit/>
          </a:bodyPr>
          <a:lstStyle/>
          <a:p>
            <a:pPr algn="just">
              <a:lnSpc>
                <a:spcPct val="150000"/>
              </a:lnSpc>
            </a:pPr>
            <a:r>
              <a:rPr lang="en-US" sz="2800" dirty="0"/>
              <a:t>But you may ask about the function of both Acres and Sir Lucius in the play. In fact Acres character is in the play to provide laughs and multiply complications. Acres is sympathetically treated and he is not in any way cruel or destructive, and even in the duel, although we laugh at his cowardice, we are more in sympathy with his view of it than with Sir Lucius’s</a:t>
            </a:r>
            <a:r>
              <a:rPr lang="en-US" sz="2800" dirty="0" smtClean="0"/>
              <a:t>.</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23</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953000"/>
          </a:xfrm>
        </p:spPr>
        <p:txBody>
          <a:bodyPr>
            <a:noAutofit/>
          </a:bodyPr>
          <a:lstStyle/>
          <a:p>
            <a:pPr>
              <a:lnSpc>
                <a:spcPct val="150000"/>
              </a:lnSpc>
            </a:pPr>
            <a:r>
              <a:rPr lang="en-US" sz="2800" dirty="0"/>
              <a:t>The duel scene is treated comically; there is no didactic lesson against dueling. And if we sometimes laugh with Acres, we laugh more at him, at his affectation of fashion, and his shirking from a bullet in the vitals. Sir Lucius is rather a more dangerous figure, in terms of the comic structure.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24</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gn="just">
              <a:lnSpc>
                <a:spcPct val="150000"/>
              </a:lnSpc>
            </a:pPr>
            <a:r>
              <a:rPr lang="en-US" sz="2500" dirty="0" smtClean="0"/>
              <a:t> </a:t>
            </a:r>
            <a:r>
              <a:rPr lang="en-US" sz="2500" dirty="0"/>
              <a:t>Now both Jack and Faulkland come and they are greeted by Sir Lucius and Acres. Acres is now shocked to see Jack for he expected Beverley to show up. Sir Lucius suggests that Faulkland and Acres fight. Jack encourages Faulkland to fight “to oblige Sir Lucius”. Faulkland says he will fight against Acres if Acres wants. Acres says there is no need for him to fight against friends; he only intended to fight against Beverley, the coward who did not show his face</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25</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Autofit/>
          </a:bodyPr>
          <a:lstStyle/>
          <a:p>
            <a:pPr>
              <a:lnSpc>
                <a:spcPct val="150000"/>
              </a:lnSpc>
            </a:pPr>
            <a:r>
              <a:rPr lang="en-US" sz="2500" dirty="0"/>
              <a:t>After this long confusion among the characters which is made for comic effect, Jack decides to unmask the inventor of Beverley:</a:t>
            </a:r>
          </a:p>
          <a:p>
            <a:pPr>
              <a:lnSpc>
                <a:spcPct val="150000"/>
              </a:lnSpc>
            </a:pPr>
            <a:r>
              <a:rPr lang="en-US" sz="2500" dirty="0"/>
              <a:t>Absolute: “ ….there is no such man as Beverley in the case. The person who assumed that name is before you…” (P.111, ll. 126-129)</a:t>
            </a:r>
          </a:p>
          <a:p>
            <a:pPr>
              <a:lnSpc>
                <a:spcPct val="150000"/>
              </a:lnSpc>
            </a:pPr>
            <a:r>
              <a:rPr lang="en-US" sz="2500" dirty="0"/>
              <a:t>Jack tells them that he is ready to support them in whatever way they please. Sir Lucius counts this as lucky, since now Acres will be able to fight. </a:t>
            </a:r>
            <a:r>
              <a:rPr lang="en-US" sz="2500" dirty="0" smtClean="0"/>
              <a:t> </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26</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gn="just">
              <a:lnSpc>
                <a:spcPct val="150000"/>
              </a:lnSpc>
            </a:pPr>
            <a:r>
              <a:rPr lang="en-US" dirty="0"/>
              <a:t>Acres refuses to fight his friend Jack, which prompts Sir Lucius to accuse Acres of having lost his courage. Acres answers that he is ready to fight with Sir Lucius as his second, and will carry out Sir Lucius’s final wishes. Now Sir Lucius draws his sword asking Jack whether he will resign the lady? Jack draws his sword, and accepts to fight Sir Lucius out of his gentlemanly behavior, and respect for the tradition of dueling. </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27</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648200"/>
          </a:xfrm>
        </p:spPr>
        <p:txBody>
          <a:bodyPr>
            <a:noAutofit/>
          </a:bodyPr>
          <a:lstStyle/>
          <a:p>
            <a:pPr algn="just">
              <a:lnSpc>
                <a:spcPct val="150000"/>
              </a:lnSpc>
            </a:pPr>
            <a:r>
              <a:rPr lang="en-US" sz="2800" dirty="0" smtClean="0"/>
              <a:t> </a:t>
            </a:r>
            <a:r>
              <a:rPr lang="en-US" sz="2800" dirty="0"/>
              <a:t>Sir Anthony, David, Mrs. Malaprop, Lydia and Julia arrive with David yelling for Sir Anthony to stop the fighters. Sir Absolute asks his son how he involved himself in a duel. Jack tells his father that Sir Lucius called him to fight without giving any reasons. Mrs. Malaprop interferes saying</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28</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800600"/>
          </a:xfrm>
        </p:spPr>
        <p:txBody>
          <a:bodyPr>
            <a:noAutofit/>
          </a:bodyPr>
          <a:lstStyle/>
          <a:p>
            <a:pPr algn="just">
              <a:lnSpc>
                <a:spcPct val="150000"/>
              </a:lnSpc>
            </a:pPr>
            <a:r>
              <a:rPr lang="en-US" sz="2800" dirty="0"/>
              <a:t>Mrs. Malaprop: “Come, come, let’s have no honor before ladies. Captain Absolute, come here- How could intimidate us so? Here is Lydia has been terrified to death for you”. (P.113, ll. 183-185) It seems that her fear for Absolute’s life has made Lydia come back to her common sense and realize that she truly does love him</a:t>
            </a:r>
            <a:r>
              <a:rPr lang="en-US" sz="2800" dirty="0" smtClean="0"/>
              <a:t>.</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29</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Autofit/>
          </a:bodyPr>
          <a:lstStyle/>
          <a:p>
            <a:pPr>
              <a:lnSpc>
                <a:spcPct val="150000"/>
              </a:lnSpc>
            </a:pPr>
            <a:r>
              <a:rPr lang="en-US" sz="2800" dirty="0"/>
              <a:t>As you see there are parallels between the pairs of lovers; Julia and Jack are sensible and ordinary, Lydia and Faulkland absurd because deluded. Both men test the strength of the women’s love by deceiving them, and both women resent it enough to break off the affair for a time.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a:t>
            </a:fld>
            <a:endParaRPr lang="en-US"/>
          </a:p>
        </p:txBody>
      </p:sp>
    </p:spTree>
    <p:extLst>
      <p:ext uri="{BB962C8B-B14F-4D97-AF65-F5344CB8AC3E}">
        <p14:creationId xmlns:p14="http://schemas.microsoft.com/office/powerpoint/2010/main" val="17118140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sz="2800" dirty="0"/>
              <a:t>Mrs. </a:t>
            </a:r>
            <a:r>
              <a:rPr lang="en-US" sz="2800" dirty="0" err="1"/>
              <a:t>Malalprop</a:t>
            </a:r>
            <a:r>
              <a:rPr lang="en-US" sz="2800" dirty="0"/>
              <a:t> asks Lydia to speak, but before Lydia utters a word, Sir Lucius says he can explain Lydia’s silence. Lydia interrupts him to ask what he means. He answers: “Come, come Delia, we must be serious now- this is no time for trifling”. Lydia answers: “Tis true, Sir; and your reproof bids me offer this gentleman my hand, and solicit the return of his affections”.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30</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gn="just">
              <a:lnSpc>
                <a:spcPct val="150000"/>
              </a:lnSpc>
            </a:pPr>
            <a:r>
              <a:rPr lang="en-US" sz="2800" dirty="0"/>
              <a:t>Hearing this, Jack feels pleased to see a new girl before him, and he tells Sir Lucius that there must be some mistake, and that with regard to the insult which he affirms he has given him- he is sorry because it could be unintentional. Sir Lucius is still unconvinced for he still believes that Lydia was in love with him and he takes out the letters asking if Lydia would deny her own handwriting</a:t>
            </a:r>
            <a:r>
              <a:rPr lang="en-US" sz="2800" dirty="0" smtClean="0"/>
              <a:t>.</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31</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Autofit/>
          </a:bodyPr>
          <a:lstStyle/>
          <a:p>
            <a:pPr>
              <a:lnSpc>
                <a:spcPct val="150000"/>
              </a:lnSpc>
            </a:pPr>
            <a:r>
              <a:rPr lang="en-US" dirty="0" smtClean="0"/>
              <a:t> </a:t>
            </a:r>
            <a:r>
              <a:rPr lang="en-US" dirty="0"/>
              <a:t>Lydia denies that she knows anything about the letters. And here we find Mrs. Malaprop finds herself obliged to admit that she owns the impeachment and that the letters were hers and she asks Sir Lucius to pardon her blushes, for she is Delia.</a:t>
            </a:r>
          </a:p>
          <a:p>
            <a:pPr>
              <a:lnSpc>
                <a:spcPct val="150000"/>
              </a:lnSpc>
            </a:pPr>
            <a:r>
              <a:rPr lang="en-US" dirty="0"/>
              <a:t>So the last false identity is uncovered, but Lucy the servant was not there to face the consequences of her deception.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32</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153400" cy="5334000"/>
          </a:xfrm>
        </p:spPr>
        <p:txBody>
          <a:bodyPr>
            <a:noAutofit/>
          </a:bodyPr>
          <a:lstStyle/>
          <a:p>
            <a:pPr algn="just">
              <a:lnSpc>
                <a:spcPct val="150000"/>
              </a:lnSpc>
            </a:pPr>
            <a:r>
              <a:rPr lang="en-US" sz="2400" dirty="0"/>
              <a:t>All characters leave except Julia and Faulkland. Julia notices how dejected and unhappy Faulkland looks, and begins to soften with him. Faulkland asks her forgiveness, saying he doesn’t deserve it. Julia forgives him. Sir Anthony interferes saying: “All the faults I have ever seen in my friend Faulkland, seemed to proceed from what he calls the delicacy and warmth of his affection for you- there, marry him directly, Julia, you’ll find he’ll mend surprisingly’. (P. 116, ll. 253-256</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33</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gn="just">
              <a:lnSpc>
                <a:spcPct val="150000"/>
              </a:lnSpc>
            </a:pPr>
            <a:r>
              <a:rPr lang="en-US" sz="2800" dirty="0"/>
              <a:t>Sir Lucius wishes the couples good luck, and Acres who has given up his claim to Lydia, saying he would rather remain a bachelor than fight for a woman, promises to give them a party. Faulkland congratulates Jack that Lydia came to her senses and reformed her romantic inclinations, just as he has been reformed by Julia’s love. Julia gives the play’s last speech</a:t>
            </a:r>
            <a:r>
              <a:rPr lang="en-US" sz="2800" dirty="0" smtClean="0"/>
              <a:t>:</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34</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419600"/>
          </a:xfrm>
        </p:spPr>
        <p:txBody>
          <a:bodyPr>
            <a:noAutofit/>
          </a:bodyPr>
          <a:lstStyle/>
          <a:p>
            <a:pPr algn="just">
              <a:lnSpc>
                <a:spcPct val="150000"/>
              </a:lnSpc>
            </a:pPr>
            <a:r>
              <a:rPr lang="en-US" sz="2800" dirty="0"/>
              <a:t>Julia: “…When hearts deserving happiness would unite their fortunes, virtue would crown them with an unfading garland of modest, hurtles flowers; but ill-judging passion will force the gaudier rose into the wreath, whose thorn offends them, when its leaves are dropped!” (P. 117, ll. 285-290</a:t>
            </a:r>
            <a:r>
              <a:rPr lang="en-US" sz="2800" dirty="0" smtClean="0"/>
              <a:t>)</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35</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Autofit/>
          </a:bodyPr>
          <a:lstStyle/>
          <a:p>
            <a:pPr>
              <a:lnSpc>
                <a:spcPct val="150000"/>
              </a:lnSpc>
            </a:pPr>
            <a:r>
              <a:rPr lang="en-US" dirty="0"/>
              <a:t>Although this moralistic ending does not fit with the light tone of the rest of the play, yet it conforms with the expectation of the time that art has a moral purpose, and serves to show Sheridan as a defender of the values of his society. This acceptance of society’s norms as ultimately correct and unchanging was a consequence of Sheridan’s background as the son of an actor and a playwright.</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36</a:t>
            </a:fld>
            <a:endParaRPr lang="en-US"/>
          </a:p>
        </p:txBody>
      </p:sp>
    </p:spTree>
    <p:extLst>
      <p:ext uri="{BB962C8B-B14F-4D97-AF65-F5344CB8AC3E}">
        <p14:creationId xmlns:p14="http://schemas.microsoft.com/office/powerpoint/2010/main" val="10398005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gn="just">
              <a:lnSpc>
                <a:spcPct val="150000"/>
              </a:lnSpc>
            </a:pPr>
            <a:r>
              <a:rPr lang="en-US" dirty="0"/>
              <a:t>Thus, play’s chief end was to reform the morals and improve the minds of its hearers. Sheridan revolts against the display of excessive sensibility. Notice  how in </a:t>
            </a:r>
            <a:r>
              <a:rPr lang="en-US" i="1" dirty="0"/>
              <a:t>The Rivals</a:t>
            </a:r>
            <a:r>
              <a:rPr lang="en-US" dirty="0"/>
              <a:t>, wit is both natural and spontaneous. Sheridan had a marvelous capacity for provoking mirth without malice or acrimony. It is this rare compelling power, which leads us to associate him with men of greater genius than himself- Shakespeare and Dickens.</a:t>
            </a:r>
            <a:r>
              <a:rPr lang="en-US" dirty="0" smtClean="0"/>
              <a:t> </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37</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Autofit/>
          </a:bodyPr>
          <a:lstStyle/>
          <a:p>
            <a:pPr>
              <a:lnSpc>
                <a:spcPct val="150000"/>
              </a:lnSpc>
            </a:pPr>
            <a:r>
              <a:rPr lang="en-US" sz="2800" dirty="0"/>
              <a:t>He never indulges the audience of the day in the gross indecency, the flouts and sneers at virtue and honest living common to the drama of the early 18</a:t>
            </a:r>
            <a:r>
              <a:rPr lang="en-US" sz="2800" baseline="30000" dirty="0"/>
              <a:t>th</a:t>
            </a:r>
            <a:r>
              <a:rPr lang="en-US" sz="2800" dirty="0"/>
              <a:t> century. He does not even satirize vice, but laughs, and makes us laugh with him, at oddities of character from which our worthy selves are not always free.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38</a:t>
            </a:fld>
            <a:endParaRPr lang="en-US"/>
          </a:p>
        </p:txBody>
      </p:sp>
    </p:spTree>
    <p:extLst>
      <p:ext uri="{BB962C8B-B14F-4D97-AF65-F5344CB8AC3E}">
        <p14:creationId xmlns:p14="http://schemas.microsoft.com/office/powerpoint/2010/main" val="15845676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7162800" cy="4114800"/>
          </a:xfrm>
        </p:spPr>
        <p:txBody>
          <a:bodyPr>
            <a:noAutofit/>
          </a:bodyPr>
          <a:lstStyle/>
          <a:p>
            <a:pPr>
              <a:lnSpc>
                <a:spcPct val="200000"/>
              </a:lnSpc>
            </a:pPr>
            <a:r>
              <a:rPr lang="en-US" sz="3000" dirty="0"/>
              <a:t>Dear students we come to the end of this course. I hope I did not bore your life. You have to read the play alongside with the explanations provided.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39</a:t>
            </a:fld>
            <a:endParaRPr lang="en-US"/>
          </a:p>
        </p:txBody>
      </p:sp>
    </p:spTree>
    <p:extLst>
      <p:ext uri="{BB962C8B-B14F-4D97-AF65-F5344CB8AC3E}">
        <p14:creationId xmlns:p14="http://schemas.microsoft.com/office/powerpoint/2010/main" val="1584567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76800"/>
          </a:xfrm>
        </p:spPr>
        <p:txBody>
          <a:bodyPr>
            <a:noAutofit/>
          </a:bodyPr>
          <a:lstStyle/>
          <a:p>
            <a:pPr algn="just">
              <a:lnSpc>
                <a:spcPct val="150000"/>
              </a:lnSpc>
            </a:pPr>
            <a:r>
              <a:rPr lang="en-US" sz="2800" dirty="0"/>
              <a:t>The matches are both realistic in that they are between young people of comparable social standing and attractiveness, not the prince linked to the beggar maid, which is the stuff of romance. </a:t>
            </a:r>
            <a:r>
              <a:rPr lang="en-US" sz="2800" i="1" dirty="0"/>
              <a:t>The Rivals</a:t>
            </a:r>
            <a:r>
              <a:rPr lang="en-US" sz="2800" dirty="0"/>
              <a:t> is set firmly in a world where financial considerations are important in marriage, although love is also necessary. </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924800" cy="4953000"/>
          </a:xfrm>
        </p:spPr>
        <p:txBody>
          <a:bodyPr>
            <a:noAutofit/>
          </a:bodyPr>
          <a:lstStyle/>
          <a:p>
            <a:pPr>
              <a:lnSpc>
                <a:spcPct val="150000"/>
              </a:lnSpc>
            </a:pPr>
            <a:r>
              <a:rPr lang="en-US" sz="2800" b="1" dirty="0" smtClean="0"/>
              <a:t>Good bye</a:t>
            </a:r>
            <a:r>
              <a:rPr lang="en-US" sz="2800" dirty="0" smtClean="0"/>
              <a:t>…</a:t>
            </a:r>
          </a:p>
          <a:p>
            <a:pPr algn="ctr">
              <a:lnSpc>
                <a:spcPct val="150000"/>
              </a:lnSpc>
              <a:buNone/>
            </a:pPr>
            <a:r>
              <a:rPr lang="en-US" sz="2800" b="1" i="1" u="sng" dirty="0" smtClean="0">
                <a:latin typeface="Arial" pitchFamily="34" charset="0"/>
                <a:cs typeface="Arial" pitchFamily="34" charset="0"/>
              </a:rPr>
              <a:t>End of lectures 11&amp;12</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40</a:t>
            </a:fld>
            <a:endParaRPr lang="en-US"/>
          </a:p>
        </p:txBody>
      </p:sp>
    </p:spTree>
    <p:extLst>
      <p:ext uri="{BB962C8B-B14F-4D97-AF65-F5344CB8AC3E}">
        <p14:creationId xmlns:p14="http://schemas.microsoft.com/office/powerpoint/2010/main" val="1523666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gn="just">
              <a:lnSpc>
                <a:spcPct val="150000"/>
              </a:lnSpc>
            </a:pPr>
            <a:r>
              <a:rPr lang="en-US" sz="2800" dirty="0"/>
              <a:t>While Julia was alone in her room, Faulkland enters to shock her with the news of his dreadful accident. He tells her that after their last argument he quarreled with someone because he was in a very bad mood. So he is coming to say good bye to her because he has to leave the country. He also added that since they are unmarried, he cannot take her with him</a:t>
            </a:r>
            <a:r>
              <a:rPr lang="en-US" sz="2800" dirty="0" smtClean="0"/>
              <a:t>. </a:t>
            </a: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Autofit/>
          </a:bodyPr>
          <a:lstStyle/>
          <a:p>
            <a:pPr algn="just">
              <a:lnSpc>
                <a:spcPct val="150000"/>
              </a:lnSpc>
            </a:pPr>
            <a:r>
              <a:rPr lang="en-US" sz="2500" dirty="0"/>
              <a:t>This is quite unbelievable and unacceptable. For you will discover that Faulkland created this false story because he wanted to test Julia’s love and constancy. But this last test will be definitely  the last rock that would make Julia lose her patience and push her tolerance to its breaking point. She earlier sent a letter of forgiveness to Faulkland, yet instead of thanking her, he is coming with a mysterious and worrisome message</a:t>
            </a:r>
            <a:r>
              <a:rPr lang="en-US" sz="2500" dirty="0" smtClean="0"/>
              <a:t>. </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6</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334000"/>
          </a:xfrm>
        </p:spPr>
        <p:txBody>
          <a:bodyPr>
            <a:noAutofit/>
          </a:bodyPr>
          <a:lstStyle/>
          <a:p>
            <a:pPr>
              <a:lnSpc>
                <a:spcPct val="150000"/>
              </a:lnSpc>
            </a:pPr>
            <a:r>
              <a:rPr lang="en-US" sz="2500" dirty="0"/>
              <a:t>Julia, who wanted to prove her love and dedication tells Faulkland that she is ready to fly with him. Faulkland asks if she needs some time to think the matter over, but she responds that has to follow her heart and not leave him alone. To make the situation worse, he tells that they will have to endure living with less fortune and that this may make him an ill-tempered person. Julia promises that the little money she has will be sufficient to support them:</a:t>
            </a:r>
          </a:p>
        </p:txBody>
      </p:sp>
      <p:sp>
        <p:nvSpPr>
          <p:cNvPr id="4" name="Slide Number Placeholder 3"/>
          <p:cNvSpPr>
            <a:spLocks noGrp="1"/>
          </p:cNvSpPr>
          <p:nvPr>
            <p:ph type="sldNum" sz="quarter" idx="12"/>
          </p:nvPr>
        </p:nvSpPr>
        <p:spPr/>
        <p:txBody>
          <a:bodyPr/>
          <a:lstStyle/>
          <a:p>
            <a:fld id="{79FEBEB7-1547-4BE1-BC3E-B120A7F69EC9}" type="slidenum">
              <a:rPr lang="en-US" smtClean="0"/>
              <a:pPr/>
              <a:t>7</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924800" cy="5410200"/>
          </a:xfrm>
        </p:spPr>
        <p:txBody>
          <a:bodyPr>
            <a:noAutofit/>
          </a:bodyPr>
          <a:lstStyle/>
          <a:p>
            <a:pPr>
              <a:lnSpc>
                <a:spcPct val="150000"/>
              </a:lnSpc>
            </a:pPr>
            <a:r>
              <a:rPr lang="en-US" sz="2100" dirty="0"/>
              <a:t>Faulkland: “O Julia I am bankrupt in gratitude! but the time is so pressing, it calls on you for so hasty a resolution. Would you not wish some hours to weigh the advantages you forgo, and what little compensation poor Faulkland can make you beside his solitary love?”</a:t>
            </a:r>
          </a:p>
          <a:p>
            <a:pPr>
              <a:lnSpc>
                <a:spcPct val="150000"/>
              </a:lnSpc>
            </a:pPr>
            <a:r>
              <a:rPr lang="en-US" sz="2100" dirty="0"/>
              <a:t>Julia: “I ask not a moment. No, Faulkland, I have loved you for yourself: and if I </a:t>
            </a:r>
            <a:r>
              <a:rPr lang="en-US" sz="2100" dirty="0" smtClean="0"/>
              <a:t> now</a:t>
            </a:r>
            <a:r>
              <a:rPr lang="en-US" sz="2100" dirty="0"/>
              <a:t>, more than ever, prize the solemn engagement which so long has pledged us to each other, it is because it leaves no room for hard aspersions on my fame, and puts the seal of duty to an act of love. But let’s not linger- perhaps this delay-“ (P.94, ll. 30-40)</a:t>
            </a:r>
            <a:r>
              <a:rPr lang="en-US" sz="2100" dirty="0" smtClean="0"/>
              <a:t> </a:t>
            </a:r>
            <a:endParaRPr lang="en-US" sz="21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8</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334000"/>
          </a:xfrm>
        </p:spPr>
        <p:txBody>
          <a:bodyPr>
            <a:noAutofit/>
          </a:bodyPr>
          <a:lstStyle/>
          <a:p>
            <a:pPr>
              <a:lnSpc>
                <a:spcPct val="150000"/>
              </a:lnSpc>
            </a:pPr>
            <a:r>
              <a:rPr lang="en-US" sz="2500" dirty="0"/>
              <a:t>As you will notice there is a clear differentiation in the play between the language of sentiment and affectation and the language of normal life. Faulkland generally speaks in the language of sentiment. He heightens his emotions and uses poetic language and constructions. Julia shares this language in their scenes together: it is characterized by the use of exclamations and of more complex constructions. Julia is, however, less exclamatory and more reasonable.</a:t>
            </a:r>
          </a:p>
        </p:txBody>
      </p:sp>
      <p:sp>
        <p:nvSpPr>
          <p:cNvPr id="4" name="Slide Number Placeholder 3"/>
          <p:cNvSpPr>
            <a:spLocks noGrp="1"/>
          </p:cNvSpPr>
          <p:nvPr>
            <p:ph type="sldNum" sz="quarter" idx="12"/>
          </p:nvPr>
        </p:nvSpPr>
        <p:spPr/>
        <p:txBody>
          <a:bodyPr/>
          <a:lstStyle/>
          <a:p>
            <a:fld id="{79FEBEB7-1547-4BE1-BC3E-B120A7F69EC9}" type="slidenum">
              <a:rPr lang="en-US" smtClean="0"/>
              <a:pPr/>
              <a:t>9</a:t>
            </a:fld>
            <a:endParaRPr lang="en-US"/>
          </a:p>
        </p:txBody>
      </p:sp>
    </p:spTree>
    <p:extLst>
      <p:ext uri="{BB962C8B-B14F-4D97-AF65-F5344CB8AC3E}">
        <p14:creationId xmlns:p14="http://schemas.microsoft.com/office/powerpoint/2010/main" val="20929492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449</TotalTime>
  <Words>3223</Words>
  <Application>Microsoft Office PowerPoint</Application>
  <PresentationFormat>On-screen Show (4:3)</PresentationFormat>
  <Paragraphs>99</Paragraphs>
  <Slides>40</Slides>
  <Notes>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Concourse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mhilal</dc:creator>
  <cp:lastModifiedBy>mhilal</cp:lastModifiedBy>
  <cp:revision>269</cp:revision>
  <dcterms:created xsi:type="dcterms:W3CDTF">2020-03-23T13:40:31Z</dcterms:created>
  <dcterms:modified xsi:type="dcterms:W3CDTF">2020-05-06T15:34:36Z</dcterms:modified>
</cp:coreProperties>
</file>